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Lst>
  <p:notesMasterIdLst>
    <p:notesMasterId r:id="rId54"/>
  </p:notesMasterIdLst>
  <p:handoutMasterIdLst>
    <p:handoutMasterId r:id="rId55"/>
  </p:handoutMasterIdLst>
  <p:sldIdLst>
    <p:sldId id="412" r:id="rId8"/>
    <p:sldId id="373" r:id="rId9"/>
    <p:sldId id="372" r:id="rId10"/>
    <p:sldId id="374" r:id="rId11"/>
    <p:sldId id="470" r:id="rId12"/>
    <p:sldId id="471" r:id="rId13"/>
    <p:sldId id="469" r:id="rId14"/>
    <p:sldId id="426" r:id="rId15"/>
    <p:sldId id="432" r:id="rId16"/>
    <p:sldId id="458" r:id="rId17"/>
    <p:sldId id="375" r:id="rId18"/>
    <p:sldId id="376" r:id="rId19"/>
    <p:sldId id="472" r:id="rId20"/>
    <p:sldId id="473" r:id="rId21"/>
    <p:sldId id="417" r:id="rId22"/>
    <p:sldId id="447" r:id="rId23"/>
    <p:sldId id="448" r:id="rId24"/>
    <p:sldId id="420" r:id="rId25"/>
    <p:sldId id="416" r:id="rId26"/>
    <p:sldId id="424" r:id="rId27"/>
    <p:sldId id="446" r:id="rId28"/>
    <p:sldId id="421" r:id="rId29"/>
    <p:sldId id="418" r:id="rId30"/>
    <p:sldId id="445" r:id="rId31"/>
    <p:sldId id="422" r:id="rId32"/>
    <p:sldId id="419" r:id="rId33"/>
    <p:sldId id="423" r:id="rId34"/>
    <p:sldId id="453" r:id="rId35"/>
    <p:sldId id="449" r:id="rId36"/>
    <p:sldId id="425" r:id="rId37"/>
    <p:sldId id="433" r:id="rId38"/>
    <p:sldId id="428" r:id="rId39"/>
    <p:sldId id="429" r:id="rId40"/>
    <p:sldId id="430" r:id="rId41"/>
    <p:sldId id="431" r:id="rId42"/>
    <p:sldId id="378" r:id="rId43"/>
    <p:sldId id="380" r:id="rId44"/>
    <p:sldId id="381" r:id="rId45"/>
    <p:sldId id="382" r:id="rId46"/>
    <p:sldId id="383" r:id="rId47"/>
    <p:sldId id="414" r:id="rId48"/>
    <p:sldId id="386" r:id="rId49"/>
    <p:sldId id="468" r:id="rId50"/>
    <p:sldId id="467" r:id="rId51"/>
    <p:sldId id="413" r:id="rId52"/>
    <p:sldId id="462" r:id="rId53"/>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1" autoAdjust="0"/>
    <p:restoredTop sz="94434" autoAdjust="0"/>
  </p:normalViewPr>
  <p:slideViewPr>
    <p:cSldViewPr snapToGrid="0" snapToObjects="1">
      <p:cViewPr varScale="1">
        <p:scale>
          <a:sx n="77" d="100"/>
          <a:sy n="77" d="100"/>
        </p:scale>
        <p:origin x="-1554" y="-84"/>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BD723-9454-3743-9A49-5140B8A48B1C}" type="doc">
      <dgm:prSet loTypeId="urn:microsoft.com/office/officeart/2005/8/layout/venn2" loCatId="" qsTypeId="urn:microsoft.com/office/officeart/2005/8/quickstyle/simple2" qsCatId="simple" csTypeId="urn:microsoft.com/office/officeart/2005/8/colors/accent6_3" csCatId="accent6" phldr="1"/>
      <dgm:spPr/>
      <dgm:t>
        <a:bodyPr/>
        <a:lstStyle/>
        <a:p>
          <a:endParaRPr lang="en-US"/>
        </a:p>
      </dgm:t>
    </dgm:pt>
    <dgm:pt modelId="{15347A8C-8FD3-5F4B-BACB-10F76C107FA7}">
      <dgm:prSet phldrT="[Text]" custT="1"/>
      <dgm:spPr/>
      <dgm:t>
        <a:bodyPr/>
        <a:lstStyle/>
        <a:p>
          <a:r>
            <a:rPr lang="en-US" sz="1200" b="1" dirty="0"/>
            <a:t>MACRO </a:t>
          </a:r>
        </a:p>
        <a:p>
          <a:r>
            <a:rPr lang="en-US" sz="1400" dirty="0"/>
            <a:t>Consideration of Population Health Improvement</a:t>
          </a:r>
        </a:p>
        <a:p>
          <a:r>
            <a:rPr lang="en-US" sz="1400" dirty="0"/>
            <a:t>How agencies work together and commission services for the population</a:t>
          </a:r>
        </a:p>
      </dgm:t>
    </dgm:pt>
    <dgm:pt modelId="{20DE10D7-157C-E447-8D43-9EB70F0A89E4}" type="parTrans" cxnId="{A2CD19CF-BA6F-444B-BB53-93F8B6A1A8F1}">
      <dgm:prSet/>
      <dgm:spPr/>
      <dgm:t>
        <a:bodyPr/>
        <a:lstStyle/>
        <a:p>
          <a:endParaRPr lang="en-US" sz="1200"/>
        </a:p>
      </dgm:t>
    </dgm:pt>
    <dgm:pt modelId="{6C3B265A-70A7-F54C-99DE-DE54A0F34D5E}" type="sibTrans" cxnId="{A2CD19CF-BA6F-444B-BB53-93F8B6A1A8F1}">
      <dgm:prSet/>
      <dgm:spPr/>
      <dgm:t>
        <a:bodyPr/>
        <a:lstStyle/>
        <a:p>
          <a:endParaRPr lang="en-US" sz="1200"/>
        </a:p>
      </dgm:t>
    </dgm:pt>
    <dgm:pt modelId="{149E4CC1-D591-DB49-80E8-C6CA4CEC3E8F}">
      <dgm:prSet phldrT="[Text]" custT="1"/>
      <dgm:spPr/>
      <dgm:t>
        <a:bodyPr/>
        <a:lstStyle/>
        <a:p>
          <a:r>
            <a:rPr lang="en-US" sz="1200" b="1" dirty="0"/>
            <a:t>MESO </a:t>
          </a:r>
        </a:p>
        <a:p>
          <a:r>
            <a:rPr lang="en-US" sz="1400" dirty="0"/>
            <a:t>Needs based groups of young people and the services/ teams that enable delivery of care according to those needs</a:t>
          </a:r>
        </a:p>
      </dgm:t>
    </dgm:pt>
    <dgm:pt modelId="{A0F59E34-B3C2-344A-BE2F-6926F8235AD5}" type="parTrans" cxnId="{054A8C20-A8B2-0A45-BF2D-85ACBF0DB0B2}">
      <dgm:prSet/>
      <dgm:spPr/>
      <dgm:t>
        <a:bodyPr/>
        <a:lstStyle/>
        <a:p>
          <a:endParaRPr lang="en-US" sz="1200"/>
        </a:p>
      </dgm:t>
    </dgm:pt>
    <dgm:pt modelId="{6970DA05-6899-554C-B93B-20EF9BC853F8}" type="sibTrans" cxnId="{054A8C20-A8B2-0A45-BF2D-85ACBF0DB0B2}">
      <dgm:prSet/>
      <dgm:spPr/>
      <dgm:t>
        <a:bodyPr/>
        <a:lstStyle/>
        <a:p>
          <a:endParaRPr lang="en-US" sz="1200"/>
        </a:p>
      </dgm:t>
    </dgm:pt>
    <dgm:pt modelId="{8AE6A5E2-D654-F644-A384-D232AADBE83F}">
      <dgm:prSet phldrT="[Text]" custT="1"/>
      <dgm:spPr/>
      <dgm:t>
        <a:bodyPr/>
        <a:lstStyle/>
        <a:p>
          <a:r>
            <a:rPr lang="en-US" sz="1200" b="1" dirty="0"/>
            <a:t>MICRO </a:t>
          </a:r>
        </a:p>
        <a:p>
          <a:r>
            <a:rPr lang="en-US" sz="1400" dirty="0"/>
            <a:t>Ways of working with young people and their families, and how professionals can work best in a collaborative and integrated way</a:t>
          </a:r>
        </a:p>
      </dgm:t>
    </dgm:pt>
    <dgm:pt modelId="{5FF00BB6-3830-204C-99C5-A32603AD1287}" type="parTrans" cxnId="{46AF0715-0A99-7842-84FC-12A61A4940C2}">
      <dgm:prSet/>
      <dgm:spPr/>
      <dgm:t>
        <a:bodyPr/>
        <a:lstStyle/>
        <a:p>
          <a:endParaRPr lang="en-US" sz="1200"/>
        </a:p>
      </dgm:t>
    </dgm:pt>
    <dgm:pt modelId="{F307B87E-6C2E-A046-ADDA-6251E2ABC2BE}" type="sibTrans" cxnId="{46AF0715-0A99-7842-84FC-12A61A4940C2}">
      <dgm:prSet/>
      <dgm:spPr/>
      <dgm:t>
        <a:bodyPr/>
        <a:lstStyle/>
        <a:p>
          <a:endParaRPr lang="en-US" sz="1200"/>
        </a:p>
      </dgm:t>
    </dgm:pt>
    <dgm:pt modelId="{CC4F485F-8C9F-304E-8846-ABF2D985B6C0}" type="pres">
      <dgm:prSet presAssocID="{53BBD723-9454-3743-9A49-5140B8A48B1C}" presName="Name0" presStyleCnt="0">
        <dgm:presLayoutVars>
          <dgm:chMax val="7"/>
          <dgm:resizeHandles val="exact"/>
        </dgm:presLayoutVars>
      </dgm:prSet>
      <dgm:spPr/>
      <dgm:t>
        <a:bodyPr/>
        <a:lstStyle/>
        <a:p>
          <a:endParaRPr lang="en-GB"/>
        </a:p>
      </dgm:t>
    </dgm:pt>
    <dgm:pt modelId="{088AEF80-EBCC-FA44-93BC-09E5FDEA9811}" type="pres">
      <dgm:prSet presAssocID="{53BBD723-9454-3743-9A49-5140B8A48B1C}" presName="comp1" presStyleCnt="0"/>
      <dgm:spPr/>
    </dgm:pt>
    <dgm:pt modelId="{1DCD494D-1D6C-8947-9E0D-FE68D97DB0D5}" type="pres">
      <dgm:prSet presAssocID="{53BBD723-9454-3743-9A49-5140B8A48B1C}" presName="circle1" presStyleLbl="node1" presStyleIdx="0" presStyleCnt="3" custScaleX="109112"/>
      <dgm:spPr/>
      <dgm:t>
        <a:bodyPr/>
        <a:lstStyle/>
        <a:p>
          <a:endParaRPr lang="en-GB"/>
        </a:p>
      </dgm:t>
    </dgm:pt>
    <dgm:pt modelId="{AF28A1C2-957A-F545-A9B5-C004F6D12338}" type="pres">
      <dgm:prSet presAssocID="{53BBD723-9454-3743-9A49-5140B8A48B1C}" presName="c1text" presStyleLbl="node1" presStyleIdx="0" presStyleCnt="3">
        <dgm:presLayoutVars>
          <dgm:bulletEnabled val="1"/>
        </dgm:presLayoutVars>
      </dgm:prSet>
      <dgm:spPr/>
      <dgm:t>
        <a:bodyPr/>
        <a:lstStyle/>
        <a:p>
          <a:endParaRPr lang="en-GB"/>
        </a:p>
      </dgm:t>
    </dgm:pt>
    <dgm:pt modelId="{6490026A-41A5-3940-B8A3-9CEEDC4A8727}" type="pres">
      <dgm:prSet presAssocID="{53BBD723-9454-3743-9A49-5140B8A48B1C}" presName="comp2" presStyleCnt="0"/>
      <dgm:spPr/>
    </dgm:pt>
    <dgm:pt modelId="{18E347D1-2335-154C-9B8A-3BA87A0A08C5}" type="pres">
      <dgm:prSet presAssocID="{53BBD723-9454-3743-9A49-5140B8A48B1C}" presName="circle2" presStyleLbl="node1" presStyleIdx="1" presStyleCnt="3"/>
      <dgm:spPr/>
      <dgm:t>
        <a:bodyPr/>
        <a:lstStyle/>
        <a:p>
          <a:endParaRPr lang="en-GB"/>
        </a:p>
      </dgm:t>
    </dgm:pt>
    <dgm:pt modelId="{80C45DB0-B479-764B-9089-F23252ED39F4}" type="pres">
      <dgm:prSet presAssocID="{53BBD723-9454-3743-9A49-5140B8A48B1C}" presName="c2text" presStyleLbl="node1" presStyleIdx="1" presStyleCnt="3">
        <dgm:presLayoutVars>
          <dgm:bulletEnabled val="1"/>
        </dgm:presLayoutVars>
      </dgm:prSet>
      <dgm:spPr/>
      <dgm:t>
        <a:bodyPr/>
        <a:lstStyle/>
        <a:p>
          <a:endParaRPr lang="en-GB"/>
        </a:p>
      </dgm:t>
    </dgm:pt>
    <dgm:pt modelId="{5860ED74-0D1E-0249-A01B-119DC7B1999B}" type="pres">
      <dgm:prSet presAssocID="{53BBD723-9454-3743-9A49-5140B8A48B1C}" presName="comp3" presStyleCnt="0"/>
      <dgm:spPr/>
    </dgm:pt>
    <dgm:pt modelId="{137598C9-C0CC-C547-91F7-EBD8CD721DDC}" type="pres">
      <dgm:prSet presAssocID="{53BBD723-9454-3743-9A49-5140B8A48B1C}" presName="circle3" presStyleLbl="node1" presStyleIdx="2" presStyleCnt="3"/>
      <dgm:spPr/>
      <dgm:t>
        <a:bodyPr/>
        <a:lstStyle/>
        <a:p>
          <a:endParaRPr lang="en-GB"/>
        </a:p>
      </dgm:t>
    </dgm:pt>
    <dgm:pt modelId="{D2AF0142-BDAF-E247-94C0-FB9F7361CD38}" type="pres">
      <dgm:prSet presAssocID="{53BBD723-9454-3743-9A49-5140B8A48B1C}" presName="c3text" presStyleLbl="node1" presStyleIdx="2" presStyleCnt="3">
        <dgm:presLayoutVars>
          <dgm:bulletEnabled val="1"/>
        </dgm:presLayoutVars>
      </dgm:prSet>
      <dgm:spPr/>
      <dgm:t>
        <a:bodyPr/>
        <a:lstStyle/>
        <a:p>
          <a:endParaRPr lang="en-GB"/>
        </a:p>
      </dgm:t>
    </dgm:pt>
  </dgm:ptLst>
  <dgm:cxnLst>
    <dgm:cxn modelId="{3ABF0333-CDEF-4A45-BAF5-648E15A7A9A3}" type="presOf" srcId="{53BBD723-9454-3743-9A49-5140B8A48B1C}" destId="{CC4F485F-8C9F-304E-8846-ABF2D985B6C0}" srcOrd="0" destOrd="0" presId="urn:microsoft.com/office/officeart/2005/8/layout/venn2"/>
    <dgm:cxn modelId="{99B28B14-414A-4A2E-BB78-26963FDF91AC}" type="presOf" srcId="{8AE6A5E2-D654-F644-A384-D232AADBE83F}" destId="{D2AF0142-BDAF-E247-94C0-FB9F7361CD38}" srcOrd="1" destOrd="0" presId="urn:microsoft.com/office/officeart/2005/8/layout/venn2"/>
    <dgm:cxn modelId="{054A8C20-A8B2-0A45-BF2D-85ACBF0DB0B2}" srcId="{53BBD723-9454-3743-9A49-5140B8A48B1C}" destId="{149E4CC1-D591-DB49-80E8-C6CA4CEC3E8F}" srcOrd="1" destOrd="0" parTransId="{A0F59E34-B3C2-344A-BE2F-6926F8235AD5}" sibTransId="{6970DA05-6899-554C-B93B-20EF9BC853F8}"/>
    <dgm:cxn modelId="{4093E80A-74D6-41DA-8715-268C3A34D105}" type="presOf" srcId="{149E4CC1-D591-DB49-80E8-C6CA4CEC3E8F}" destId="{18E347D1-2335-154C-9B8A-3BA87A0A08C5}" srcOrd="0" destOrd="0" presId="urn:microsoft.com/office/officeart/2005/8/layout/venn2"/>
    <dgm:cxn modelId="{4CF7D20D-B50B-4202-AD96-063AB03EED16}" type="presOf" srcId="{15347A8C-8FD3-5F4B-BACB-10F76C107FA7}" destId="{1DCD494D-1D6C-8947-9E0D-FE68D97DB0D5}" srcOrd="0" destOrd="0" presId="urn:microsoft.com/office/officeart/2005/8/layout/venn2"/>
    <dgm:cxn modelId="{46AF0715-0A99-7842-84FC-12A61A4940C2}" srcId="{53BBD723-9454-3743-9A49-5140B8A48B1C}" destId="{8AE6A5E2-D654-F644-A384-D232AADBE83F}" srcOrd="2" destOrd="0" parTransId="{5FF00BB6-3830-204C-99C5-A32603AD1287}" sibTransId="{F307B87E-6C2E-A046-ADDA-6251E2ABC2BE}"/>
    <dgm:cxn modelId="{85536DC3-C799-4A54-A17D-C582901B4669}" type="presOf" srcId="{149E4CC1-D591-DB49-80E8-C6CA4CEC3E8F}" destId="{80C45DB0-B479-764B-9089-F23252ED39F4}" srcOrd="1" destOrd="0" presId="urn:microsoft.com/office/officeart/2005/8/layout/venn2"/>
    <dgm:cxn modelId="{A2CD19CF-BA6F-444B-BB53-93F8B6A1A8F1}" srcId="{53BBD723-9454-3743-9A49-5140B8A48B1C}" destId="{15347A8C-8FD3-5F4B-BACB-10F76C107FA7}" srcOrd="0" destOrd="0" parTransId="{20DE10D7-157C-E447-8D43-9EB70F0A89E4}" sibTransId="{6C3B265A-70A7-F54C-99DE-DE54A0F34D5E}"/>
    <dgm:cxn modelId="{2D8D17D9-CD4A-40E3-BEE0-266E934C5EEA}" type="presOf" srcId="{15347A8C-8FD3-5F4B-BACB-10F76C107FA7}" destId="{AF28A1C2-957A-F545-A9B5-C004F6D12338}" srcOrd="1" destOrd="0" presId="urn:microsoft.com/office/officeart/2005/8/layout/venn2"/>
    <dgm:cxn modelId="{AF205C1F-5691-40B6-940F-88AFDA56256A}" type="presOf" srcId="{8AE6A5E2-D654-F644-A384-D232AADBE83F}" destId="{137598C9-C0CC-C547-91F7-EBD8CD721DDC}" srcOrd="0" destOrd="0" presId="urn:microsoft.com/office/officeart/2005/8/layout/venn2"/>
    <dgm:cxn modelId="{DE469D4D-F2F7-4A1D-9CCE-0D6398D6868A}" type="presParOf" srcId="{CC4F485F-8C9F-304E-8846-ABF2D985B6C0}" destId="{088AEF80-EBCC-FA44-93BC-09E5FDEA9811}" srcOrd="0" destOrd="0" presId="urn:microsoft.com/office/officeart/2005/8/layout/venn2"/>
    <dgm:cxn modelId="{99E36051-BA83-40D6-9D00-C8E87E9DFFD5}" type="presParOf" srcId="{088AEF80-EBCC-FA44-93BC-09E5FDEA9811}" destId="{1DCD494D-1D6C-8947-9E0D-FE68D97DB0D5}" srcOrd="0" destOrd="0" presId="urn:microsoft.com/office/officeart/2005/8/layout/venn2"/>
    <dgm:cxn modelId="{6ABD2B0E-214A-42C8-9B66-EC346A650B0C}" type="presParOf" srcId="{088AEF80-EBCC-FA44-93BC-09E5FDEA9811}" destId="{AF28A1C2-957A-F545-A9B5-C004F6D12338}" srcOrd="1" destOrd="0" presId="urn:microsoft.com/office/officeart/2005/8/layout/venn2"/>
    <dgm:cxn modelId="{C71CC036-AEDC-462B-AA50-3F218491FE69}" type="presParOf" srcId="{CC4F485F-8C9F-304E-8846-ABF2D985B6C0}" destId="{6490026A-41A5-3940-B8A3-9CEEDC4A8727}" srcOrd="1" destOrd="0" presId="urn:microsoft.com/office/officeart/2005/8/layout/venn2"/>
    <dgm:cxn modelId="{44369423-17E7-48C0-AFCC-C5FEBB9351F1}" type="presParOf" srcId="{6490026A-41A5-3940-B8A3-9CEEDC4A8727}" destId="{18E347D1-2335-154C-9B8A-3BA87A0A08C5}" srcOrd="0" destOrd="0" presId="urn:microsoft.com/office/officeart/2005/8/layout/venn2"/>
    <dgm:cxn modelId="{7E3B8F21-7C4D-490E-948D-EA4B5061B5E3}" type="presParOf" srcId="{6490026A-41A5-3940-B8A3-9CEEDC4A8727}" destId="{80C45DB0-B479-764B-9089-F23252ED39F4}" srcOrd="1" destOrd="0" presId="urn:microsoft.com/office/officeart/2005/8/layout/venn2"/>
    <dgm:cxn modelId="{6C6991D9-D19D-4ABF-8089-1B34E1DA1B9C}" type="presParOf" srcId="{CC4F485F-8C9F-304E-8846-ABF2D985B6C0}" destId="{5860ED74-0D1E-0249-A01B-119DC7B1999B}" srcOrd="2" destOrd="0" presId="urn:microsoft.com/office/officeart/2005/8/layout/venn2"/>
    <dgm:cxn modelId="{0D8EEBEA-8CCB-4F61-90AE-E11ACD70069A}" type="presParOf" srcId="{5860ED74-0D1E-0249-A01B-119DC7B1999B}" destId="{137598C9-C0CC-C547-91F7-EBD8CD721DDC}" srcOrd="0" destOrd="0" presId="urn:microsoft.com/office/officeart/2005/8/layout/venn2"/>
    <dgm:cxn modelId="{70FFEE07-AE51-4318-B889-5D749E8B864A}" type="presParOf" srcId="{5860ED74-0D1E-0249-A01B-119DC7B1999B}" destId="{D2AF0142-BDAF-E247-94C0-FB9F7361CD3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C9B29-B932-9E4B-AE2D-CFAB0D489A9F}" type="doc">
      <dgm:prSet loTypeId="urn:microsoft.com/office/officeart/2005/8/layout/cycle8" loCatId="" qsTypeId="urn:microsoft.com/office/officeart/2005/8/quickstyle/simple4" qsCatId="simple" csTypeId="urn:microsoft.com/office/officeart/2005/8/colors/colorful4" csCatId="colorful" phldr="1"/>
      <dgm:spPr/>
    </dgm:pt>
    <dgm:pt modelId="{7DDE8719-DF91-8A4B-917A-0C4F508E7E3F}">
      <dgm:prSet phldrT="[Text]" custT="1"/>
      <dgm:spPr/>
      <dgm:t>
        <a:bodyPr/>
        <a:lstStyle/>
        <a:p>
          <a:r>
            <a:rPr lang="en-US" sz="2400" b="1" dirty="0"/>
            <a:t>    </a:t>
          </a:r>
        </a:p>
      </dgm:t>
    </dgm:pt>
    <dgm:pt modelId="{8ED806ED-7857-EA41-933F-B55A472CB041}" type="parTrans" cxnId="{47C35DC3-F56B-1D41-8943-1D0C5636FAEF}">
      <dgm:prSet/>
      <dgm:spPr/>
      <dgm:t>
        <a:bodyPr/>
        <a:lstStyle/>
        <a:p>
          <a:endParaRPr lang="en-US" sz="2400" b="1"/>
        </a:p>
      </dgm:t>
    </dgm:pt>
    <dgm:pt modelId="{F0EB1E38-11F7-6740-911C-93B30B883B0D}" type="sibTrans" cxnId="{47C35DC3-F56B-1D41-8943-1D0C5636FAEF}">
      <dgm:prSet/>
      <dgm:spPr/>
      <dgm:t>
        <a:bodyPr/>
        <a:lstStyle/>
        <a:p>
          <a:endParaRPr lang="en-US" sz="2400" b="1"/>
        </a:p>
      </dgm:t>
    </dgm:pt>
    <dgm:pt modelId="{776A5D01-B9EA-DB48-9374-CF79EF4D50CE}">
      <dgm:prSet custT="1"/>
      <dgm:spPr/>
      <dgm:t>
        <a:bodyPr/>
        <a:lstStyle/>
        <a:p>
          <a:endParaRPr lang="en-US" sz="2400" b="1" dirty="0"/>
        </a:p>
        <a:p>
          <a:endParaRPr lang="en-US" sz="1800" b="0" dirty="0"/>
        </a:p>
      </dgm:t>
    </dgm:pt>
    <dgm:pt modelId="{8C105395-43EA-904F-B23B-1E9BD585D59D}" type="parTrans" cxnId="{9F2528A7-0045-9440-8BDB-EB880A7DA3BE}">
      <dgm:prSet/>
      <dgm:spPr/>
      <dgm:t>
        <a:bodyPr/>
        <a:lstStyle/>
        <a:p>
          <a:endParaRPr lang="en-US" sz="2400" b="1"/>
        </a:p>
      </dgm:t>
    </dgm:pt>
    <dgm:pt modelId="{E4F8B552-8762-3C42-A20D-D35413AB1947}" type="sibTrans" cxnId="{9F2528A7-0045-9440-8BDB-EB880A7DA3BE}">
      <dgm:prSet/>
      <dgm:spPr/>
      <dgm:t>
        <a:bodyPr/>
        <a:lstStyle/>
        <a:p>
          <a:endParaRPr lang="en-US" sz="2400" b="1"/>
        </a:p>
      </dgm:t>
    </dgm:pt>
    <dgm:pt modelId="{E8CC3684-498E-9140-BAFE-8369DF0E54F1}">
      <dgm:prSet phldrT="[Text]" custT="1"/>
      <dgm:spPr/>
      <dgm:t>
        <a:bodyPr/>
        <a:lstStyle/>
        <a:p>
          <a:endParaRPr lang="en-US" sz="2400" b="1" dirty="0"/>
        </a:p>
      </dgm:t>
    </dgm:pt>
    <dgm:pt modelId="{1F51DE19-6789-8B40-87B0-11B2B883A4EA}" type="parTrans" cxnId="{F9460E97-D293-9E4E-BA5E-81A34F217223}">
      <dgm:prSet/>
      <dgm:spPr/>
      <dgm:t>
        <a:bodyPr/>
        <a:lstStyle/>
        <a:p>
          <a:endParaRPr lang="en-US"/>
        </a:p>
      </dgm:t>
    </dgm:pt>
    <dgm:pt modelId="{F316A8BB-75F7-CD48-99D4-A9B4E6B2F5AE}" type="sibTrans" cxnId="{F9460E97-D293-9E4E-BA5E-81A34F217223}">
      <dgm:prSet/>
      <dgm:spPr/>
      <dgm:t>
        <a:bodyPr/>
        <a:lstStyle/>
        <a:p>
          <a:endParaRPr lang="en-US"/>
        </a:p>
      </dgm:t>
    </dgm:pt>
    <dgm:pt modelId="{9C2A9D17-254F-2C41-81F7-4284F7769259}">
      <dgm:prSet custT="1"/>
      <dgm:spPr/>
      <dgm:t>
        <a:bodyPr/>
        <a:lstStyle/>
        <a:p>
          <a:endParaRPr lang="en-US" sz="1800" b="0" dirty="0"/>
        </a:p>
      </dgm:t>
    </dgm:pt>
    <dgm:pt modelId="{395C029E-FFF2-8D4D-B69D-37BDECCA8B97}" type="parTrans" cxnId="{1EB61BAC-BBF8-7A41-B2FC-55988CA39AEB}">
      <dgm:prSet/>
      <dgm:spPr/>
      <dgm:t>
        <a:bodyPr/>
        <a:lstStyle/>
        <a:p>
          <a:endParaRPr lang="en-US"/>
        </a:p>
      </dgm:t>
    </dgm:pt>
    <dgm:pt modelId="{04A9A74B-72AE-AD46-B6EC-55FA46CE05EA}" type="sibTrans" cxnId="{1EB61BAC-BBF8-7A41-B2FC-55988CA39AEB}">
      <dgm:prSet/>
      <dgm:spPr/>
      <dgm:t>
        <a:bodyPr/>
        <a:lstStyle/>
        <a:p>
          <a:endParaRPr lang="en-US"/>
        </a:p>
      </dgm:t>
    </dgm:pt>
    <dgm:pt modelId="{F5001F20-BE52-064C-9E4A-887B64F005C1}" type="pres">
      <dgm:prSet presAssocID="{76CC9B29-B932-9E4B-AE2D-CFAB0D489A9F}" presName="compositeShape" presStyleCnt="0">
        <dgm:presLayoutVars>
          <dgm:chMax val="7"/>
          <dgm:dir/>
          <dgm:resizeHandles val="exact"/>
        </dgm:presLayoutVars>
      </dgm:prSet>
      <dgm:spPr/>
    </dgm:pt>
    <dgm:pt modelId="{2D8BB123-D4A5-0745-8B77-72E6DD5D0A51}" type="pres">
      <dgm:prSet presAssocID="{76CC9B29-B932-9E4B-AE2D-CFAB0D489A9F}" presName="wedge1" presStyleLbl="node1" presStyleIdx="0" presStyleCnt="4"/>
      <dgm:spPr/>
      <dgm:t>
        <a:bodyPr/>
        <a:lstStyle/>
        <a:p>
          <a:endParaRPr lang="en-GB"/>
        </a:p>
      </dgm:t>
    </dgm:pt>
    <dgm:pt modelId="{733A1255-FB01-D844-ACD0-1F20FE2C2E86}" type="pres">
      <dgm:prSet presAssocID="{76CC9B29-B932-9E4B-AE2D-CFAB0D489A9F}" presName="dummy1a" presStyleCnt="0"/>
      <dgm:spPr/>
    </dgm:pt>
    <dgm:pt modelId="{3185AA3F-50A5-E44F-B475-CC2138108E3D}" type="pres">
      <dgm:prSet presAssocID="{76CC9B29-B932-9E4B-AE2D-CFAB0D489A9F}" presName="dummy1b" presStyleCnt="0"/>
      <dgm:spPr/>
    </dgm:pt>
    <dgm:pt modelId="{3EE7C915-C4A6-5946-8ABE-11CA9E32E415}" type="pres">
      <dgm:prSet presAssocID="{76CC9B29-B932-9E4B-AE2D-CFAB0D489A9F}" presName="wedge1Tx" presStyleLbl="node1" presStyleIdx="0" presStyleCnt="4">
        <dgm:presLayoutVars>
          <dgm:chMax val="0"/>
          <dgm:chPref val="0"/>
          <dgm:bulletEnabled val="1"/>
        </dgm:presLayoutVars>
      </dgm:prSet>
      <dgm:spPr/>
      <dgm:t>
        <a:bodyPr/>
        <a:lstStyle/>
        <a:p>
          <a:endParaRPr lang="en-GB"/>
        </a:p>
      </dgm:t>
    </dgm:pt>
    <dgm:pt modelId="{92775471-074D-0246-9426-FD257FC52860}" type="pres">
      <dgm:prSet presAssocID="{76CC9B29-B932-9E4B-AE2D-CFAB0D489A9F}" presName="wedge2" presStyleLbl="node1" presStyleIdx="1" presStyleCnt="4"/>
      <dgm:spPr/>
      <dgm:t>
        <a:bodyPr/>
        <a:lstStyle/>
        <a:p>
          <a:endParaRPr lang="en-GB"/>
        </a:p>
      </dgm:t>
    </dgm:pt>
    <dgm:pt modelId="{CD289C0A-B67B-A747-83FD-094EFC8D49D7}" type="pres">
      <dgm:prSet presAssocID="{76CC9B29-B932-9E4B-AE2D-CFAB0D489A9F}" presName="dummy2a" presStyleCnt="0"/>
      <dgm:spPr/>
    </dgm:pt>
    <dgm:pt modelId="{F236B503-0AE9-D14D-B624-8067917FF015}" type="pres">
      <dgm:prSet presAssocID="{76CC9B29-B932-9E4B-AE2D-CFAB0D489A9F}" presName="dummy2b" presStyleCnt="0"/>
      <dgm:spPr/>
    </dgm:pt>
    <dgm:pt modelId="{0227BB1A-4837-5542-AEF9-083A99E434A5}" type="pres">
      <dgm:prSet presAssocID="{76CC9B29-B932-9E4B-AE2D-CFAB0D489A9F}" presName="wedge2Tx" presStyleLbl="node1" presStyleIdx="1" presStyleCnt="4">
        <dgm:presLayoutVars>
          <dgm:chMax val="0"/>
          <dgm:chPref val="0"/>
          <dgm:bulletEnabled val="1"/>
        </dgm:presLayoutVars>
      </dgm:prSet>
      <dgm:spPr/>
      <dgm:t>
        <a:bodyPr/>
        <a:lstStyle/>
        <a:p>
          <a:endParaRPr lang="en-GB"/>
        </a:p>
      </dgm:t>
    </dgm:pt>
    <dgm:pt modelId="{644DEA58-9DD8-694C-99D8-F8784753739B}" type="pres">
      <dgm:prSet presAssocID="{76CC9B29-B932-9E4B-AE2D-CFAB0D489A9F}" presName="wedge3" presStyleLbl="node1" presStyleIdx="2" presStyleCnt="4"/>
      <dgm:spPr/>
      <dgm:t>
        <a:bodyPr/>
        <a:lstStyle/>
        <a:p>
          <a:endParaRPr lang="en-GB"/>
        </a:p>
      </dgm:t>
    </dgm:pt>
    <dgm:pt modelId="{8B434601-8F72-754B-AF34-1DBFDD0848D5}" type="pres">
      <dgm:prSet presAssocID="{76CC9B29-B932-9E4B-AE2D-CFAB0D489A9F}" presName="dummy3a" presStyleCnt="0"/>
      <dgm:spPr/>
    </dgm:pt>
    <dgm:pt modelId="{F754ACF3-C7DB-3D42-BA89-E1A6FBA19E6F}" type="pres">
      <dgm:prSet presAssocID="{76CC9B29-B932-9E4B-AE2D-CFAB0D489A9F}" presName="dummy3b" presStyleCnt="0"/>
      <dgm:spPr/>
    </dgm:pt>
    <dgm:pt modelId="{F595E26C-380F-5A42-B29A-50C7BFD4EC29}" type="pres">
      <dgm:prSet presAssocID="{76CC9B29-B932-9E4B-AE2D-CFAB0D489A9F}" presName="wedge3Tx" presStyleLbl="node1" presStyleIdx="2" presStyleCnt="4">
        <dgm:presLayoutVars>
          <dgm:chMax val="0"/>
          <dgm:chPref val="0"/>
          <dgm:bulletEnabled val="1"/>
        </dgm:presLayoutVars>
      </dgm:prSet>
      <dgm:spPr/>
      <dgm:t>
        <a:bodyPr/>
        <a:lstStyle/>
        <a:p>
          <a:endParaRPr lang="en-GB"/>
        </a:p>
      </dgm:t>
    </dgm:pt>
    <dgm:pt modelId="{A4DCC8C3-5849-754F-94BF-8A748CCAD269}" type="pres">
      <dgm:prSet presAssocID="{76CC9B29-B932-9E4B-AE2D-CFAB0D489A9F}" presName="wedge4" presStyleLbl="node1" presStyleIdx="3" presStyleCnt="4"/>
      <dgm:spPr/>
      <dgm:t>
        <a:bodyPr/>
        <a:lstStyle/>
        <a:p>
          <a:endParaRPr lang="en-GB"/>
        </a:p>
      </dgm:t>
    </dgm:pt>
    <dgm:pt modelId="{1286AE83-0423-8942-95CD-D4151B586742}" type="pres">
      <dgm:prSet presAssocID="{76CC9B29-B932-9E4B-AE2D-CFAB0D489A9F}" presName="dummy4a" presStyleCnt="0"/>
      <dgm:spPr/>
    </dgm:pt>
    <dgm:pt modelId="{0F9D74C9-44A1-1340-A439-79176E581A02}" type="pres">
      <dgm:prSet presAssocID="{76CC9B29-B932-9E4B-AE2D-CFAB0D489A9F}" presName="dummy4b" presStyleCnt="0"/>
      <dgm:spPr/>
    </dgm:pt>
    <dgm:pt modelId="{FD850B2D-B9C1-304A-B1D2-F7FC6DAD22E7}" type="pres">
      <dgm:prSet presAssocID="{76CC9B29-B932-9E4B-AE2D-CFAB0D489A9F}" presName="wedge4Tx" presStyleLbl="node1" presStyleIdx="3" presStyleCnt="4">
        <dgm:presLayoutVars>
          <dgm:chMax val="0"/>
          <dgm:chPref val="0"/>
          <dgm:bulletEnabled val="1"/>
        </dgm:presLayoutVars>
      </dgm:prSet>
      <dgm:spPr/>
      <dgm:t>
        <a:bodyPr/>
        <a:lstStyle/>
        <a:p>
          <a:endParaRPr lang="en-GB"/>
        </a:p>
      </dgm:t>
    </dgm:pt>
    <dgm:pt modelId="{733930EE-7A70-A041-95D3-7DA1CE3452E0}" type="pres">
      <dgm:prSet presAssocID="{F316A8BB-75F7-CD48-99D4-A9B4E6B2F5AE}" presName="arrowWedge1" presStyleLbl="fgSibTrans2D1" presStyleIdx="0" presStyleCnt="4"/>
      <dgm:spPr/>
    </dgm:pt>
    <dgm:pt modelId="{CD512479-4F5D-EE4F-9291-FC23DFC6E5FF}" type="pres">
      <dgm:prSet presAssocID="{F0EB1E38-11F7-6740-911C-93B30B883B0D}" presName="arrowWedge2" presStyleLbl="fgSibTrans2D1" presStyleIdx="1" presStyleCnt="4"/>
      <dgm:spPr/>
    </dgm:pt>
    <dgm:pt modelId="{AF130140-A501-A844-B4C6-183FAE260A0C}" type="pres">
      <dgm:prSet presAssocID="{E4F8B552-8762-3C42-A20D-D35413AB1947}" presName="arrowWedge3" presStyleLbl="fgSibTrans2D1" presStyleIdx="2" presStyleCnt="4"/>
      <dgm:spPr/>
    </dgm:pt>
    <dgm:pt modelId="{97A9CAA0-D499-CB4B-A4C8-85A992186077}" type="pres">
      <dgm:prSet presAssocID="{04A9A74B-72AE-AD46-B6EC-55FA46CE05EA}" presName="arrowWedge4" presStyleLbl="fgSibTrans2D1" presStyleIdx="3" presStyleCnt="4"/>
      <dgm:spPr/>
    </dgm:pt>
  </dgm:ptLst>
  <dgm:cxnLst>
    <dgm:cxn modelId="{E74D58FD-DFE7-4AD3-A80B-A57EEAE804F3}" type="presOf" srcId="{776A5D01-B9EA-DB48-9374-CF79EF4D50CE}" destId="{F595E26C-380F-5A42-B29A-50C7BFD4EC29}" srcOrd="1" destOrd="0" presId="urn:microsoft.com/office/officeart/2005/8/layout/cycle8"/>
    <dgm:cxn modelId="{1EB61BAC-BBF8-7A41-B2FC-55988CA39AEB}" srcId="{76CC9B29-B932-9E4B-AE2D-CFAB0D489A9F}" destId="{9C2A9D17-254F-2C41-81F7-4284F7769259}" srcOrd="3" destOrd="0" parTransId="{395C029E-FFF2-8D4D-B69D-37BDECCA8B97}" sibTransId="{04A9A74B-72AE-AD46-B6EC-55FA46CE05EA}"/>
    <dgm:cxn modelId="{F353A563-5C47-4A0F-8591-DA0957D80D17}" type="presOf" srcId="{776A5D01-B9EA-DB48-9374-CF79EF4D50CE}" destId="{644DEA58-9DD8-694C-99D8-F8784753739B}" srcOrd="0" destOrd="0" presId="urn:microsoft.com/office/officeart/2005/8/layout/cycle8"/>
    <dgm:cxn modelId="{47C35DC3-F56B-1D41-8943-1D0C5636FAEF}" srcId="{76CC9B29-B932-9E4B-AE2D-CFAB0D489A9F}" destId="{7DDE8719-DF91-8A4B-917A-0C4F508E7E3F}" srcOrd="1" destOrd="0" parTransId="{8ED806ED-7857-EA41-933F-B55A472CB041}" sibTransId="{F0EB1E38-11F7-6740-911C-93B30B883B0D}"/>
    <dgm:cxn modelId="{3EB61C99-68CE-4830-BDCB-DDEC87B85E21}" type="presOf" srcId="{9C2A9D17-254F-2C41-81F7-4284F7769259}" destId="{A4DCC8C3-5849-754F-94BF-8A748CCAD269}" srcOrd="0" destOrd="0" presId="urn:microsoft.com/office/officeart/2005/8/layout/cycle8"/>
    <dgm:cxn modelId="{FA5931ED-DAC6-4097-A610-FCF267F60C66}" type="presOf" srcId="{E8CC3684-498E-9140-BAFE-8369DF0E54F1}" destId="{2D8BB123-D4A5-0745-8B77-72E6DD5D0A51}" srcOrd="0" destOrd="0" presId="urn:microsoft.com/office/officeart/2005/8/layout/cycle8"/>
    <dgm:cxn modelId="{6C234F9D-CD78-4F0F-B29A-8A7D19FF9C25}" type="presOf" srcId="{76CC9B29-B932-9E4B-AE2D-CFAB0D489A9F}" destId="{F5001F20-BE52-064C-9E4A-887B64F005C1}" srcOrd="0" destOrd="0" presId="urn:microsoft.com/office/officeart/2005/8/layout/cycle8"/>
    <dgm:cxn modelId="{F9460E97-D293-9E4E-BA5E-81A34F217223}" srcId="{76CC9B29-B932-9E4B-AE2D-CFAB0D489A9F}" destId="{E8CC3684-498E-9140-BAFE-8369DF0E54F1}" srcOrd="0" destOrd="0" parTransId="{1F51DE19-6789-8B40-87B0-11B2B883A4EA}" sibTransId="{F316A8BB-75F7-CD48-99D4-A9B4E6B2F5AE}"/>
    <dgm:cxn modelId="{8E829E65-95C0-403F-BC69-3A17BBDFF811}" type="presOf" srcId="{9C2A9D17-254F-2C41-81F7-4284F7769259}" destId="{FD850B2D-B9C1-304A-B1D2-F7FC6DAD22E7}" srcOrd="1" destOrd="0" presId="urn:microsoft.com/office/officeart/2005/8/layout/cycle8"/>
    <dgm:cxn modelId="{8DE610E1-78D1-430D-BDA0-A25E36C8A342}" type="presOf" srcId="{7DDE8719-DF91-8A4B-917A-0C4F508E7E3F}" destId="{0227BB1A-4837-5542-AEF9-083A99E434A5}" srcOrd="1" destOrd="0" presId="urn:microsoft.com/office/officeart/2005/8/layout/cycle8"/>
    <dgm:cxn modelId="{FDC92D6D-1097-4637-852E-D956B85047AF}" type="presOf" srcId="{7DDE8719-DF91-8A4B-917A-0C4F508E7E3F}" destId="{92775471-074D-0246-9426-FD257FC52860}" srcOrd="0" destOrd="0" presId="urn:microsoft.com/office/officeart/2005/8/layout/cycle8"/>
    <dgm:cxn modelId="{D6606E79-B993-4486-BB10-0E6F45DCCB9B}" type="presOf" srcId="{E8CC3684-498E-9140-BAFE-8369DF0E54F1}" destId="{3EE7C915-C4A6-5946-8ABE-11CA9E32E415}" srcOrd="1" destOrd="0" presId="urn:microsoft.com/office/officeart/2005/8/layout/cycle8"/>
    <dgm:cxn modelId="{9F2528A7-0045-9440-8BDB-EB880A7DA3BE}" srcId="{76CC9B29-B932-9E4B-AE2D-CFAB0D489A9F}" destId="{776A5D01-B9EA-DB48-9374-CF79EF4D50CE}" srcOrd="2" destOrd="0" parTransId="{8C105395-43EA-904F-B23B-1E9BD585D59D}" sibTransId="{E4F8B552-8762-3C42-A20D-D35413AB1947}"/>
    <dgm:cxn modelId="{6CE706FF-F82E-4C57-8ED9-39C1622B721F}" type="presParOf" srcId="{F5001F20-BE52-064C-9E4A-887B64F005C1}" destId="{2D8BB123-D4A5-0745-8B77-72E6DD5D0A51}" srcOrd="0" destOrd="0" presId="urn:microsoft.com/office/officeart/2005/8/layout/cycle8"/>
    <dgm:cxn modelId="{4FC4D6BD-5FC4-4C17-B20F-FAAC5DF709BD}" type="presParOf" srcId="{F5001F20-BE52-064C-9E4A-887B64F005C1}" destId="{733A1255-FB01-D844-ACD0-1F20FE2C2E86}" srcOrd="1" destOrd="0" presId="urn:microsoft.com/office/officeart/2005/8/layout/cycle8"/>
    <dgm:cxn modelId="{F7021018-DDB9-4D5C-9328-348C98559CB5}" type="presParOf" srcId="{F5001F20-BE52-064C-9E4A-887B64F005C1}" destId="{3185AA3F-50A5-E44F-B475-CC2138108E3D}" srcOrd="2" destOrd="0" presId="urn:microsoft.com/office/officeart/2005/8/layout/cycle8"/>
    <dgm:cxn modelId="{FB14D10D-012F-46BE-9F02-B40EF8D0ADC9}" type="presParOf" srcId="{F5001F20-BE52-064C-9E4A-887B64F005C1}" destId="{3EE7C915-C4A6-5946-8ABE-11CA9E32E415}" srcOrd="3" destOrd="0" presId="urn:microsoft.com/office/officeart/2005/8/layout/cycle8"/>
    <dgm:cxn modelId="{E68ABE1E-3E43-42DB-B402-241D717EE934}" type="presParOf" srcId="{F5001F20-BE52-064C-9E4A-887B64F005C1}" destId="{92775471-074D-0246-9426-FD257FC52860}" srcOrd="4" destOrd="0" presId="urn:microsoft.com/office/officeart/2005/8/layout/cycle8"/>
    <dgm:cxn modelId="{A347ABD9-9890-49EB-9BD7-03E4DA7984D4}" type="presParOf" srcId="{F5001F20-BE52-064C-9E4A-887B64F005C1}" destId="{CD289C0A-B67B-A747-83FD-094EFC8D49D7}" srcOrd="5" destOrd="0" presId="urn:microsoft.com/office/officeart/2005/8/layout/cycle8"/>
    <dgm:cxn modelId="{2378F676-96F9-4E3E-A2ED-8C60F385E5AD}" type="presParOf" srcId="{F5001F20-BE52-064C-9E4A-887B64F005C1}" destId="{F236B503-0AE9-D14D-B624-8067917FF015}" srcOrd="6" destOrd="0" presId="urn:microsoft.com/office/officeart/2005/8/layout/cycle8"/>
    <dgm:cxn modelId="{338DCCBE-9D15-42BF-B54E-97F68E86307A}" type="presParOf" srcId="{F5001F20-BE52-064C-9E4A-887B64F005C1}" destId="{0227BB1A-4837-5542-AEF9-083A99E434A5}" srcOrd="7" destOrd="0" presId="urn:microsoft.com/office/officeart/2005/8/layout/cycle8"/>
    <dgm:cxn modelId="{D7EA1629-9596-46EA-98F3-670091E16C6C}" type="presParOf" srcId="{F5001F20-BE52-064C-9E4A-887B64F005C1}" destId="{644DEA58-9DD8-694C-99D8-F8784753739B}" srcOrd="8" destOrd="0" presId="urn:microsoft.com/office/officeart/2005/8/layout/cycle8"/>
    <dgm:cxn modelId="{B48F53C7-E576-4D59-ABF7-2CCB5F073127}" type="presParOf" srcId="{F5001F20-BE52-064C-9E4A-887B64F005C1}" destId="{8B434601-8F72-754B-AF34-1DBFDD0848D5}" srcOrd="9" destOrd="0" presId="urn:microsoft.com/office/officeart/2005/8/layout/cycle8"/>
    <dgm:cxn modelId="{E42B4ECC-42F1-4157-8392-2E746EA40CF8}" type="presParOf" srcId="{F5001F20-BE52-064C-9E4A-887B64F005C1}" destId="{F754ACF3-C7DB-3D42-BA89-E1A6FBA19E6F}" srcOrd="10" destOrd="0" presId="urn:microsoft.com/office/officeart/2005/8/layout/cycle8"/>
    <dgm:cxn modelId="{169FA6F8-DE1F-41C7-BAFB-72559F3AAC6F}" type="presParOf" srcId="{F5001F20-BE52-064C-9E4A-887B64F005C1}" destId="{F595E26C-380F-5A42-B29A-50C7BFD4EC29}" srcOrd="11" destOrd="0" presId="urn:microsoft.com/office/officeart/2005/8/layout/cycle8"/>
    <dgm:cxn modelId="{B17FA413-1874-4274-B3E3-6058F1562B8D}" type="presParOf" srcId="{F5001F20-BE52-064C-9E4A-887B64F005C1}" destId="{A4DCC8C3-5849-754F-94BF-8A748CCAD269}" srcOrd="12" destOrd="0" presId="urn:microsoft.com/office/officeart/2005/8/layout/cycle8"/>
    <dgm:cxn modelId="{A0670622-3B33-478D-9294-6C61294E89C3}" type="presParOf" srcId="{F5001F20-BE52-064C-9E4A-887B64F005C1}" destId="{1286AE83-0423-8942-95CD-D4151B586742}" srcOrd="13" destOrd="0" presId="urn:microsoft.com/office/officeart/2005/8/layout/cycle8"/>
    <dgm:cxn modelId="{59C132E5-614E-4158-BFAD-D9587CB96F16}" type="presParOf" srcId="{F5001F20-BE52-064C-9E4A-887B64F005C1}" destId="{0F9D74C9-44A1-1340-A439-79176E581A02}" srcOrd="14" destOrd="0" presId="urn:microsoft.com/office/officeart/2005/8/layout/cycle8"/>
    <dgm:cxn modelId="{00251F0B-548F-4B21-94F0-52FD7CE37C5D}" type="presParOf" srcId="{F5001F20-BE52-064C-9E4A-887B64F005C1}" destId="{FD850B2D-B9C1-304A-B1D2-F7FC6DAD22E7}" srcOrd="15" destOrd="0" presId="urn:microsoft.com/office/officeart/2005/8/layout/cycle8"/>
    <dgm:cxn modelId="{803D0DC6-17B0-4DF2-B959-B6B3D8047EEA}" type="presParOf" srcId="{F5001F20-BE52-064C-9E4A-887B64F005C1}" destId="{733930EE-7A70-A041-95D3-7DA1CE3452E0}" srcOrd="16" destOrd="0" presId="urn:microsoft.com/office/officeart/2005/8/layout/cycle8"/>
    <dgm:cxn modelId="{B44F0846-A4CE-420C-AED9-35C8EAD3F87E}" type="presParOf" srcId="{F5001F20-BE52-064C-9E4A-887B64F005C1}" destId="{CD512479-4F5D-EE4F-9291-FC23DFC6E5FF}" srcOrd="17" destOrd="0" presId="urn:microsoft.com/office/officeart/2005/8/layout/cycle8"/>
    <dgm:cxn modelId="{494688D9-22F6-4BF2-A0E1-F6C53E434A37}" type="presParOf" srcId="{F5001F20-BE52-064C-9E4A-887B64F005C1}" destId="{AF130140-A501-A844-B4C6-183FAE260A0C}" srcOrd="18" destOrd="0" presId="urn:microsoft.com/office/officeart/2005/8/layout/cycle8"/>
    <dgm:cxn modelId="{1E44769C-3F8D-4143-A76D-AA05F87C3C1D}" type="presParOf" srcId="{F5001F20-BE52-064C-9E4A-887B64F005C1}" destId="{97A9CAA0-D499-CB4B-A4C8-85A9921860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CC9B29-B932-9E4B-AE2D-CFAB0D489A9F}" type="doc">
      <dgm:prSet loTypeId="urn:microsoft.com/office/officeart/2005/8/layout/cycle8" loCatId="" qsTypeId="urn:microsoft.com/office/officeart/2005/8/quickstyle/simple4" qsCatId="simple" csTypeId="urn:microsoft.com/office/officeart/2005/8/colors/colorful4" csCatId="colorful" phldr="1"/>
      <dgm:spPr/>
    </dgm:pt>
    <dgm:pt modelId="{7DDE8719-DF91-8A4B-917A-0C4F508E7E3F}">
      <dgm:prSet phldrT="[Text]" custT="1"/>
      <dgm:spPr/>
      <dgm:t>
        <a:bodyPr/>
        <a:lstStyle/>
        <a:p>
          <a:r>
            <a:rPr lang="en-US" sz="2400" b="1" dirty="0"/>
            <a:t>    </a:t>
          </a:r>
        </a:p>
      </dgm:t>
    </dgm:pt>
    <dgm:pt modelId="{8ED806ED-7857-EA41-933F-B55A472CB041}" type="parTrans" cxnId="{47C35DC3-F56B-1D41-8943-1D0C5636FAEF}">
      <dgm:prSet/>
      <dgm:spPr/>
      <dgm:t>
        <a:bodyPr/>
        <a:lstStyle/>
        <a:p>
          <a:endParaRPr lang="en-US" sz="2400" b="1"/>
        </a:p>
      </dgm:t>
    </dgm:pt>
    <dgm:pt modelId="{F0EB1E38-11F7-6740-911C-93B30B883B0D}" type="sibTrans" cxnId="{47C35DC3-F56B-1D41-8943-1D0C5636FAEF}">
      <dgm:prSet/>
      <dgm:spPr/>
      <dgm:t>
        <a:bodyPr/>
        <a:lstStyle/>
        <a:p>
          <a:endParaRPr lang="en-US" sz="2400" b="1"/>
        </a:p>
      </dgm:t>
    </dgm:pt>
    <dgm:pt modelId="{776A5D01-B9EA-DB48-9374-CF79EF4D50CE}">
      <dgm:prSet custT="1"/>
      <dgm:spPr/>
      <dgm:t>
        <a:bodyPr/>
        <a:lstStyle/>
        <a:p>
          <a:endParaRPr lang="en-US" sz="2400" b="1" dirty="0"/>
        </a:p>
        <a:p>
          <a:endParaRPr lang="en-US" sz="1800" b="0" dirty="0"/>
        </a:p>
      </dgm:t>
    </dgm:pt>
    <dgm:pt modelId="{8C105395-43EA-904F-B23B-1E9BD585D59D}" type="parTrans" cxnId="{9F2528A7-0045-9440-8BDB-EB880A7DA3BE}">
      <dgm:prSet/>
      <dgm:spPr/>
      <dgm:t>
        <a:bodyPr/>
        <a:lstStyle/>
        <a:p>
          <a:endParaRPr lang="en-US" sz="2400" b="1"/>
        </a:p>
      </dgm:t>
    </dgm:pt>
    <dgm:pt modelId="{E4F8B552-8762-3C42-A20D-D35413AB1947}" type="sibTrans" cxnId="{9F2528A7-0045-9440-8BDB-EB880A7DA3BE}">
      <dgm:prSet/>
      <dgm:spPr/>
      <dgm:t>
        <a:bodyPr/>
        <a:lstStyle/>
        <a:p>
          <a:endParaRPr lang="en-US" sz="2400" b="1"/>
        </a:p>
      </dgm:t>
    </dgm:pt>
    <dgm:pt modelId="{E8CC3684-498E-9140-BAFE-8369DF0E54F1}">
      <dgm:prSet phldrT="[Text]" custT="1"/>
      <dgm:spPr/>
      <dgm:t>
        <a:bodyPr/>
        <a:lstStyle/>
        <a:p>
          <a:endParaRPr lang="en-US" sz="2400" b="1" dirty="0"/>
        </a:p>
      </dgm:t>
    </dgm:pt>
    <dgm:pt modelId="{1F51DE19-6789-8B40-87B0-11B2B883A4EA}" type="parTrans" cxnId="{F9460E97-D293-9E4E-BA5E-81A34F217223}">
      <dgm:prSet/>
      <dgm:spPr/>
      <dgm:t>
        <a:bodyPr/>
        <a:lstStyle/>
        <a:p>
          <a:endParaRPr lang="en-US"/>
        </a:p>
      </dgm:t>
    </dgm:pt>
    <dgm:pt modelId="{F316A8BB-75F7-CD48-99D4-A9B4E6B2F5AE}" type="sibTrans" cxnId="{F9460E97-D293-9E4E-BA5E-81A34F217223}">
      <dgm:prSet/>
      <dgm:spPr/>
      <dgm:t>
        <a:bodyPr/>
        <a:lstStyle/>
        <a:p>
          <a:endParaRPr lang="en-US"/>
        </a:p>
      </dgm:t>
    </dgm:pt>
    <dgm:pt modelId="{9C2A9D17-254F-2C41-81F7-4284F7769259}">
      <dgm:prSet custT="1"/>
      <dgm:spPr/>
      <dgm:t>
        <a:bodyPr/>
        <a:lstStyle/>
        <a:p>
          <a:endParaRPr lang="en-US" sz="1800" b="0" dirty="0"/>
        </a:p>
      </dgm:t>
    </dgm:pt>
    <dgm:pt modelId="{395C029E-FFF2-8D4D-B69D-37BDECCA8B97}" type="parTrans" cxnId="{1EB61BAC-BBF8-7A41-B2FC-55988CA39AEB}">
      <dgm:prSet/>
      <dgm:spPr/>
      <dgm:t>
        <a:bodyPr/>
        <a:lstStyle/>
        <a:p>
          <a:endParaRPr lang="en-US"/>
        </a:p>
      </dgm:t>
    </dgm:pt>
    <dgm:pt modelId="{04A9A74B-72AE-AD46-B6EC-55FA46CE05EA}" type="sibTrans" cxnId="{1EB61BAC-BBF8-7A41-B2FC-55988CA39AEB}">
      <dgm:prSet/>
      <dgm:spPr/>
      <dgm:t>
        <a:bodyPr/>
        <a:lstStyle/>
        <a:p>
          <a:endParaRPr lang="en-US"/>
        </a:p>
      </dgm:t>
    </dgm:pt>
    <dgm:pt modelId="{F5001F20-BE52-064C-9E4A-887B64F005C1}" type="pres">
      <dgm:prSet presAssocID="{76CC9B29-B932-9E4B-AE2D-CFAB0D489A9F}" presName="compositeShape" presStyleCnt="0">
        <dgm:presLayoutVars>
          <dgm:chMax val="7"/>
          <dgm:dir/>
          <dgm:resizeHandles val="exact"/>
        </dgm:presLayoutVars>
      </dgm:prSet>
      <dgm:spPr/>
    </dgm:pt>
    <dgm:pt modelId="{2D8BB123-D4A5-0745-8B77-72E6DD5D0A51}" type="pres">
      <dgm:prSet presAssocID="{76CC9B29-B932-9E4B-AE2D-CFAB0D489A9F}" presName="wedge1" presStyleLbl="node1" presStyleIdx="0" presStyleCnt="4"/>
      <dgm:spPr/>
      <dgm:t>
        <a:bodyPr/>
        <a:lstStyle/>
        <a:p>
          <a:endParaRPr lang="en-GB"/>
        </a:p>
      </dgm:t>
    </dgm:pt>
    <dgm:pt modelId="{733A1255-FB01-D844-ACD0-1F20FE2C2E86}" type="pres">
      <dgm:prSet presAssocID="{76CC9B29-B932-9E4B-AE2D-CFAB0D489A9F}" presName="dummy1a" presStyleCnt="0"/>
      <dgm:spPr/>
    </dgm:pt>
    <dgm:pt modelId="{3185AA3F-50A5-E44F-B475-CC2138108E3D}" type="pres">
      <dgm:prSet presAssocID="{76CC9B29-B932-9E4B-AE2D-CFAB0D489A9F}" presName="dummy1b" presStyleCnt="0"/>
      <dgm:spPr/>
    </dgm:pt>
    <dgm:pt modelId="{3EE7C915-C4A6-5946-8ABE-11CA9E32E415}" type="pres">
      <dgm:prSet presAssocID="{76CC9B29-B932-9E4B-AE2D-CFAB0D489A9F}" presName="wedge1Tx" presStyleLbl="node1" presStyleIdx="0" presStyleCnt="4">
        <dgm:presLayoutVars>
          <dgm:chMax val="0"/>
          <dgm:chPref val="0"/>
          <dgm:bulletEnabled val="1"/>
        </dgm:presLayoutVars>
      </dgm:prSet>
      <dgm:spPr/>
      <dgm:t>
        <a:bodyPr/>
        <a:lstStyle/>
        <a:p>
          <a:endParaRPr lang="en-GB"/>
        </a:p>
      </dgm:t>
    </dgm:pt>
    <dgm:pt modelId="{92775471-074D-0246-9426-FD257FC52860}" type="pres">
      <dgm:prSet presAssocID="{76CC9B29-B932-9E4B-AE2D-CFAB0D489A9F}" presName="wedge2" presStyleLbl="node1" presStyleIdx="1" presStyleCnt="4"/>
      <dgm:spPr/>
      <dgm:t>
        <a:bodyPr/>
        <a:lstStyle/>
        <a:p>
          <a:endParaRPr lang="en-GB"/>
        </a:p>
      </dgm:t>
    </dgm:pt>
    <dgm:pt modelId="{CD289C0A-B67B-A747-83FD-094EFC8D49D7}" type="pres">
      <dgm:prSet presAssocID="{76CC9B29-B932-9E4B-AE2D-CFAB0D489A9F}" presName="dummy2a" presStyleCnt="0"/>
      <dgm:spPr/>
    </dgm:pt>
    <dgm:pt modelId="{F236B503-0AE9-D14D-B624-8067917FF015}" type="pres">
      <dgm:prSet presAssocID="{76CC9B29-B932-9E4B-AE2D-CFAB0D489A9F}" presName="dummy2b" presStyleCnt="0"/>
      <dgm:spPr/>
    </dgm:pt>
    <dgm:pt modelId="{0227BB1A-4837-5542-AEF9-083A99E434A5}" type="pres">
      <dgm:prSet presAssocID="{76CC9B29-B932-9E4B-AE2D-CFAB0D489A9F}" presName="wedge2Tx" presStyleLbl="node1" presStyleIdx="1" presStyleCnt="4">
        <dgm:presLayoutVars>
          <dgm:chMax val="0"/>
          <dgm:chPref val="0"/>
          <dgm:bulletEnabled val="1"/>
        </dgm:presLayoutVars>
      </dgm:prSet>
      <dgm:spPr/>
      <dgm:t>
        <a:bodyPr/>
        <a:lstStyle/>
        <a:p>
          <a:endParaRPr lang="en-GB"/>
        </a:p>
      </dgm:t>
    </dgm:pt>
    <dgm:pt modelId="{644DEA58-9DD8-694C-99D8-F8784753739B}" type="pres">
      <dgm:prSet presAssocID="{76CC9B29-B932-9E4B-AE2D-CFAB0D489A9F}" presName="wedge3" presStyleLbl="node1" presStyleIdx="2" presStyleCnt="4"/>
      <dgm:spPr/>
      <dgm:t>
        <a:bodyPr/>
        <a:lstStyle/>
        <a:p>
          <a:endParaRPr lang="en-GB"/>
        </a:p>
      </dgm:t>
    </dgm:pt>
    <dgm:pt modelId="{8B434601-8F72-754B-AF34-1DBFDD0848D5}" type="pres">
      <dgm:prSet presAssocID="{76CC9B29-B932-9E4B-AE2D-CFAB0D489A9F}" presName="dummy3a" presStyleCnt="0"/>
      <dgm:spPr/>
    </dgm:pt>
    <dgm:pt modelId="{F754ACF3-C7DB-3D42-BA89-E1A6FBA19E6F}" type="pres">
      <dgm:prSet presAssocID="{76CC9B29-B932-9E4B-AE2D-CFAB0D489A9F}" presName="dummy3b" presStyleCnt="0"/>
      <dgm:spPr/>
    </dgm:pt>
    <dgm:pt modelId="{F595E26C-380F-5A42-B29A-50C7BFD4EC29}" type="pres">
      <dgm:prSet presAssocID="{76CC9B29-B932-9E4B-AE2D-CFAB0D489A9F}" presName="wedge3Tx" presStyleLbl="node1" presStyleIdx="2" presStyleCnt="4">
        <dgm:presLayoutVars>
          <dgm:chMax val="0"/>
          <dgm:chPref val="0"/>
          <dgm:bulletEnabled val="1"/>
        </dgm:presLayoutVars>
      </dgm:prSet>
      <dgm:spPr/>
      <dgm:t>
        <a:bodyPr/>
        <a:lstStyle/>
        <a:p>
          <a:endParaRPr lang="en-GB"/>
        </a:p>
      </dgm:t>
    </dgm:pt>
    <dgm:pt modelId="{A4DCC8C3-5849-754F-94BF-8A748CCAD269}" type="pres">
      <dgm:prSet presAssocID="{76CC9B29-B932-9E4B-AE2D-CFAB0D489A9F}" presName="wedge4" presStyleLbl="node1" presStyleIdx="3" presStyleCnt="4"/>
      <dgm:spPr/>
      <dgm:t>
        <a:bodyPr/>
        <a:lstStyle/>
        <a:p>
          <a:endParaRPr lang="en-GB"/>
        </a:p>
      </dgm:t>
    </dgm:pt>
    <dgm:pt modelId="{1286AE83-0423-8942-95CD-D4151B586742}" type="pres">
      <dgm:prSet presAssocID="{76CC9B29-B932-9E4B-AE2D-CFAB0D489A9F}" presName="dummy4a" presStyleCnt="0"/>
      <dgm:spPr/>
    </dgm:pt>
    <dgm:pt modelId="{0F9D74C9-44A1-1340-A439-79176E581A02}" type="pres">
      <dgm:prSet presAssocID="{76CC9B29-B932-9E4B-AE2D-CFAB0D489A9F}" presName="dummy4b" presStyleCnt="0"/>
      <dgm:spPr/>
    </dgm:pt>
    <dgm:pt modelId="{FD850B2D-B9C1-304A-B1D2-F7FC6DAD22E7}" type="pres">
      <dgm:prSet presAssocID="{76CC9B29-B932-9E4B-AE2D-CFAB0D489A9F}" presName="wedge4Tx" presStyleLbl="node1" presStyleIdx="3" presStyleCnt="4">
        <dgm:presLayoutVars>
          <dgm:chMax val="0"/>
          <dgm:chPref val="0"/>
          <dgm:bulletEnabled val="1"/>
        </dgm:presLayoutVars>
      </dgm:prSet>
      <dgm:spPr/>
      <dgm:t>
        <a:bodyPr/>
        <a:lstStyle/>
        <a:p>
          <a:endParaRPr lang="en-GB"/>
        </a:p>
      </dgm:t>
    </dgm:pt>
    <dgm:pt modelId="{733930EE-7A70-A041-95D3-7DA1CE3452E0}" type="pres">
      <dgm:prSet presAssocID="{F316A8BB-75F7-CD48-99D4-A9B4E6B2F5AE}" presName="arrowWedge1" presStyleLbl="fgSibTrans2D1" presStyleIdx="0" presStyleCnt="4"/>
      <dgm:spPr/>
    </dgm:pt>
    <dgm:pt modelId="{CD512479-4F5D-EE4F-9291-FC23DFC6E5FF}" type="pres">
      <dgm:prSet presAssocID="{F0EB1E38-11F7-6740-911C-93B30B883B0D}" presName="arrowWedge2" presStyleLbl="fgSibTrans2D1" presStyleIdx="1" presStyleCnt="4"/>
      <dgm:spPr/>
    </dgm:pt>
    <dgm:pt modelId="{AF130140-A501-A844-B4C6-183FAE260A0C}" type="pres">
      <dgm:prSet presAssocID="{E4F8B552-8762-3C42-A20D-D35413AB1947}" presName="arrowWedge3" presStyleLbl="fgSibTrans2D1" presStyleIdx="2" presStyleCnt="4"/>
      <dgm:spPr/>
    </dgm:pt>
    <dgm:pt modelId="{97A9CAA0-D499-CB4B-A4C8-85A992186077}" type="pres">
      <dgm:prSet presAssocID="{04A9A74B-72AE-AD46-B6EC-55FA46CE05EA}" presName="arrowWedge4" presStyleLbl="fgSibTrans2D1" presStyleIdx="3" presStyleCnt="4"/>
      <dgm:spPr/>
    </dgm:pt>
  </dgm:ptLst>
  <dgm:cxnLst>
    <dgm:cxn modelId="{501E1A6C-86D1-411A-B99F-3F837EA695FF}" type="presOf" srcId="{7DDE8719-DF91-8A4B-917A-0C4F508E7E3F}" destId="{92775471-074D-0246-9426-FD257FC52860}" srcOrd="0" destOrd="0" presId="urn:microsoft.com/office/officeart/2005/8/layout/cycle8"/>
    <dgm:cxn modelId="{2A5A594A-EABC-4259-A46E-6C06C635D66E}" type="presOf" srcId="{E8CC3684-498E-9140-BAFE-8369DF0E54F1}" destId="{3EE7C915-C4A6-5946-8ABE-11CA9E32E415}" srcOrd="1" destOrd="0" presId="urn:microsoft.com/office/officeart/2005/8/layout/cycle8"/>
    <dgm:cxn modelId="{1EB61BAC-BBF8-7A41-B2FC-55988CA39AEB}" srcId="{76CC9B29-B932-9E4B-AE2D-CFAB0D489A9F}" destId="{9C2A9D17-254F-2C41-81F7-4284F7769259}" srcOrd="3" destOrd="0" parTransId="{395C029E-FFF2-8D4D-B69D-37BDECCA8B97}" sibTransId="{04A9A74B-72AE-AD46-B6EC-55FA46CE05EA}"/>
    <dgm:cxn modelId="{E7F94F17-E325-4CFC-8B55-492E30AA2062}" type="presOf" srcId="{E8CC3684-498E-9140-BAFE-8369DF0E54F1}" destId="{2D8BB123-D4A5-0745-8B77-72E6DD5D0A51}" srcOrd="0" destOrd="0" presId="urn:microsoft.com/office/officeart/2005/8/layout/cycle8"/>
    <dgm:cxn modelId="{8C8EEA57-1C9B-4C13-B5BB-4D1CF609B366}" type="presOf" srcId="{9C2A9D17-254F-2C41-81F7-4284F7769259}" destId="{FD850B2D-B9C1-304A-B1D2-F7FC6DAD22E7}" srcOrd="1" destOrd="0" presId="urn:microsoft.com/office/officeart/2005/8/layout/cycle8"/>
    <dgm:cxn modelId="{47C35DC3-F56B-1D41-8943-1D0C5636FAEF}" srcId="{76CC9B29-B932-9E4B-AE2D-CFAB0D489A9F}" destId="{7DDE8719-DF91-8A4B-917A-0C4F508E7E3F}" srcOrd="1" destOrd="0" parTransId="{8ED806ED-7857-EA41-933F-B55A472CB041}" sibTransId="{F0EB1E38-11F7-6740-911C-93B30B883B0D}"/>
    <dgm:cxn modelId="{7C448EAC-64C8-4A02-A4FF-746F1179BF1D}" type="presOf" srcId="{9C2A9D17-254F-2C41-81F7-4284F7769259}" destId="{A4DCC8C3-5849-754F-94BF-8A748CCAD269}" srcOrd="0" destOrd="0" presId="urn:microsoft.com/office/officeart/2005/8/layout/cycle8"/>
    <dgm:cxn modelId="{F9460E97-D293-9E4E-BA5E-81A34F217223}" srcId="{76CC9B29-B932-9E4B-AE2D-CFAB0D489A9F}" destId="{E8CC3684-498E-9140-BAFE-8369DF0E54F1}" srcOrd="0" destOrd="0" parTransId="{1F51DE19-6789-8B40-87B0-11B2B883A4EA}" sibTransId="{F316A8BB-75F7-CD48-99D4-A9B4E6B2F5AE}"/>
    <dgm:cxn modelId="{817194E7-EE96-4B16-86F0-FF7C3A009E44}" type="presOf" srcId="{776A5D01-B9EA-DB48-9374-CF79EF4D50CE}" destId="{F595E26C-380F-5A42-B29A-50C7BFD4EC29}" srcOrd="1" destOrd="0" presId="urn:microsoft.com/office/officeart/2005/8/layout/cycle8"/>
    <dgm:cxn modelId="{7E0605F4-BAA4-4A51-BC5B-0ABDF8D8649C}" type="presOf" srcId="{7DDE8719-DF91-8A4B-917A-0C4F508E7E3F}" destId="{0227BB1A-4837-5542-AEF9-083A99E434A5}" srcOrd="1" destOrd="0" presId="urn:microsoft.com/office/officeart/2005/8/layout/cycle8"/>
    <dgm:cxn modelId="{58D2983C-8069-4540-B407-B62692CC9C0F}" type="presOf" srcId="{776A5D01-B9EA-DB48-9374-CF79EF4D50CE}" destId="{644DEA58-9DD8-694C-99D8-F8784753739B}" srcOrd="0" destOrd="0" presId="urn:microsoft.com/office/officeart/2005/8/layout/cycle8"/>
    <dgm:cxn modelId="{9F2528A7-0045-9440-8BDB-EB880A7DA3BE}" srcId="{76CC9B29-B932-9E4B-AE2D-CFAB0D489A9F}" destId="{776A5D01-B9EA-DB48-9374-CF79EF4D50CE}" srcOrd="2" destOrd="0" parTransId="{8C105395-43EA-904F-B23B-1E9BD585D59D}" sibTransId="{E4F8B552-8762-3C42-A20D-D35413AB1947}"/>
    <dgm:cxn modelId="{2C4551B9-0203-4C91-9F7C-485D65B1D512}" type="presOf" srcId="{76CC9B29-B932-9E4B-AE2D-CFAB0D489A9F}" destId="{F5001F20-BE52-064C-9E4A-887B64F005C1}" srcOrd="0" destOrd="0" presId="urn:microsoft.com/office/officeart/2005/8/layout/cycle8"/>
    <dgm:cxn modelId="{7A5580C0-B0A9-43FE-932C-01720B83F318}" type="presParOf" srcId="{F5001F20-BE52-064C-9E4A-887B64F005C1}" destId="{2D8BB123-D4A5-0745-8B77-72E6DD5D0A51}" srcOrd="0" destOrd="0" presId="urn:microsoft.com/office/officeart/2005/8/layout/cycle8"/>
    <dgm:cxn modelId="{E9CC5438-7150-4F51-87EA-F3D9665B71E6}" type="presParOf" srcId="{F5001F20-BE52-064C-9E4A-887B64F005C1}" destId="{733A1255-FB01-D844-ACD0-1F20FE2C2E86}" srcOrd="1" destOrd="0" presId="urn:microsoft.com/office/officeart/2005/8/layout/cycle8"/>
    <dgm:cxn modelId="{69AD50F4-5DCB-456D-92DD-153CF653753F}" type="presParOf" srcId="{F5001F20-BE52-064C-9E4A-887B64F005C1}" destId="{3185AA3F-50A5-E44F-B475-CC2138108E3D}" srcOrd="2" destOrd="0" presId="urn:microsoft.com/office/officeart/2005/8/layout/cycle8"/>
    <dgm:cxn modelId="{2339CBED-A722-4167-8AF0-6B4B1EB10B6E}" type="presParOf" srcId="{F5001F20-BE52-064C-9E4A-887B64F005C1}" destId="{3EE7C915-C4A6-5946-8ABE-11CA9E32E415}" srcOrd="3" destOrd="0" presId="urn:microsoft.com/office/officeart/2005/8/layout/cycle8"/>
    <dgm:cxn modelId="{D1DFA994-0D27-46A1-93E4-44C13DFD009C}" type="presParOf" srcId="{F5001F20-BE52-064C-9E4A-887B64F005C1}" destId="{92775471-074D-0246-9426-FD257FC52860}" srcOrd="4" destOrd="0" presId="urn:microsoft.com/office/officeart/2005/8/layout/cycle8"/>
    <dgm:cxn modelId="{194DCD51-84A7-4E9C-AC57-2B326A4A03E3}" type="presParOf" srcId="{F5001F20-BE52-064C-9E4A-887B64F005C1}" destId="{CD289C0A-B67B-A747-83FD-094EFC8D49D7}" srcOrd="5" destOrd="0" presId="urn:microsoft.com/office/officeart/2005/8/layout/cycle8"/>
    <dgm:cxn modelId="{EC19A4D0-0AE1-44F6-A728-AECFCE71B0BD}" type="presParOf" srcId="{F5001F20-BE52-064C-9E4A-887B64F005C1}" destId="{F236B503-0AE9-D14D-B624-8067917FF015}" srcOrd="6" destOrd="0" presId="urn:microsoft.com/office/officeart/2005/8/layout/cycle8"/>
    <dgm:cxn modelId="{F36CDB88-9600-4EC6-B2C6-46C0170E1D73}" type="presParOf" srcId="{F5001F20-BE52-064C-9E4A-887B64F005C1}" destId="{0227BB1A-4837-5542-AEF9-083A99E434A5}" srcOrd="7" destOrd="0" presId="urn:microsoft.com/office/officeart/2005/8/layout/cycle8"/>
    <dgm:cxn modelId="{83D3640C-58EB-45AF-A904-B12D5070718B}" type="presParOf" srcId="{F5001F20-BE52-064C-9E4A-887B64F005C1}" destId="{644DEA58-9DD8-694C-99D8-F8784753739B}" srcOrd="8" destOrd="0" presId="urn:microsoft.com/office/officeart/2005/8/layout/cycle8"/>
    <dgm:cxn modelId="{B04E8225-A9CC-4F83-9785-CA65A8CA5DB6}" type="presParOf" srcId="{F5001F20-BE52-064C-9E4A-887B64F005C1}" destId="{8B434601-8F72-754B-AF34-1DBFDD0848D5}" srcOrd="9" destOrd="0" presId="urn:microsoft.com/office/officeart/2005/8/layout/cycle8"/>
    <dgm:cxn modelId="{CEA1A039-AE1F-4FE0-8976-CA14D169D0D7}" type="presParOf" srcId="{F5001F20-BE52-064C-9E4A-887B64F005C1}" destId="{F754ACF3-C7DB-3D42-BA89-E1A6FBA19E6F}" srcOrd="10" destOrd="0" presId="urn:microsoft.com/office/officeart/2005/8/layout/cycle8"/>
    <dgm:cxn modelId="{7AF2CEE3-1F39-4E83-A0FB-34D04EF61ABB}" type="presParOf" srcId="{F5001F20-BE52-064C-9E4A-887B64F005C1}" destId="{F595E26C-380F-5A42-B29A-50C7BFD4EC29}" srcOrd="11" destOrd="0" presId="urn:microsoft.com/office/officeart/2005/8/layout/cycle8"/>
    <dgm:cxn modelId="{5406983B-A735-4C8B-93CC-2C4BF05CFB48}" type="presParOf" srcId="{F5001F20-BE52-064C-9E4A-887B64F005C1}" destId="{A4DCC8C3-5849-754F-94BF-8A748CCAD269}" srcOrd="12" destOrd="0" presId="urn:microsoft.com/office/officeart/2005/8/layout/cycle8"/>
    <dgm:cxn modelId="{D403F1A6-0A73-4828-AC74-4F9B9FC34FFF}" type="presParOf" srcId="{F5001F20-BE52-064C-9E4A-887B64F005C1}" destId="{1286AE83-0423-8942-95CD-D4151B586742}" srcOrd="13" destOrd="0" presId="urn:microsoft.com/office/officeart/2005/8/layout/cycle8"/>
    <dgm:cxn modelId="{32EC8FB3-EAD8-4042-B508-33B5C69917A2}" type="presParOf" srcId="{F5001F20-BE52-064C-9E4A-887B64F005C1}" destId="{0F9D74C9-44A1-1340-A439-79176E581A02}" srcOrd="14" destOrd="0" presId="urn:microsoft.com/office/officeart/2005/8/layout/cycle8"/>
    <dgm:cxn modelId="{F9EC2BE4-2009-4E72-99D7-768A7F607BA0}" type="presParOf" srcId="{F5001F20-BE52-064C-9E4A-887B64F005C1}" destId="{FD850B2D-B9C1-304A-B1D2-F7FC6DAD22E7}" srcOrd="15" destOrd="0" presId="urn:microsoft.com/office/officeart/2005/8/layout/cycle8"/>
    <dgm:cxn modelId="{ABBE5923-66FC-42EC-A4AC-99D8B8BFE84B}" type="presParOf" srcId="{F5001F20-BE52-064C-9E4A-887B64F005C1}" destId="{733930EE-7A70-A041-95D3-7DA1CE3452E0}" srcOrd="16" destOrd="0" presId="urn:microsoft.com/office/officeart/2005/8/layout/cycle8"/>
    <dgm:cxn modelId="{19803675-21A0-4D07-95A0-66D487FB04D8}" type="presParOf" srcId="{F5001F20-BE52-064C-9E4A-887B64F005C1}" destId="{CD512479-4F5D-EE4F-9291-FC23DFC6E5FF}" srcOrd="17" destOrd="0" presId="urn:microsoft.com/office/officeart/2005/8/layout/cycle8"/>
    <dgm:cxn modelId="{59AB7E71-C8A5-43A9-A327-89C36AF0593A}" type="presParOf" srcId="{F5001F20-BE52-064C-9E4A-887B64F005C1}" destId="{AF130140-A501-A844-B4C6-183FAE260A0C}" srcOrd="18" destOrd="0" presId="urn:microsoft.com/office/officeart/2005/8/layout/cycle8"/>
    <dgm:cxn modelId="{7EC06334-1E0A-4C47-8149-DE3A31145E4D}" type="presParOf" srcId="{F5001F20-BE52-064C-9E4A-887B64F005C1}" destId="{97A9CAA0-D499-CB4B-A4C8-85A9921860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94D-1D6C-8947-9E0D-FE68D97DB0D5}">
      <dsp:nvSpPr>
        <dsp:cNvPr id="0" name=""/>
        <dsp:cNvSpPr/>
      </dsp:nvSpPr>
      <dsp:spPr>
        <a:xfrm>
          <a:off x="-8" y="0"/>
          <a:ext cx="6335906" cy="5806792"/>
        </a:xfrm>
        <a:prstGeom prst="ellipse">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MACRO </a:t>
          </a:r>
        </a:p>
        <a:p>
          <a:pPr lvl="0" algn="ctr" defTabSz="533400">
            <a:lnSpc>
              <a:spcPct val="90000"/>
            </a:lnSpc>
            <a:spcBef>
              <a:spcPct val="0"/>
            </a:spcBef>
            <a:spcAft>
              <a:spcPct val="35000"/>
            </a:spcAft>
          </a:pPr>
          <a:r>
            <a:rPr lang="en-US" sz="1400" kern="1200" dirty="0"/>
            <a:t>Consideration of Population Health Improvement</a:t>
          </a:r>
        </a:p>
        <a:p>
          <a:pPr lvl="0" algn="ctr" defTabSz="533400">
            <a:lnSpc>
              <a:spcPct val="90000"/>
            </a:lnSpc>
            <a:spcBef>
              <a:spcPct val="0"/>
            </a:spcBef>
            <a:spcAft>
              <a:spcPct val="35000"/>
            </a:spcAft>
          </a:pPr>
          <a:r>
            <a:rPr lang="en-US" sz="1400" kern="1200" dirty="0"/>
            <a:t>How agencies work together and commission services for the population</a:t>
          </a:r>
        </a:p>
      </dsp:txBody>
      <dsp:txXfrm>
        <a:off x="2060744" y="290339"/>
        <a:ext cx="2214399" cy="871018"/>
      </dsp:txXfrm>
    </dsp:sp>
    <dsp:sp modelId="{18E347D1-2335-154C-9B8A-3BA87A0A08C5}">
      <dsp:nvSpPr>
        <dsp:cNvPr id="0" name=""/>
        <dsp:cNvSpPr/>
      </dsp:nvSpPr>
      <dsp:spPr>
        <a:xfrm>
          <a:off x="990397" y="1451697"/>
          <a:ext cx="4355094" cy="4355094"/>
        </a:xfrm>
        <a:prstGeom prst="ellipse">
          <a:avLst/>
        </a:prstGeom>
        <a:solidFill>
          <a:schemeClr val="accent6">
            <a:shade val="80000"/>
            <a:hueOff val="147328"/>
            <a:satOff val="-6457"/>
            <a:lumOff val="145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MESO </a:t>
          </a:r>
        </a:p>
        <a:p>
          <a:pPr lvl="0" algn="ctr" defTabSz="533400">
            <a:lnSpc>
              <a:spcPct val="90000"/>
            </a:lnSpc>
            <a:spcBef>
              <a:spcPct val="0"/>
            </a:spcBef>
            <a:spcAft>
              <a:spcPct val="35000"/>
            </a:spcAft>
          </a:pPr>
          <a:r>
            <a:rPr lang="en-US" sz="1400" kern="1200" dirty="0"/>
            <a:t>Needs based groups of young people and the services/ teams that enable delivery of care according to those needs</a:t>
          </a:r>
        </a:p>
      </dsp:txBody>
      <dsp:txXfrm>
        <a:off x="2153207" y="1723891"/>
        <a:ext cx="2029473" cy="816580"/>
      </dsp:txXfrm>
    </dsp:sp>
    <dsp:sp modelId="{137598C9-C0CC-C547-91F7-EBD8CD721DDC}">
      <dsp:nvSpPr>
        <dsp:cNvPr id="0" name=""/>
        <dsp:cNvSpPr/>
      </dsp:nvSpPr>
      <dsp:spPr>
        <a:xfrm>
          <a:off x="1716246" y="2903396"/>
          <a:ext cx="2903396" cy="2903396"/>
        </a:xfrm>
        <a:prstGeom prst="ellipse">
          <a:avLst/>
        </a:prstGeom>
        <a:solidFill>
          <a:schemeClr val="accent6">
            <a:shade val="80000"/>
            <a:hueOff val="294655"/>
            <a:satOff val="-12914"/>
            <a:lumOff val="291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MICRO </a:t>
          </a:r>
        </a:p>
        <a:p>
          <a:pPr lvl="0" algn="ctr" defTabSz="533400">
            <a:lnSpc>
              <a:spcPct val="90000"/>
            </a:lnSpc>
            <a:spcBef>
              <a:spcPct val="0"/>
            </a:spcBef>
            <a:spcAft>
              <a:spcPct val="35000"/>
            </a:spcAft>
          </a:pPr>
          <a:r>
            <a:rPr lang="en-US" sz="1400" kern="1200" dirty="0"/>
            <a:t>Ways of working with young people and their families, and how professionals can work best in a collaborative and integrated way</a:t>
          </a:r>
        </a:p>
      </dsp:txBody>
      <dsp:txXfrm>
        <a:off x="2141438" y="3629245"/>
        <a:ext cx="2053011" cy="1451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BB123-D4A5-0745-8B77-72E6DD5D0A51}">
      <dsp:nvSpPr>
        <dsp:cNvPr id="0" name=""/>
        <dsp:cNvSpPr/>
      </dsp:nvSpPr>
      <dsp:spPr>
        <a:xfrm>
          <a:off x="1549960" y="306692"/>
          <a:ext cx="4138720" cy="4138720"/>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p>
      </dsp:txBody>
      <dsp:txXfrm>
        <a:off x="3746930" y="1164491"/>
        <a:ext cx="1527384" cy="1133221"/>
      </dsp:txXfrm>
    </dsp:sp>
    <dsp:sp modelId="{92775471-074D-0246-9426-FD257FC52860}">
      <dsp:nvSpPr>
        <dsp:cNvPr id="0" name=""/>
        <dsp:cNvSpPr/>
      </dsp:nvSpPr>
      <dsp:spPr>
        <a:xfrm>
          <a:off x="1549960" y="445635"/>
          <a:ext cx="4138720" cy="4138720"/>
        </a:xfrm>
        <a:prstGeom prst="pie">
          <a:avLst>
            <a:gd name="adj1" fmla="val 0"/>
            <a:gd name="adj2" fmla="val 5400000"/>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    </a:t>
          </a:r>
        </a:p>
      </dsp:txBody>
      <dsp:txXfrm>
        <a:off x="3746930" y="2593335"/>
        <a:ext cx="1527384" cy="1133221"/>
      </dsp:txXfrm>
    </dsp:sp>
    <dsp:sp modelId="{644DEA58-9DD8-694C-99D8-F8784753739B}">
      <dsp:nvSpPr>
        <dsp:cNvPr id="0" name=""/>
        <dsp:cNvSpPr/>
      </dsp:nvSpPr>
      <dsp:spPr>
        <a:xfrm>
          <a:off x="1411017" y="445635"/>
          <a:ext cx="4138720" cy="4138720"/>
        </a:xfrm>
        <a:prstGeom prst="pie">
          <a:avLst>
            <a:gd name="adj1" fmla="val 5400000"/>
            <a:gd name="adj2" fmla="val 10800000"/>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p>
        <a:p>
          <a:pPr lvl="0" algn="ctr" defTabSz="1066800">
            <a:lnSpc>
              <a:spcPct val="90000"/>
            </a:lnSpc>
            <a:spcBef>
              <a:spcPct val="0"/>
            </a:spcBef>
            <a:spcAft>
              <a:spcPct val="35000"/>
            </a:spcAft>
          </a:pPr>
          <a:endParaRPr lang="en-US" sz="1800" b="0" kern="1200" dirty="0"/>
        </a:p>
      </dsp:txBody>
      <dsp:txXfrm>
        <a:off x="1825382" y="2593335"/>
        <a:ext cx="1527384" cy="1133221"/>
      </dsp:txXfrm>
    </dsp:sp>
    <dsp:sp modelId="{A4DCC8C3-5849-754F-94BF-8A748CCAD269}">
      <dsp:nvSpPr>
        <dsp:cNvPr id="0" name=""/>
        <dsp:cNvSpPr/>
      </dsp:nvSpPr>
      <dsp:spPr>
        <a:xfrm>
          <a:off x="1411017" y="306692"/>
          <a:ext cx="4138720" cy="4138720"/>
        </a:xfrm>
        <a:prstGeom prst="pie">
          <a:avLst>
            <a:gd name="adj1" fmla="val 10800000"/>
            <a:gd name="adj2" fmla="val 16200000"/>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0" kern="1200" dirty="0"/>
        </a:p>
      </dsp:txBody>
      <dsp:txXfrm>
        <a:off x="1825382" y="1164491"/>
        <a:ext cx="1527384" cy="1133221"/>
      </dsp:txXfrm>
    </dsp:sp>
    <dsp:sp modelId="{733930EE-7A70-A041-95D3-7DA1CE3452E0}">
      <dsp:nvSpPr>
        <dsp:cNvPr id="0" name=""/>
        <dsp:cNvSpPr/>
      </dsp:nvSpPr>
      <dsp:spPr>
        <a:xfrm>
          <a:off x="1293753" y="50485"/>
          <a:ext cx="4651133" cy="4651133"/>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512479-4F5D-EE4F-9291-FC23DFC6E5FF}">
      <dsp:nvSpPr>
        <dsp:cNvPr id="0" name=""/>
        <dsp:cNvSpPr/>
      </dsp:nvSpPr>
      <dsp:spPr>
        <a:xfrm>
          <a:off x="1293753" y="189428"/>
          <a:ext cx="4651133" cy="4651133"/>
        </a:xfrm>
        <a:prstGeom prst="circularArrow">
          <a:avLst>
            <a:gd name="adj1" fmla="val 5085"/>
            <a:gd name="adj2" fmla="val 327528"/>
            <a:gd name="adj3" fmla="val 5072472"/>
            <a:gd name="adj4" fmla="val 0"/>
            <a:gd name="adj5" fmla="val 5932"/>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130140-A501-A844-B4C6-183FAE260A0C}">
      <dsp:nvSpPr>
        <dsp:cNvPr id="0" name=""/>
        <dsp:cNvSpPr/>
      </dsp:nvSpPr>
      <dsp:spPr>
        <a:xfrm>
          <a:off x="1154810" y="189428"/>
          <a:ext cx="4651133" cy="4651133"/>
        </a:xfrm>
        <a:prstGeom prst="circularArrow">
          <a:avLst>
            <a:gd name="adj1" fmla="val 5085"/>
            <a:gd name="adj2" fmla="val 327528"/>
            <a:gd name="adj3" fmla="val 10472472"/>
            <a:gd name="adj4" fmla="val 5400000"/>
            <a:gd name="adj5" fmla="val 5932"/>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A9CAA0-D499-CB4B-A4C8-85A992186077}">
      <dsp:nvSpPr>
        <dsp:cNvPr id="0" name=""/>
        <dsp:cNvSpPr/>
      </dsp:nvSpPr>
      <dsp:spPr>
        <a:xfrm>
          <a:off x="1154810" y="50485"/>
          <a:ext cx="4651133" cy="4651133"/>
        </a:xfrm>
        <a:prstGeom prst="circularArrow">
          <a:avLst>
            <a:gd name="adj1" fmla="val 5085"/>
            <a:gd name="adj2" fmla="val 327528"/>
            <a:gd name="adj3" fmla="val 15872472"/>
            <a:gd name="adj4" fmla="val 10800000"/>
            <a:gd name="adj5" fmla="val 5932"/>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BB123-D4A5-0745-8B77-72E6DD5D0A51}">
      <dsp:nvSpPr>
        <dsp:cNvPr id="0" name=""/>
        <dsp:cNvSpPr/>
      </dsp:nvSpPr>
      <dsp:spPr>
        <a:xfrm>
          <a:off x="1549960" y="306692"/>
          <a:ext cx="4138720" cy="4138720"/>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p>
      </dsp:txBody>
      <dsp:txXfrm>
        <a:off x="3746930" y="1164491"/>
        <a:ext cx="1527384" cy="1133221"/>
      </dsp:txXfrm>
    </dsp:sp>
    <dsp:sp modelId="{92775471-074D-0246-9426-FD257FC52860}">
      <dsp:nvSpPr>
        <dsp:cNvPr id="0" name=""/>
        <dsp:cNvSpPr/>
      </dsp:nvSpPr>
      <dsp:spPr>
        <a:xfrm>
          <a:off x="1549960" y="445635"/>
          <a:ext cx="4138720" cy="4138720"/>
        </a:xfrm>
        <a:prstGeom prst="pie">
          <a:avLst>
            <a:gd name="adj1" fmla="val 0"/>
            <a:gd name="adj2" fmla="val 5400000"/>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    </a:t>
          </a:r>
        </a:p>
      </dsp:txBody>
      <dsp:txXfrm>
        <a:off x="3746930" y="2593335"/>
        <a:ext cx="1527384" cy="1133221"/>
      </dsp:txXfrm>
    </dsp:sp>
    <dsp:sp modelId="{644DEA58-9DD8-694C-99D8-F8784753739B}">
      <dsp:nvSpPr>
        <dsp:cNvPr id="0" name=""/>
        <dsp:cNvSpPr/>
      </dsp:nvSpPr>
      <dsp:spPr>
        <a:xfrm>
          <a:off x="1411017" y="445635"/>
          <a:ext cx="4138720" cy="4138720"/>
        </a:xfrm>
        <a:prstGeom prst="pie">
          <a:avLst>
            <a:gd name="adj1" fmla="val 5400000"/>
            <a:gd name="adj2" fmla="val 10800000"/>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p>
        <a:p>
          <a:pPr lvl="0" algn="ctr" defTabSz="1066800">
            <a:lnSpc>
              <a:spcPct val="90000"/>
            </a:lnSpc>
            <a:spcBef>
              <a:spcPct val="0"/>
            </a:spcBef>
            <a:spcAft>
              <a:spcPct val="35000"/>
            </a:spcAft>
          </a:pPr>
          <a:endParaRPr lang="en-US" sz="1800" b="0" kern="1200" dirty="0"/>
        </a:p>
      </dsp:txBody>
      <dsp:txXfrm>
        <a:off x="1825382" y="2593335"/>
        <a:ext cx="1527384" cy="1133221"/>
      </dsp:txXfrm>
    </dsp:sp>
    <dsp:sp modelId="{A4DCC8C3-5849-754F-94BF-8A748CCAD269}">
      <dsp:nvSpPr>
        <dsp:cNvPr id="0" name=""/>
        <dsp:cNvSpPr/>
      </dsp:nvSpPr>
      <dsp:spPr>
        <a:xfrm>
          <a:off x="1411017" y="306692"/>
          <a:ext cx="4138720" cy="4138720"/>
        </a:xfrm>
        <a:prstGeom prst="pie">
          <a:avLst>
            <a:gd name="adj1" fmla="val 10800000"/>
            <a:gd name="adj2" fmla="val 16200000"/>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0" kern="1200" dirty="0"/>
        </a:p>
      </dsp:txBody>
      <dsp:txXfrm>
        <a:off x="1825382" y="1164491"/>
        <a:ext cx="1527384" cy="1133221"/>
      </dsp:txXfrm>
    </dsp:sp>
    <dsp:sp modelId="{733930EE-7A70-A041-95D3-7DA1CE3452E0}">
      <dsp:nvSpPr>
        <dsp:cNvPr id="0" name=""/>
        <dsp:cNvSpPr/>
      </dsp:nvSpPr>
      <dsp:spPr>
        <a:xfrm>
          <a:off x="1293753" y="50485"/>
          <a:ext cx="4651133" cy="4651133"/>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512479-4F5D-EE4F-9291-FC23DFC6E5FF}">
      <dsp:nvSpPr>
        <dsp:cNvPr id="0" name=""/>
        <dsp:cNvSpPr/>
      </dsp:nvSpPr>
      <dsp:spPr>
        <a:xfrm>
          <a:off x="1293753" y="189428"/>
          <a:ext cx="4651133" cy="4651133"/>
        </a:xfrm>
        <a:prstGeom prst="circularArrow">
          <a:avLst>
            <a:gd name="adj1" fmla="val 5085"/>
            <a:gd name="adj2" fmla="val 327528"/>
            <a:gd name="adj3" fmla="val 5072472"/>
            <a:gd name="adj4" fmla="val 0"/>
            <a:gd name="adj5" fmla="val 5932"/>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130140-A501-A844-B4C6-183FAE260A0C}">
      <dsp:nvSpPr>
        <dsp:cNvPr id="0" name=""/>
        <dsp:cNvSpPr/>
      </dsp:nvSpPr>
      <dsp:spPr>
        <a:xfrm>
          <a:off x="1154810" y="189428"/>
          <a:ext cx="4651133" cy="4651133"/>
        </a:xfrm>
        <a:prstGeom prst="circularArrow">
          <a:avLst>
            <a:gd name="adj1" fmla="val 5085"/>
            <a:gd name="adj2" fmla="val 327528"/>
            <a:gd name="adj3" fmla="val 10472472"/>
            <a:gd name="adj4" fmla="val 5400000"/>
            <a:gd name="adj5" fmla="val 5932"/>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A9CAA0-D499-CB4B-A4C8-85A992186077}">
      <dsp:nvSpPr>
        <dsp:cNvPr id="0" name=""/>
        <dsp:cNvSpPr/>
      </dsp:nvSpPr>
      <dsp:spPr>
        <a:xfrm>
          <a:off x="1154810" y="50485"/>
          <a:ext cx="4651133" cy="4651133"/>
        </a:xfrm>
        <a:prstGeom prst="circularArrow">
          <a:avLst>
            <a:gd name="adj1" fmla="val 5085"/>
            <a:gd name="adj2" fmla="val 327528"/>
            <a:gd name="adj3" fmla="val 15872472"/>
            <a:gd name="adj4" fmla="val 10800000"/>
            <a:gd name="adj5" fmla="val 5932"/>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27/06/2017</a:t>
            </a:fld>
            <a:endParaRPr lang="en-GB" dirty="0"/>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dirty="0"/>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6/27/2017</a:t>
            </a:fld>
            <a:endParaRPr lang="en-US" dirty="0"/>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dirty="0"/>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962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08000" fontAlgn="auto">
              <a:spcBef>
                <a:spcPts val="0"/>
              </a:spcBef>
              <a:spcAft>
                <a:spcPts val="600"/>
              </a:spcAft>
              <a:buFont typeface="Wingdings" panose="05000000000000000000" pitchFamily="2" charset="2"/>
              <a:buChar char="§"/>
            </a:pPr>
            <a:r>
              <a:rPr lang="en-GB" sz="2000" dirty="0">
                <a:solidFill>
                  <a:schemeClr val="tx1"/>
                </a:solidFill>
              </a:rPr>
              <a:t>THRIVE</a:t>
            </a:r>
            <a:r>
              <a:rPr lang="en-GB" dirty="0">
                <a:solidFill>
                  <a:srgbClr val="000000"/>
                </a:solidFill>
              </a:rPr>
              <a:t> is a needs based model that enables care to be provided according to four distinct groupings, determined by a patient’s needs and preferences for care</a:t>
            </a:r>
          </a:p>
          <a:p>
            <a:pPr marL="0" indent="-108000" fontAlgn="auto">
              <a:spcBef>
                <a:spcPts val="0"/>
              </a:spcBef>
              <a:spcAft>
                <a:spcPts val="600"/>
              </a:spcAft>
              <a:buFont typeface="Wingdings" panose="05000000000000000000" pitchFamily="2" charset="2"/>
              <a:buChar char="§"/>
            </a:pPr>
            <a:r>
              <a:rPr lang="en-GB" dirty="0">
                <a:solidFill>
                  <a:srgbClr val="000000"/>
                </a:solidFill>
              </a:rPr>
              <a:t>Emphasis is placed on prevention and the promotion of mental health and wellbeing</a:t>
            </a:r>
          </a:p>
          <a:p>
            <a:pPr marL="0" indent="-108000" fontAlgn="auto">
              <a:spcBef>
                <a:spcPts val="0"/>
              </a:spcBef>
              <a:spcAft>
                <a:spcPts val="600"/>
              </a:spcAft>
              <a:buFont typeface="Wingdings" panose="05000000000000000000" pitchFamily="2" charset="2"/>
              <a:buChar char="§"/>
            </a:pPr>
            <a:r>
              <a:rPr lang="en-GB" dirty="0">
                <a:solidFill>
                  <a:srgbClr val="000000"/>
                </a:solidFill>
              </a:rPr>
              <a:t>Children and young people are empowered to be actively involved in decisions about their care through shared decision making</a:t>
            </a:r>
          </a:p>
          <a:p>
            <a:pPr marL="0" indent="-108000" fontAlgn="auto">
              <a:spcBef>
                <a:spcPts val="0"/>
              </a:spcBef>
              <a:spcAft>
                <a:spcPts val="600"/>
              </a:spcAft>
              <a:buFont typeface="Wingdings" panose="05000000000000000000" pitchFamily="2" charset="2"/>
              <a:buChar char="§"/>
            </a:pPr>
            <a:r>
              <a:rPr lang="en-GB" dirty="0">
                <a:solidFill>
                  <a:srgbClr val="000000"/>
                </a:solidFill>
              </a:rPr>
              <a:t>It provides a clearer distinction than before between:</a:t>
            </a:r>
          </a:p>
          <a:p>
            <a:pPr marL="0" lvl="1" indent="0">
              <a:spcAft>
                <a:spcPts val="600"/>
              </a:spcAft>
              <a:buFont typeface="Wingdings" panose="05000000000000000000" pitchFamily="2" charset="2"/>
              <a:buNone/>
            </a:pPr>
            <a:r>
              <a:rPr lang="en-GB" b="1" dirty="0">
                <a:solidFill>
                  <a:srgbClr val="000000"/>
                </a:solidFill>
              </a:rPr>
              <a:t>	treatment </a:t>
            </a:r>
            <a:r>
              <a:rPr lang="en-GB" dirty="0">
                <a:solidFill>
                  <a:srgbClr val="000000"/>
                </a:solidFill>
              </a:rPr>
              <a:t>and </a:t>
            </a:r>
            <a:r>
              <a:rPr lang="en-GB" b="1" dirty="0">
                <a:solidFill>
                  <a:srgbClr val="000000"/>
                </a:solidFill>
              </a:rPr>
              <a:t>support</a:t>
            </a:r>
            <a:endParaRPr lang="en-GB" dirty="0">
              <a:solidFill>
                <a:srgbClr val="000000"/>
              </a:solidFill>
            </a:endParaRPr>
          </a:p>
          <a:p>
            <a:pPr marL="0" lvl="1" indent="0">
              <a:spcAft>
                <a:spcPts val="600"/>
              </a:spcAft>
              <a:buFont typeface="Wingdings" panose="05000000000000000000" pitchFamily="2" charset="2"/>
              <a:buNone/>
            </a:pPr>
            <a:r>
              <a:rPr lang="en-GB" b="1" dirty="0">
                <a:solidFill>
                  <a:srgbClr val="000000"/>
                </a:solidFill>
              </a:rPr>
              <a:t>	self-management </a:t>
            </a:r>
            <a:r>
              <a:rPr lang="en-GB" dirty="0">
                <a:solidFill>
                  <a:srgbClr val="000000"/>
                </a:solidFill>
              </a:rPr>
              <a:t>and </a:t>
            </a:r>
            <a:r>
              <a:rPr lang="en-GB" b="1" dirty="0">
                <a:solidFill>
                  <a:srgbClr val="000000"/>
                </a:solidFill>
              </a:rPr>
              <a:t>intervention</a:t>
            </a:r>
          </a:p>
          <a:p>
            <a:pPr marL="0" lvl="1" indent="0">
              <a:spcAft>
                <a:spcPts val="600"/>
              </a:spcAft>
              <a:buFont typeface="Wingdings" panose="05000000000000000000" pitchFamily="2" charset="2"/>
              <a:buNone/>
            </a:pPr>
            <a:r>
              <a:rPr lang="en-GB" dirty="0">
                <a:solidFill>
                  <a:srgbClr val="000000"/>
                </a:solidFill>
              </a:rPr>
              <a:t>	more systematic integration of </a:t>
            </a:r>
            <a:r>
              <a:rPr lang="en-GB" b="1" dirty="0">
                <a:solidFill>
                  <a:srgbClr val="000000"/>
                </a:solidFill>
              </a:rPr>
              <a:t>shared decision making </a:t>
            </a:r>
            <a:r>
              <a:rPr lang="en-GB" dirty="0">
                <a:solidFill>
                  <a:srgbClr val="000000"/>
                </a:solidFill>
              </a:rPr>
              <a:t>and routine </a:t>
            </a:r>
            <a:r>
              <a:rPr lang="en-GB" b="1" dirty="0">
                <a:solidFill>
                  <a:srgbClr val="000000"/>
                </a:solidFill>
              </a:rPr>
              <a:t>collection</a:t>
            </a:r>
            <a:r>
              <a:rPr lang="en-GB" dirty="0">
                <a:solidFill>
                  <a:srgbClr val="000000"/>
                </a:solidFill>
              </a:rPr>
              <a:t> </a:t>
            </a:r>
            <a:r>
              <a:rPr lang="en-GB" b="1" dirty="0">
                <a:solidFill>
                  <a:srgbClr val="000000"/>
                </a:solidFill>
              </a:rPr>
              <a:t>of preference data</a:t>
            </a:r>
          </a:p>
          <a:p>
            <a:pPr marL="171450" indent="-171450">
              <a:buFont typeface="Wingdings" panose="05000000000000000000" pitchFamily="2" charset="2"/>
              <a:buChar char="§"/>
            </a:pPr>
            <a:r>
              <a:rPr lang="en-US" dirty="0"/>
              <a:t>THRIVE is all about building resilience</a:t>
            </a:r>
          </a:p>
        </p:txBody>
      </p:sp>
      <p:sp>
        <p:nvSpPr>
          <p:cNvPr id="4" name="Slide Number Placeholder 3"/>
          <p:cNvSpPr>
            <a:spLocks noGrp="1"/>
          </p:cNvSpPr>
          <p:nvPr>
            <p:ph type="sldNum" sz="quarter" idx="10"/>
          </p:nvPr>
        </p:nvSpPr>
        <p:spPr/>
        <p:txBody>
          <a:bodyPr/>
          <a:lstStyle/>
          <a:p>
            <a:fld id="{94447537-647E-F34F-A9B5-2267D3F70077}" type="slidenum">
              <a:rPr lang="en-US" smtClean="0"/>
              <a:t>14</a:t>
            </a:fld>
            <a:endParaRPr lang="en-US" dirty="0"/>
          </a:p>
        </p:txBody>
      </p:sp>
    </p:spTree>
    <p:extLst>
      <p:ext uri="{BB962C8B-B14F-4D97-AF65-F5344CB8AC3E}">
        <p14:creationId xmlns:p14="http://schemas.microsoft.com/office/powerpoint/2010/main" val="34314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15</a:t>
            </a:fld>
            <a:endParaRPr lang="en-US" dirty="0"/>
          </a:p>
        </p:txBody>
      </p:sp>
    </p:spTree>
    <p:extLst>
      <p:ext uri="{BB962C8B-B14F-4D97-AF65-F5344CB8AC3E}">
        <p14:creationId xmlns:p14="http://schemas.microsoft.com/office/powerpoint/2010/main" val="379401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16</a:t>
            </a:fld>
            <a:endParaRPr lang="en-US" dirty="0"/>
          </a:p>
        </p:txBody>
      </p:sp>
    </p:spTree>
    <p:extLst>
      <p:ext uri="{BB962C8B-B14F-4D97-AF65-F5344CB8AC3E}">
        <p14:creationId xmlns:p14="http://schemas.microsoft.com/office/powerpoint/2010/main" val="397262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17</a:t>
            </a:fld>
            <a:endParaRPr lang="en-US" dirty="0"/>
          </a:p>
        </p:txBody>
      </p:sp>
    </p:spTree>
    <p:extLst>
      <p:ext uri="{BB962C8B-B14F-4D97-AF65-F5344CB8AC3E}">
        <p14:creationId xmlns:p14="http://schemas.microsoft.com/office/powerpoint/2010/main" val="346718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18</a:t>
            </a:fld>
            <a:endParaRPr lang="en-US" dirty="0"/>
          </a:p>
        </p:txBody>
      </p:sp>
    </p:spTree>
    <p:extLst>
      <p:ext uri="{BB962C8B-B14F-4D97-AF65-F5344CB8AC3E}">
        <p14:creationId xmlns:p14="http://schemas.microsoft.com/office/powerpoint/2010/main" val="325781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19</a:t>
            </a:fld>
            <a:endParaRPr lang="en-US" dirty="0"/>
          </a:p>
        </p:txBody>
      </p:sp>
    </p:spTree>
    <p:extLst>
      <p:ext uri="{BB962C8B-B14F-4D97-AF65-F5344CB8AC3E}">
        <p14:creationId xmlns:p14="http://schemas.microsoft.com/office/powerpoint/2010/main" val="1135361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20</a:t>
            </a:fld>
            <a:endParaRPr lang="en-US" dirty="0"/>
          </a:p>
        </p:txBody>
      </p:sp>
    </p:spTree>
    <p:extLst>
      <p:ext uri="{BB962C8B-B14F-4D97-AF65-F5344CB8AC3E}">
        <p14:creationId xmlns:p14="http://schemas.microsoft.com/office/powerpoint/2010/main" val="152773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21</a:t>
            </a:fld>
            <a:endParaRPr lang="en-US" dirty="0"/>
          </a:p>
        </p:txBody>
      </p:sp>
    </p:spTree>
    <p:extLst>
      <p:ext uri="{BB962C8B-B14F-4D97-AF65-F5344CB8AC3E}">
        <p14:creationId xmlns:p14="http://schemas.microsoft.com/office/powerpoint/2010/main" val="381445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22</a:t>
            </a:fld>
            <a:endParaRPr lang="en-US" dirty="0"/>
          </a:p>
        </p:txBody>
      </p:sp>
    </p:spTree>
    <p:extLst>
      <p:ext uri="{BB962C8B-B14F-4D97-AF65-F5344CB8AC3E}">
        <p14:creationId xmlns:p14="http://schemas.microsoft.com/office/powerpoint/2010/main" val="751687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23</a:t>
            </a:fld>
            <a:endParaRPr lang="en-US" dirty="0"/>
          </a:p>
        </p:txBody>
      </p:sp>
    </p:spTree>
    <p:extLst>
      <p:ext uri="{BB962C8B-B14F-4D97-AF65-F5344CB8AC3E}">
        <p14:creationId xmlns:p14="http://schemas.microsoft.com/office/powerpoint/2010/main" val="34203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a:t>
            </a:fld>
            <a:endParaRPr lang="en-US" dirty="0"/>
          </a:p>
        </p:txBody>
      </p:sp>
    </p:spTree>
    <p:extLst>
      <p:ext uri="{BB962C8B-B14F-4D97-AF65-F5344CB8AC3E}">
        <p14:creationId xmlns:p14="http://schemas.microsoft.com/office/powerpoint/2010/main" val="349628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24</a:t>
            </a:fld>
            <a:endParaRPr lang="en-US" dirty="0"/>
          </a:p>
        </p:txBody>
      </p:sp>
    </p:spTree>
    <p:extLst>
      <p:ext uri="{BB962C8B-B14F-4D97-AF65-F5344CB8AC3E}">
        <p14:creationId xmlns:p14="http://schemas.microsoft.com/office/powerpoint/2010/main" val="2008535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25</a:t>
            </a:fld>
            <a:endParaRPr lang="en-US" dirty="0"/>
          </a:p>
        </p:txBody>
      </p:sp>
    </p:spTree>
    <p:extLst>
      <p:ext uri="{BB962C8B-B14F-4D97-AF65-F5344CB8AC3E}">
        <p14:creationId xmlns:p14="http://schemas.microsoft.com/office/powerpoint/2010/main" val="1803822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26</a:t>
            </a:fld>
            <a:endParaRPr lang="en-US" dirty="0"/>
          </a:p>
        </p:txBody>
      </p:sp>
    </p:spTree>
    <p:extLst>
      <p:ext uri="{BB962C8B-B14F-4D97-AF65-F5344CB8AC3E}">
        <p14:creationId xmlns:p14="http://schemas.microsoft.com/office/powerpoint/2010/main" val="1719367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27</a:t>
            </a:fld>
            <a:endParaRPr lang="en-US" dirty="0"/>
          </a:p>
        </p:txBody>
      </p:sp>
    </p:spTree>
    <p:extLst>
      <p:ext uri="{BB962C8B-B14F-4D97-AF65-F5344CB8AC3E}">
        <p14:creationId xmlns:p14="http://schemas.microsoft.com/office/powerpoint/2010/main" val="1712436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29</a:t>
            </a:fld>
            <a:endParaRPr lang="en-US" dirty="0"/>
          </a:p>
        </p:txBody>
      </p:sp>
    </p:spTree>
    <p:extLst>
      <p:ext uri="{BB962C8B-B14F-4D97-AF65-F5344CB8AC3E}">
        <p14:creationId xmlns:p14="http://schemas.microsoft.com/office/powerpoint/2010/main" val="1802171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30</a:t>
            </a:fld>
            <a:endParaRPr lang="en-US" dirty="0"/>
          </a:p>
        </p:txBody>
      </p:sp>
    </p:spTree>
    <p:extLst>
      <p:ext uri="{BB962C8B-B14F-4D97-AF65-F5344CB8AC3E}">
        <p14:creationId xmlns:p14="http://schemas.microsoft.com/office/powerpoint/2010/main" val="1988928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4447537-647E-F34F-A9B5-2267D3F70077}" type="slidenum">
              <a:rPr lang="en-US" smtClean="0"/>
              <a:t>31</a:t>
            </a:fld>
            <a:endParaRPr lang="en-US" dirty="0"/>
          </a:p>
        </p:txBody>
      </p:sp>
    </p:spTree>
    <p:extLst>
      <p:ext uri="{BB962C8B-B14F-4D97-AF65-F5344CB8AC3E}">
        <p14:creationId xmlns:p14="http://schemas.microsoft.com/office/powerpoint/2010/main" val="2620003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4447537-647E-F34F-A9B5-2267D3F70077}" type="slidenum">
              <a:rPr lang="en-US" smtClean="0"/>
              <a:t>36</a:t>
            </a:fld>
            <a:endParaRPr lang="en-US" dirty="0"/>
          </a:p>
        </p:txBody>
      </p:sp>
    </p:spTree>
    <p:extLst>
      <p:ext uri="{BB962C8B-B14F-4D97-AF65-F5344CB8AC3E}">
        <p14:creationId xmlns:p14="http://schemas.microsoft.com/office/powerpoint/2010/main" val="1819165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37</a:t>
            </a:fld>
            <a:endParaRPr lang="en-US" dirty="0"/>
          </a:p>
        </p:txBody>
      </p:sp>
    </p:spTree>
    <p:extLst>
      <p:ext uri="{BB962C8B-B14F-4D97-AF65-F5344CB8AC3E}">
        <p14:creationId xmlns:p14="http://schemas.microsoft.com/office/powerpoint/2010/main" val="3496282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39</a:t>
            </a:fld>
            <a:endParaRPr lang="en-US" dirty="0"/>
          </a:p>
        </p:txBody>
      </p:sp>
    </p:spTree>
    <p:extLst>
      <p:ext uri="{BB962C8B-B14F-4D97-AF65-F5344CB8AC3E}">
        <p14:creationId xmlns:p14="http://schemas.microsoft.com/office/powerpoint/2010/main" val="410760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4</a:t>
            </a:fld>
            <a:endParaRPr lang="en-US" dirty="0"/>
          </a:p>
        </p:txBody>
      </p:sp>
    </p:spTree>
    <p:extLst>
      <p:ext uri="{BB962C8B-B14F-4D97-AF65-F5344CB8AC3E}">
        <p14:creationId xmlns:p14="http://schemas.microsoft.com/office/powerpoint/2010/main" val="604193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40</a:t>
            </a:fld>
            <a:endParaRPr lang="en-US" dirty="0"/>
          </a:p>
        </p:txBody>
      </p:sp>
    </p:spTree>
    <p:extLst>
      <p:ext uri="{BB962C8B-B14F-4D97-AF65-F5344CB8AC3E}">
        <p14:creationId xmlns:p14="http://schemas.microsoft.com/office/powerpoint/2010/main" val="731579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41</a:t>
            </a:fld>
            <a:endParaRPr lang="en-US" dirty="0"/>
          </a:p>
        </p:txBody>
      </p:sp>
    </p:spTree>
    <p:extLst>
      <p:ext uri="{BB962C8B-B14F-4D97-AF65-F5344CB8AC3E}">
        <p14:creationId xmlns:p14="http://schemas.microsoft.com/office/powerpoint/2010/main" val="731579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42</a:t>
            </a:fld>
            <a:endParaRPr lang="en-US" dirty="0"/>
          </a:p>
        </p:txBody>
      </p:sp>
    </p:spTree>
    <p:extLst>
      <p:ext uri="{BB962C8B-B14F-4D97-AF65-F5344CB8AC3E}">
        <p14:creationId xmlns:p14="http://schemas.microsoft.com/office/powerpoint/2010/main" val="624147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43</a:t>
            </a:fld>
            <a:endParaRPr lang="en-US" dirty="0"/>
          </a:p>
        </p:txBody>
      </p:sp>
    </p:spTree>
    <p:extLst>
      <p:ext uri="{BB962C8B-B14F-4D97-AF65-F5344CB8AC3E}">
        <p14:creationId xmlns:p14="http://schemas.microsoft.com/office/powerpoint/2010/main" val="2835346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44</a:t>
            </a:fld>
            <a:endParaRPr lang="en-US" dirty="0"/>
          </a:p>
        </p:txBody>
      </p:sp>
    </p:spTree>
    <p:extLst>
      <p:ext uri="{BB962C8B-B14F-4D97-AF65-F5344CB8AC3E}">
        <p14:creationId xmlns:p14="http://schemas.microsoft.com/office/powerpoint/2010/main" val="427594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6</a:t>
            </a:fld>
            <a:endParaRPr lang="en-US"/>
          </a:p>
        </p:txBody>
      </p:sp>
    </p:spTree>
    <p:extLst>
      <p:ext uri="{BB962C8B-B14F-4D97-AF65-F5344CB8AC3E}">
        <p14:creationId xmlns:p14="http://schemas.microsoft.com/office/powerpoint/2010/main" val="290437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9</a:t>
            </a:fld>
            <a:endParaRPr lang="en-US" dirty="0"/>
          </a:p>
        </p:txBody>
      </p:sp>
    </p:spTree>
    <p:extLst>
      <p:ext uri="{BB962C8B-B14F-4D97-AF65-F5344CB8AC3E}">
        <p14:creationId xmlns:p14="http://schemas.microsoft.com/office/powerpoint/2010/main" val="207127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10</a:t>
            </a:fld>
            <a:endParaRPr lang="en-US" dirty="0"/>
          </a:p>
        </p:txBody>
      </p:sp>
    </p:spTree>
    <p:extLst>
      <p:ext uri="{BB962C8B-B14F-4D97-AF65-F5344CB8AC3E}">
        <p14:creationId xmlns:p14="http://schemas.microsoft.com/office/powerpoint/2010/main" val="294065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11</a:t>
            </a:fld>
            <a:endParaRPr lang="en-US" dirty="0"/>
          </a:p>
        </p:txBody>
      </p:sp>
    </p:spTree>
    <p:extLst>
      <p:ext uri="{BB962C8B-B14F-4D97-AF65-F5344CB8AC3E}">
        <p14:creationId xmlns:p14="http://schemas.microsoft.com/office/powerpoint/2010/main" val="75822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12</a:t>
            </a:fld>
            <a:endParaRPr lang="en-US" dirty="0"/>
          </a:p>
        </p:txBody>
      </p:sp>
    </p:spTree>
    <p:extLst>
      <p:ext uri="{BB962C8B-B14F-4D97-AF65-F5344CB8AC3E}">
        <p14:creationId xmlns:p14="http://schemas.microsoft.com/office/powerpoint/2010/main" val="75822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08000" fontAlgn="auto">
              <a:spcBef>
                <a:spcPts val="0"/>
              </a:spcBef>
              <a:spcAft>
                <a:spcPts val="600"/>
              </a:spcAft>
              <a:buFont typeface="Wingdings" panose="05000000000000000000" pitchFamily="2" charset="2"/>
              <a:buChar char="§"/>
            </a:pPr>
            <a:r>
              <a:rPr lang="en-GB" sz="2000" dirty="0">
                <a:solidFill>
                  <a:schemeClr val="tx1"/>
                </a:solidFill>
              </a:rPr>
              <a:t>THRIVE</a:t>
            </a:r>
            <a:r>
              <a:rPr lang="en-GB" dirty="0">
                <a:solidFill>
                  <a:srgbClr val="000000"/>
                </a:solidFill>
              </a:rPr>
              <a:t> is a needs based model that enables care to be provided according to four distinct groupings, determined by a patient’s needs and preferences for care</a:t>
            </a:r>
          </a:p>
          <a:p>
            <a:pPr marL="0" indent="-108000" fontAlgn="auto">
              <a:spcBef>
                <a:spcPts val="0"/>
              </a:spcBef>
              <a:spcAft>
                <a:spcPts val="600"/>
              </a:spcAft>
              <a:buFont typeface="Wingdings" panose="05000000000000000000" pitchFamily="2" charset="2"/>
              <a:buChar char="§"/>
            </a:pPr>
            <a:r>
              <a:rPr lang="en-GB" dirty="0">
                <a:solidFill>
                  <a:srgbClr val="000000"/>
                </a:solidFill>
              </a:rPr>
              <a:t>Emphasis is placed on prevention and the promotion of mental health and wellbeing</a:t>
            </a:r>
          </a:p>
          <a:p>
            <a:pPr marL="0" indent="-108000" fontAlgn="auto">
              <a:spcBef>
                <a:spcPts val="0"/>
              </a:spcBef>
              <a:spcAft>
                <a:spcPts val="600"/>
              </a:spcAft>
              <a:buFont typeface="Wingdings" panose="05000000000000000000" pitchFamily="2" charset="2"/>
              <a:buChar char="§"/>
            </a:pPr>
            <a:r>
              <a:rPr lang="en-GB" dirty="0">
                <a:solidFill>
                  <a:srgbClr val="000000"/>
                </a:solidFill>
              </a:rPr>
              <a:t>Children and young people are empowered to be actively involved in decisions about their care through shared decision making</a:t>
            </a:r>
          </a:p>
          <a:p>
            <a:pPr marL="0" indent="-108000" fontAlgn="auto">
              <a:spcBef>
                <a:spcPts val="0"/>
              </a:spcBef>
              <a:spcAft>
                <a:spcPts val="600"/>
              </a:spcAft>
              <a:buFont typeface="Wingdings" panose="05000000000000000000" pitchFamily="2" charset="2"/>
              <a:buChar char="§"/>
            </a:pPr>
            <a:r>
              <a:rPr lang="en-GB" dirty="0">
                <a:solidFill>
                  <a:srgbClr val="000000"/>
                </a:solidFill>
              </a:rPr>
              <a:t>It provides a clearer distinction than before between:</a:t>
            </a:r>
          </a:p>
          <a:p>
            <a:pPr marL="0" lvl="1" indent="0">
              <a:spcAft>
                <a:spcPts val="600"/>
              </a:spcAft>
              <a:buFont typeface="Wingdings" panose="05000000000000000000" pitchFamily="2" charset="2"/>
              <a:buNone/>
            </a:pPr>
            <a:r>
              <a:rPr lang="en-GB" b="1" dirty="0">
                <a:solidFill>
                  <a:srgbClr val="000000"/>
                </a:solidFill>
              </a:rPr>
              <a:t>	treatment </a:t>
            </a:r>
            <a:r>
              <a:rPr lang="en-GB" dirty="0">
                <a:solidFill>
                  <a:srgbClr val="000000"/>
                </a:solidFill>
              </a:rPr>
              <a:t>and </a:t>
            </a:r>
            <a:r>
              <a:rPr lang="en-GB" b="1" dirty="0">
                <a:solidFill>
                  <a:srgbClr val="000000"/>
                </a:solidFill>
              </a:rPr>
              <a:t>support</a:t>
            </a:r>
            <a:endParaRPr lang="en-GB" dirty="0">
              <a:solidFill>
                <a:srgbClr val="000000"/>
              </a:solidFill>
            </a:endParaRPr>
          </a:p>
          <a:p>
            <a:pPr marL="0" lvl="1" indent="0">
              <a:spcAft>
                <a:spcPts val="600"/>
              </a:spcAft>
              <a:buFont typeface="Wingdings" panose="05000000000000000000" pitchFamily="2" charset="2"/>
              <a:buNone/>
            </a:pPr>
            <a:r>
              <a:rPr lang="en-GB" b="1" dirty="0">
                <a:solidFill>
                  <a:srgbClr val="000000"/>
                </a:solidFill>
              </a:rPr>
              <a:t>	self-management </a:t>
            </a:r>
            <a:r>
              <a:rPr lang="en-GB" dirty="0">
                <a:solidFill>
                  <a:srgbClr val="000000"/>
                </a:solidFill>
              </a:rPr>
              <a:t>and </a:t>
            </a:r>
            <a:r>
              <a:rPr lang="en-GB" b="1" dirty="0">
                <a:solidFill>
                  <a:srgbClr val="000000"/>
                </a:solidFill>
              </a:rPr>
              <a:t>intervention</a:t>
            </a:r>
          </a:p>
          <a:p>
            <a:pPr marL="0" lvl="1" indent="0">
              <a:spcAft>
                <a:spcPts val="600"/>
              </a:spcAft>
              <a:buFont typeface="Wingdings" panose="05000000000000000000" pitchFamily="2" charset="2"/>
              <a:buNone/>
            </a:pPr>
            <a:r>
              <a:rPr lang="en-GB" dirty="0">
                <a:solidFill>
                  <a:srgbClr val="000000"/>
                </a:solidFill>
              </a:rPr>
              <a:t>	more systematic integration of </a:t>
            </a:r>
            <a:r>
              <a:rPr lang="en-GB" b="1" dirty="0">
                <a:solidFill>
                  <a:srgbClr val="000000"/>
                </a:solidFill>
              </a:rPr>
              <a:t>shared decision making </a:t>
            </a:r>
            <a:r>
              <a:rPr lang="en-GB" dirty="0">
                <a:solidFill>
                  <a:srgbClr val="000000"/>
                </a:solidFill>
              </a:rPr>
              <a:t>and routine </a:t>
            </a:r>
            <a:r>
              <a:rPr lang="en-GB" b="1" dirty="0">
                <a:solidFill>
                  <a:srgbClr val="000000"/>
                </a:solidFill>
              </a:rPr>
              <a:t>collection</a:t>
            </a:r>
            <a:r>
              <a:rPr lang="en-GB" dirty="0">
                <a:solidFill>
                  <a:srgbClr val="000000"/>
                </a:solidFill>
              </a:rPr>
              <a:t> </a:t>
            </a:r>
            <a:r>
              <a:rPr lang="en-GB" b="1" dirty="0">
                <a:solidFill>
                  <a:srgbClr val="000000"/>
                </a:solidFill>
              </a:rPr>
              <a:t>of preference data</a:t>
            </a:r>
          </a:p>
          <a:p>
            <a:pPr marL="171450" indent="-171450">
              <a:buFont typeface="Wingdings" panose="05000000000000000000" pitchFamily="2" charset="2"/>
              <a:buChar char="§"/>
            </a:pPr>
            <a:r>
              <a:rPr lang="en-US" dirty="0"/>
              <a:t>THRIVE is all about building resilience</a:t>
            </a:r>
          </a:p>
        </p:txBody>
      </p:sp>
      <p:sp>
        <p:nvSpPr>
          <p:cNvPr id="4" name="Slide Number Placeholder 3"/>
          <p:cNvSpPr>
            <a:spLocks noGrp="1"/>
          </p:cNvSpPr>
          <p:nvPr>
            <p:ph type="sldNum" sz="quarter" idx="10"/>
          </p:nvPr>
        </p:nvSpPr>
        <p:spPr/>
        <p:txBody>
          <a:bodyPr/>
          <a:lstStyle/>
          <a:p>
            <a:fld id="{94447537-647E-F34F-A9B5-2267D3F70077}" type="slidenum">
              <a:rPr lang="en-US" smtClean="0"/>
              <a:t>13</a:t>
            </a:fld>
            <a:endParaRPr lang="en-US" dirty="0"/>
          </a:p>
        </p:txBody>
      </p:sp>
    </p:spTree>
    <p:extLst>
      <p:ext uri="{BB962C8B-B14F-4D97-AF65-F5344CB8AC3E}">
        <p14:creationId xmlns:p14="http://schemas.microsoft.com/office/powerpoint/2010/main" val="172846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6392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4282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56744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465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28815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002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17524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99580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6812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04088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91735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73711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392256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5521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27/06/2017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dirty="0"/>
          </a:p>
        </p:txBody>
      </p:sp>
    </p:spTree>
    <p:extLst>
      <p:ext uri="{BB962C8B-B14F-4D97-AF65-F5344CB8AC3E}">
        <p14:creationId xmlns:p14="http://schemas.microsoft.com/office/powerpoint/2010/main" val="3282258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83149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72272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41718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754263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104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27/06/2017</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620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92821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320939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20303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27/06/2017</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2182064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27/06/2017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dirty="0"/>
          </a:p>
        </p:txBody>
      </p:sp>
    </p:spTree>
    <p:extLst>
      <p:ext uri="{BB962C8B-B14F-4D97-AF65-F5344CB8AC3E}">
        <p14:creationId xmlns:p14="http://schemas.microsoft.com/office/powerpoint/2010/main" val="9019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18" Type="http://schemas.openxmlformats.org/officeDocument/2006/relationships/image" Target="../media/image18.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7.gif"/><Relationship Id="rId2" Type="http://schemas.openxmlformats.org/officeDocument/2006/relationships/slideLayout" Target="../slideLayouts/slideLayout39.xml"/><Relationship Id="rId16" Type="http://schemas.openxmlformats.org/officeDocument/2006/relationships/image" Target="../media/image16.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18" Type="http://schemas.openxmlformats.org/officeDocument/2006/relationships/image" Target="../media/image18.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7.gif"/><Relationship Id="rId2" Type="http://schemas.openxmlformats.org/officeDocument/2006/relationships/slideLayout" Target="../slideLayouts/slideLayout51.xml"/><Relationship Id="rId16" Type="http://schemas.openxmlformats.org/officeDocument/2006/relationships/image" Target="../media/image16.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5.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0"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27/06/2017</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dirty="0"/>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userDrawn="1"/>
        </p:nvPicPr>
        <p:blipFill>
          <a:blip r:embed="rId15">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855259" y="6372451"/>
            <a:ext cx="1985682" cy="248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768762" y="6359311"/>
            <a:ext cx="2186298" cy="2732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t8MToMwxKq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hyperlink" Target="http://www.implementingthrive.org/" TargetMode="Externa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ELouisy@Tavi-Port.nhs.uk" TargetMode="External"/><Relationship Id="rId7" Type="http://schemas.openxmlformats.org/officeDocument/2006/relationships/image" Target="../media/image38.png"/><Relationship Id="rId2" Type="http://schemas.openxmlformats.org/officeDocument/2006/relationships/hyperlink" Target="mailto:a.moore@ucl.ac.uk" TargetMode="External"/><Relationship Id="rId1" Type="http://schemas.openxmlformats.org/officeDocument/2006/relationships/slideLayout" Target="../slideLayouts/slideLayout51.xml"/><Relationship Id="rId6" Type="http://schemas.openxmlformats.org/officeDocument/2006/relationships/image" Target="../media/image37.png"/><Relationship Id="rId5" Type="http://schemas.openxmlformats.org/officeDocument/2006/relationships/hyperlink" Target="mailto:Ilse.Lee@annafreud.org" TargetMode="External"/><Relationship Id="rId4" Type="http://schemas.openxmlformats.org/officeDocument/2006/relationships/hyperlink" Target="mailto:rjames@tavi-port.nhs.uk" TargetMode="External"/><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www.implementingthriv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29555"/>
            <a:ext cx="7772400" cy="787850"/>
          </a:xfrm>
        </p:spPr>
        <p:txBody>
          <a:bodyPr/>
          <a:lstStyle/>
          <a:p>
            <a:r>
              <a:rPr lang="en-GB" dirty="0">
                <a:solidFill>
                  <a:schemeClr val="accent5"/>
                </a:solidFill>
              </a:rPr>
              <a:t>i-THRIVE</a:t>
            </a:r>
            <a:endParaRPr lang="en-US"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217405"/>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p>
        </p:txBody>
      </p:sp>
    </p:spTree>
    <p:extLst>
      <p:ext uri="{BB962C8B-B14F-4D97-AF65-F5344CB8AC3E}">
        <p14:creationId xmlns:p14="http://schemas.microsoft.com/office/powerpoint/2010/main" val="12327575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66086"/>
            <a:ext cx="7772400" cy="3198343"/>
          </a:xfrm>
        </p:spPr>
        <p:txBody>
          <a:bodyPr/>
          <a:lstStyle/>
          <a:p>
            <a:r>
              <a:rPr lang="en-GB" sz="3600" dirty="0">
                <a:solidFill>
                  <a:schemeClr val="accent5"/>
                </a:solidFill>
              </a:rPr>
              <a:t>Overview of the THRIVE conceptual framework</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Dr Rachel James</a:t>
            </a:r>
            <a:br>
              <a:rPr lang="en-GB" sz="2800" dirty="0">
                <a:solidFill>
                  <a:schemeClr val="bg1">
                    <a:lumMod val="50000"/>
                  </a:schemeClr>
                </a:solidFill>
              </a:rPr>
            </a:br>
            <a:r>
              <a:rPr lang="en-GB" sz="2800" dirty="0">
                <a:solidFill>
                  <a:schemeClr val="bg1">
                    <a:lumMod val="50000"/>
                  </a:schemeClr>
                </a:solidFill>
              </a:rPr>
              <a:t>i-THRIVE Clinical Lead</a:t>
            </a:r>
            <a:br>
              <a:rPr lang="en-GB" sz="2800" dirty="0">
                <a:solidFill>
                  <a:schemeClr val="bg1">
                    <a:lumMod val="50000"/>
                  </a:schemeClr>
                </a:solidFill>
              </a:rPr>
            </a:br>
            <a:r>
              <a:rPr lang="en-GB" sz="2800" dirty="0">
                <a:solidFill>
                  <a:schemeClr val="bg1">
                    <a:lumMod val="50000"/>
                  </a:schemeClr>
                </a:solidFill>
              </a:rPr>
              <a:t>THRIVE Author</a:t>
            </a:r>
            <a:endParaRPr lang="en-US" sz="2800" b="1" i="1" dirty="0">
              <a:solidFill>
                <a:schemeClr val="bg1">
                  <a:lumMod val="50000"/>
                </a:schemeClr>
              </a:solidFill>
            </a:endParaRPr>
          </a:p>
        </p:txBody>
      </p:sp>
    </p:spTree>
    <p:extLst>
      <p:ext uri="{BB962C8B-B14F-4D97-AF65-F5344CB8AC3E}">
        <p14:creationId xmlns:p14="http://schemas.microsoft.com/office/powerpoint/2010/main" val="375785061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Framework</a:t>
            </a: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80032" y="4237680"/>
            <a:ext cx="8322021" cy="1871853"/>
          </a:xfrm>
          <a:solidFill>
            <a:schemeClr val="bg1"/>
          </a:solidFill>
        </p:spPr>
        <p:txBody>
          <a:bodyPr/>
          <a:lstStyle/>
          <a:p>
            <a:pPr marL="274320" indent="-274320"/>
            <a:r>
              <a:rPr lang="en-US" dirty="0"/>
              <a:t>Distinction between advice/support and evidence based ‘treatment’</a:t>
            </a:r>
          </a:p>
          <a:p>
            <a:pPr marL="274320" indent="-274320"/>
            <a:r>
              <a:rPr lang="en-US" dirty="0"/>
              <a:t>Five Needs Based Groups 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chemeClr val="accent4"/>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chemeClr val="accent4"/>
                </a:solidFill>
              </a:rPr>
              <a:t>Description of the THRIVE-groups</a:t>
            </a:r>
          </a:p>
        </p:txBody>
      </p:sp>
    </p:spTree>
    <p:extLst>
      <p:ext uri="{BB962C8B-B14F-4D97-AF65-F5344CB8AC3E}">
        <p14:creationId xmlns:p14="http://schemas.microsoft.com/office/powerpoint/2010/main" val="2568904107"/>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496334" cy="892552"/>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Framework:</a:t>
            </a:r>
          </a:p>
          <a:p>
            <a:pPr fontAlgn="auto">
              <a:spcBef>
                <a:spcPts val="0"/>
              </a:spcBef>
              <a:spcAft>
                <a:spcPts val="0"/>
              </a:spcAft>
              <a:defRPr/>
            </a:pPr>
            <a:r>
              <a:rPr lang="en-GB" sz="2600" b="1" dirty="0">
                <a:solidFill>
                  <a:srgbClr val="781D7D"/>
                </a:solidFill>
              </a:rPr>
              <a:t>An Overview by Prof Miranda Wolpert, Lead THRIVE Author</a:t>
            </a:r>
          </a:p>
        </p:txBody>
      </p:sp>
      <p:sp>
        <p:nvSpPr>
          <p:cNvPr id="2" name="TextBox 1">
            <a:hlinkClick r:id="rId3"/>
          </p:cNvPr>
          <p:cNvSpPr txBox="1"/>
          <p:nvPr/>
        </p:nvSpPr>
        <p:spPr>
          <a:xfrm>
            <a:off x="2884867" y="3219718"/>
            <a:ext cx="3451538" cy="369332"/>
          </a:xfrm>
          <a:prstGeom prst="rect">
            <a:avLst/>
          </a:prstGeom>
          <a:noFill/>
        </p:spPr>
        <p:txBody>
          <a:bodyPr wrap="square" rtlCol="0">
            <a:spAutoFit/>
          </a:bodyPr>
          <a:lstStyle/>
          <a:p>
            <a:pPr algn="ctr"/>
            <a:r>
              <a:rPr lang="en-GB" dirty="0">
                <a:hlinkClick r:id="rId3" tooltip="Share link"/>
              </a:rPr>
              <a:t>https://youtu.be/t8MToMwxKqA</a:t>
            </a:r>
            <a:endParaRPr lang="en-GB" dirty="0"/>
          </a:p>
        </p:txBody>
      </p:sp>
    </p:spTree>
    <p:extLst>
      <p:ext uri="{BB962C8B-B14F-4D97-AF65-F5344CB8AC3E}">
        <p14:creationId xmlns:p14="http://schemas.microsoft.com/office/powerpoint/2010/main" val="3811414330"/>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Framework: Latest Iteration (November 2016)</a:t>
            </a:r>
          </a:p>
        </p:txBody>
      </p:sp>
      <p:sp>
        <p:nvSpPr>
          <p:cNvPr id="7" name="Text Placeholder 6"/>
          <p:cNvSpPr>
            <a:spLocks noGrp="1"/>
          </p:cNvSpPr>
          <p:nvPr>
            <p:ph type="body" sz="quarter" idx="11"/>
          </p:nvPr>
        </p:nvSpPr>
        <p:spPr>
          <a:xfrm>
            <a:off x="280032" y="1558874"/>
            <a:ext cx="8322021" cy="4738895"/>
          </a:xfrm>
          <a:solidFill>
            <a:schemeClr val="bg1"/>
          </a:solidFill>
        </p:spPr>
        <p:txBody>
          <a:bodyPr/>
          <a:lstStyle/>
          <a:p>
            <a:r>
              <a:rPr lang="en-GB" b="1" dirty="0"/>
              <a:t>THRIVE: The AFC-Tavistock Model for CAMHS (Wolpert et al., 2014) </a:t>
            </a:r>
          </a:p>
          <a:p>
            <a:endParaRPr lang="en-GB" sz="1000" dirty="0"/>
          </a:p>
          <a:p>
            <a:r>
              <a:rPr lang="en-GB" b="1" dirty="0"/>
              <a:t>THRIVE Elaborated (Wolpert et al., 2015)</a:t>
            </a:r>
          </a:p>
          <a:p>
            <a:pPr marL="324000" indent="0">
              <a:buNone/>
            </a:pPr>
            <a:r>
              <a:rPr lang="en-GB" dirty="0"/>
              <a:t>An updated version with greater elaboration on key points</a:t>
            </a:r>
          </a:p>
          <a:p>
            <a:endParaRPr lang="en-GB" sz="1000" dirty="0"/>
          </a:p>
          <a:p>
            <a:r>
              <a:rPr lang="en-GB" b="1" dirty="0"/>
              <a:t>THRIVE Elaborated (Second Edition) (Wolpert et al., 2016) </a:t>
            </a:r>
          </a:p>
          <a:p>
            <a:pPr marL="324000" indent="0">
              <a:buNone/>
            </a:pPr>
            <a:r>
              <a:rPr lang="en-GB" dirty="0"/>
              <a:t>New foreword that aims to address the most common question raised in relation to THRIVE:</a:t>
            </a:r>
          </a:p>
          <a:p>
            <a:pPr marL="324000" indent="0">
              <a:buNone/>
            </a:pPr>
            <a:r>
              <a:rPr lang="en-GB" b="1" dirty="0">
                <a:solidFill>
                  <a:srgbClr val="A4D620"/>
                </a:solidFill>
              </a:rPr>
              <a:t>“THRIVE reads as being very health focused, even though it professes to be a multi-agency framework. Can you clarify in what sense this is a genuinely multi-agency framework?”</a:t>
            </a:r>
          </a:p>
          <a:p>
            <a:pPr marL="0" indent="0">
              <a:buNone/>
            </a:pPr>
            <a:endParaRPr lang="en-US" dirty="0"/>
          </a:p>
        </p:txBody>
      </p:sp>
    </p:spTree>
    <p:extLst>
      <p:ext uri="{BB962C8B-B14F-4D97-AF65-F5344CB8AC3E}">
        <p14:creationId xmlns:p14="http://schemas.microsoft.com/office/powerpoint/2010/main" val="1404782342"/>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Framework: Latest Iteration (November 2016)</a:t>
            </a:r>
          </a:p>
        </p:txBody>
      </p:sp>
      <p:sp>
        <p:nvSpPr>
          <p:cNvPr id="7" name="Text Placeholder 6"/>
          <p:cNvSpPr>
            <a:spLocks noGrp="1"/>
          </p:cNvSpPr>
          <p:nvPr>
            <p:ph type="body" sz="quarter" idx="11"/>
          </p:nvPr>
        </p:nvSpPr>
        <p:spPr>
          <a:xfrm>
            <a:off x="255372" y="1197736"/>
            <a:ext cx="8593512" cy="5357610"/>
          </a:xfrm>
          <a:noFill/>
        </p:spPr>
        <p:txBody>
          <a:bodyPr/>
          <a:lstStyle/>
          <a:p>
            <a:pPr marL="0" indent="0">
              <a:buNone/>
            </a:pPr>
            <a:r>
              <a:rPr lang="en-GB" dirty="0"/>
              <a:t>THRIVE was originally authored by professionals involved in mental health support for children and young people, all of whom came from a health background. </a:t>
            </a:r>
          </a:p>
          <a:p>
            <a:pPr marL="0" indent="0">
              <a:buNone/>
            </a:pPr>
            <a:endParaRPr lang="en-GB" sz="1000" dirty="0"/>
          </a:p>
          <a:p>
            <a:pPr marL="0" indent="0">
              <a:buNone/>
            </a:pPr>
            <a:r>
              <a:rPr lang="en-GB" dirty="0"/>
              <a:t>THRIVE Elaborated (Second Edition) now has co-authors from the world of education and social care, and have drawn on views from head teacher panels, CCG leads and local authority directors. </a:t>
            </a:r>
          </a:p>
          <a:p>
            <a:pPr marL="0" indent="0">
              <a:buNone/>
            </a:pPr>
            <a:endParaRPr lang="en-GB" sz="1000" dirty="0"/>
          </a:p>
          <a:p>
            <a:pPr marL="0" indent="0">
              <a:buNone/>
            </a:pPr>
            <a:r>
              <a:rPr lang="en-GB" dirty="0"/>
              <a:t>Highlights four key ways in which the THRIVE framework is inherently multi-agency:</a:t>
            </a:r>
          </a:p>
          <a:p>
            <a:pPr marL="180000" lvl="0" indent="0">
              <a:buNone/>
            </a:pPr>
            <a:r>
              <a:rPr lang="en-GB" sz="1900" dirty="0">
                <a:solidFill>
                  <a:srgbClr val="A4D620"/>
                </a:solidFill>
              </a:rPr>
              <a:t>1.</a:t>
            </a:r>
            <a:r>
              <a:rPr lang="en-GB" sz="1900" dirty="0"/>
              <a:t> THRIVE endorses multi-agency definitions of mental health promoting practices</a:t>
            </a:r>
          </a:p>
          <a:p>
            <a:pPr marL="180000" indent="0">
              <a:buNone/>
            </a:pPr>
            <a:r>
              <a:rPr lang="en-GB" sz="1900" dirty="0">
                <a:solidFill>
                  <a:srgbClr val="A4D620"/>
                </a:solidFill>
              </a:rPr>
              <a:t>2. </a:t>
            </a:r>
            <a:r>
              <a:rPr lang="en-GB" sz="1900" dirty="0"/>
              <a:t>THRIVE encourages shared multi-agency responsibility for promoting “thriving”</a:t>
            </a:r>
          </a:p>
          <a:p>
            <a:pPr marL="180000" indent="0">
              <a:buNone/>
            </a:pPr>
            <a:r>
              <a:rPr lang="en-GB" sz="1900" dirty="0">
                <a:solidFill>
                  <a:srgbClr val="A4D620"/>
                </a:solidFill>
              </a:rPr>
              <a:t>3.</a:t>
            </a:r>
            <a:r>
              <a:rPr lang="en-GB" sz="1900" dirty="0"/>
              <a:t> THRIVE promotes multi-agency proactive “advice” and “help”</a:t>
            </a:r>
          </a:p>
          <a:p>
            <a:pPr marL="180000" indent="0">
              <a:buNone/>
            </a:pPr>
            <a:r>
              <a:rPr lang="en-GB" sz="1900" dirty="0">
                <a:solidFill>
                  <a:srgbClr val="A4D620"/>
                </a:solidFill>
              </a:rPr>
              <a:t>4. </a:t>
            </a:r>
            <a:r>
              <a:rPr lang="en-GB" sz="1900" dirty="0"/>
              <a:t>THRIVE supports multi-agency clarity on endings as well as beginnings</a:t>
            </a:r>
          </a:p>
          <a:p>
            <a:pPr marL="0" indent="0">
              <a:buNone/>
            </a:pPr>
            <a:endParaRPr lang="en-US" dirty="0"/>
          </a:p>
        </p:txBody>
      </p:sp>
    </p:spTree>
    <p:extLst>
      <p:ext uri="{BB962C8B-B14F-4D97-AF65-F5344CB8AC3E}">
        <p14:creationId xmlns:p14="http://schemas.microsoft.com/office/powerpoint/2010/main" val="436356258"/>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THRIVE Conceptual Framework: Summary</a:t>
            </a:r>
          </a:p>
        </p:txBody>
      </p:sp>
      <p:sp>
        <p:nvSpPr>
          <p:cNvPr id="3" name="Text Placeholder 2"/>
          <p:cNvSpPr>
            <a:spLocks noGrp="1"/>
          </p:cNvSpPr>
          <p:nvPr>
            <p:ph type="body" sz="quarter" idx="11"/>
          </p:nvPr>
        </p:nvSpPr>
        <p:spPr>
          <a:xfrm>
            <a:off x="250825" y="1028126"/>
            <a:ext cx="8642350" cy="5656009"/>
          </a:xfrm>
        </p:spPr>
        <p:txBody>
          <a:bodyPr/>
          <a:lstStyle/>
          <a:p>
            <a:pPr marL="0" indent="0">
              <a:buNone/>
            </a:pPr>
            <a:r>
              <a:rPr lang="en-US" sz="2400" dirty="0"/>
              <a:t>The THRIVE framework: </a:t>
            </a:r>
          </a:p>
          <a:p>
            <a:r>
              <a:rPr lang="en-US" sz="2400" dirty="0"/>
              <a:t>replaces tiers with a whole system approach</a:t>
            </a:r>
          </a:p>
          <a:p>
            <a:r>
              <a:rPr lang="en-US" sz="2400" dirty="0"/>
              <a:t>is based on the identified needs of children, young people and their families</a:t>
            </a:r>
          </a:p>
          <a:p>
            <a:r>
              <a:rPr lang="en-US" sz="2400" dirty="0"/>
              <a:t>advocates the effective use of data to inform delivery and meet needs</a:t>
            </a:r>
          </a:p>
          <a:p>
            <a:r>
              <a:rPr lang="en-US" sz="2400" dirty="0"/>
              <a:t>identifies groups of children and young people and the sorts of support they need</a:t>
            </a:r>
          </a:p>
          <a:p>
            <a:r>
              <a:rPr lang="en-US" sz="2400" dirty="0"/>
              <a:t>draws a clearer distinction between treatment and support</a:t>
            </a:r>
          </a:p>
          <a:p>
            <a:r>
              <a:rPr lang="en-US" sz="2400" dirty="0"/>
              <a:t>builds on individual and community strengths wherever possible</a:t>
            </a:r>
          </a:p>
          <a:p>
            <a:r>
              <a:rPr lang="en-US" sz="2400" dirty="0"/>
              <a:t>ensures children, young people and their families are active decision makers</a:t>
            </a:r>
          </a:p>
          <a:p>
            <a:endParaRPr lang="en-US" sz="3200" dirty="0"/>
          </a:p>
          <a:p>
            <a:endParaRPr lang="en-US" dirty="0"/>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356594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7618167" cy="576263"/>
          </a:xfrm>
        </p:spPr>
        <p:txBody>
          <a:bodyPr/>
          <a:lstStyle/>
          <a:p>
            <a:r>
              <a:rPr lang="en-GB" dirty="0"/>
              <a:t>The THRIVE Conceptual Framework: Needs Groups</a:t>
            </a:r>
          </a:p>
        </p:txBody>
      </p:sp>
      <p:sp>
        <p:nvSpPr>
          <p:cNvPr id="3" name="Text Placeholder 2"/>
          <p:cNvSpPr>
            <a:spLocks noGrp="1"/>
          </p:cNvSpPr>
          <p:nvPr>
            <p:ph type="body" sz="quarter" idx="11"/>
          </p:nvPr>
        </p:nvSpPr>
        <p:spPr>
          <a:xfrm>
            <a:off x="250825" y="1068946"/>
            <a:ext cx="8249231" cy="5241701"/>
          </a:xfrm>
        </p:spPr>
        <p:txBody>
          <a:bodyPr/>
          <a:lstStyle/>
          <a:p>
            <a:pPr marL="0" indent="0">
              <a:buNone/>
            </a:pPr>
            <a:r>
              <a:rPr lang="en-US" sz="2400" dirty="0"/>
              <a:t>There are 5 needs-based groups set out in the THRIVE framework:</a:t>
            </a:r>
          </a:p>
          <a:p>
            <a:pPr marL="0" indent="0">
              <a:buNone/>
            </a:pPr>
            <a:endParaRPr lang="en-US" sz="2400" dirty="0"/>
          </a:p>
          <a:p>
            <a:r>
              <a:rPr lang="en-US" sz="2400" dirty="0"/>
              <a:t>Thriving: prevention and promotion in the community</a:t>
            </a:r>
          </a:p>
          <a:p>
            <a:r>
              <a:rPr lang="en-US" sz="2400" dirty="0"/>
              <a:t>Getting Advice and Signposting: signposting, self management and one off contact</a:t>
            </a:r>
          </a:p>
          <a:p>
            <a:r>
              <a:rPr lang="en-US" sz="2400" dirty="0"/>
              <a:t>Getting Help: goals focused, evidence informed, outcomes focused intervention</a:t>
            </a:r>
          </a:p>
          <a:p>
            <a:r>
              <a:rPr lang="en-US" sz="2400" dirty="0"/>
              <a:t>Getting More Help: extensive treatment</a:t>
            </a:r>
          </a:p>
          <a:p>
            <a:r>
              <a:rPr lang="en-US" sz="2400" dirty="0"/>
              <a:t>Getting Risk Support: focus of intervention is providing risk management</a:t>
            </a:r>
          </a:p>
          <a:p>
            <a:endParaRPr lang="en-US" sz="3200" dirty="0"/>
          </a:p>
          <a:p>
            <a:endParaRPr lang="en-US" dirty="0"/>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286944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7875744" cy="576263"/>
          </a:xfrm>
        </p:spPr>
        <p:txBody>
          <a:bodyPr/>
          <a:lstStyle/>
          <a:p>
            <a:r>
              <a:rPr lang="en-GB" dirty="0"/>
              <a:t>The THRIVE Conceptual Framework: Severity and Need</a:t>
            </a:r>
          </a:p>
        </p:txBody>
      </p:sp>
      <p:sp>
        <p:nvSpPr>
          <p:cNvPr id="3" name="Text Placeholder 2"/>
          <p:cNvSpPr>
            <a:spLocks noGrp="1"/>
          </p:cNvSpPr>
          <p:nvPr>
            <p:ph type="body" sz="quarter" idx="11"/>
          </p:nvPr>
        </p:nvSpPr>
        <p:spPr>
          <a:xfrm>
            <a:off x="250825" y="1442434"/>
            <a:ext cx="8558324" cy="5241701"/>
          </a:xfrm>
        </p:spPr>
        <p:txBody>
          <a:bodyPr/>
          <a:lstStyle/>
          <a:p>
            <a:r>
              <a:rPr lang="en-US" sz="2400" dirty="0"/>
              <a:t>THRIVE groups are not distinguished by severity or type of problem. </a:t>
            </a:r>
          </a:p>
          <a:p>
            <a:r>
              <a:rPr lang="en-US" sz="2400" dirty="0"/>
              <a:t>Although it is likely that certain problems or severities may be more common in some THRIVE groups, there is no one-to-one relation between severity or type of problem and needs-based grouping. For example, its not possible to say all children and young people suffering with mild depression will be in the ‘getting help’ group, as they may prefer to get advice about their condition and how to manage it themselves. </a:t>
            </a:r>
          </a:p>
          <a:p>
            <a:r>
              <a:rPr lang="en-US" sz="2400" dirty="0"/>
              <a:t>Groups are organised around the different types of supportive activities provided to children and young people by mental health services and are strongly influenced by client choice. </a:t>
            </a:r>
          </a:p>
          <a:p>
            <a:endParaRPr lang="en-US" sz="3200" dirty="0"/>
          </a:p>
          <a:p>
            <a:endParaRPr lang="en-US" dirty="0"/>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266737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87461"/>
            <a:ext cx="7772400" cy="2983784"/>
          </a:xfrm>
        </p:spPr>
        <p:txBody>
          <a:bodyPr/>
          <a:lstStyle/>
          <a:p>
            <a:r>
              <a:rPr lang="en-GB" sz="3600" dirty="0">
                <a:solidFill>
                  <a:schemeClr val="accent5"/>
                </a:solidFill>
              </a:rPr>
              <a:t>THRIVE: A Conceptual Framework Overview of the needs based groupings</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Dr Rachel James</a:t>
            </a:r>
            <a:br>
              <a:rPr lang="en-GB" sz="2800" dirty="0">
                <a:solidFill>
                  <a:schemeClr val="bg1">
                    <a:lumMod val="50000"/>
                  </a:schemeClr>
                </a:solidFill>
              </a:rPr>
            </a:br>
            <a:r>
              <a:rPr lang="en-GB" sz="2800" dirty="0">
                <a:solidFill>
                  <a:schemeClr val="bg1">
                    <a:lumMod val="50000"/>
                  </a:schemeClr>
                </a:solidFill>
              </a:rPr>
              <a:t>i-THRIVE Clinical Lead</a:t>
            </a:r>
            <a:br>
              <a:rPr lang="en-GB" sz="2800" dirty="0">
                <a:solidFill>
                  <a:schemeClr val="bg1">
                    <a:lumMod val="50000"/>
                  </a:schemeClr>
                </a:solidFill>
              </a:rPr>
            </a:br>
            <a:r>
              <a:rPr lang="en-GB" sz="2800" dirty="0">
                <a:solidFill>
                  <a:schemeClr val="bg1">
                    <a:lumMod val="50000"/>
                  </a:schemeClr>
                </a:solidFill>
              </a:rPr>
              <a:t>THRIVE Author</a:t>
            </a:r>
            <a:endParaRPr lang="en-US" sz="2800" b="1" i="1" dirty="0">
              <a:solidFill>
                <a:schemeClr val="accent5"/>
              </a:solidFill>
            </a:endParaRPr>
          </a:p>
        </p:txBody>
      </p:sp>
    </p:spTree>
    <p:extLst>
      <p:ext uri="{BB962C8B-B14F-4D97-AF65-F5344CB8AC3E}">
        <p14:creationId xmlns:p14="http://schemas.microsoft.com/office/powerpoint/2010/main" val="18871497"/>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Thriving: The Theory</a:t>
            </a:r>
          </a:p>
        </p:txBody>
      </p:sp>
      <p:sp>
        <p:nvSpPr>
          <p:cNvPr id="3" name="Text Placeholder 2"/>
          <p:cNvSpPr>
            <a:spLocks noGrp="1"/>
          </p:cNvSpPr>
          <p:nvPr>
            <p:ph type="body" sz="quarter" idx="11"/>
          </p:nvPr>
        </p:nvSpPr>
        <p:spPr>
          <a:xfrm>
            <a:off x="250825" y="836613"/>
            <a:ext cx="8803023" cy="5899038"/>
          </a:xfrm>
        </p:spPr>
        <p:txBody>
          <a:bodyPr/>
          <a:lstStyle/>
          <a:p>
            <a:pPr marL="216000" indent="-216000"/>
            <a:r>
              <a:rPr lang="en-US" sz="1700" b="1" dirty="0"/>
              <a:t>Context</a:t>
            </a:r>
            <a:r>
              <a:rPr lang="en-US" sz="1700" dirty="0"/>
              <a:t>: All children, young people and their families not currently needing individualised mental health advice or help are considered to be thriving. THRIVE would suggest that this group receive community initiatives that support mental wellness, emotional wellbeing and resilience of the whole population. </a:t>
            </a:r>
          </a:p>
          <a:p>
            <a:pPr marL="216000" indent="-216000"/>
            <a:r>
              <a:rPr lang="en-US" sz="1700" b="1" dirty="0"/>
              <a:t>Data</a:t>
            </a:r>
            <a:r>
              <a:rPr lang="en-US" sz="1700" dirty="0"/>
              <a:t>: It is anticipated that around 80-90% of the total population of children and young people will fall into the needs-based grouping of thriving. This is based on Green et al’s (2005) view that around 10-20% of children and young people have problems significant enough to warrant specialist help. </a:t>
            </a:r>
          </a:p>
          <a:p>
            <a:pPr marL="216000" indent="-216000"/>
            <a:r>
              <a:rPr lang="en-US" sz="1700" b="1" dirty="0"/>
              <a:t>Resource</a:t>
            </a:r>
            <a:r>
              <a:rPr lang="en-US" sz="1700" dirty="0"/>
              <a:t>: No economic evaluations can robustly guide policy. Reports from current practice suggest that in many areas around 10-15% of the budget in children and young people’s metal health services is allocated to support community resilience programmes; consultation with teachers, health visitors and others; and other forms of intervention to support widespread wellbeing and mental health. </a:t>
            </a:r>
          </a:p>
          <a:p>
            <a:pPr marL="216000" indent="-216000"/>
            <a:r>
              <a:rPr lang="en-US" sz="1700" b="1" dirty="0"/>
              <a:t>Provision</a:t>
            </a:r>
            <a:r>
              <a:rPr lang="en-US" sz="1700" dirty="0"/>
              <a:t>: The THRIVE framework expects that the system actively applies research evidence of the kind of interventions that are likely to reduce the risk of developing mental health difficulties and promote wellbeing and mental health. Opler et al (2010) define categories of prevention that might be seen to fit with the THRIVE framework of primary prevention:</a:t>
            </a:r>
          </a:p>
          <a:p>
            <a:pPr lvl="1"/>
            <a:r>
              <a:rPr lang="en-US" sz="1700" b="1" dirty="0"/>
              <a:t>Universal prevention: </a:t>
            </a:r>
            <a:r>
              <a:rPr lang="en-US" sz="1700" i="1" dirty="0"/>
              <a:t>Targeting the general public or a population group that has not been identified on basis of individual risk</a:t>
            </a:r>
          </a:p>
          <a:p>
            <a:pPr lvl="1"/>
            <a:r>
              <a:rPr lang="en-US" sz="1700" b="1" i="1" dirty="0"/>
              <a:t>S</a:t>
            </a:r>
            <a:r>
              <a:rPr lang="en-US" sz="1700" b="1" dirty="0"/>
              <a:t>elective prevention: </a:t>
            </a:r>
            <a:r>
              <a:rPr lang="en-US" sz="1700" i="1" dirty="0"/>
              <a:t>Targeting individuals or population subgroups who have risk factors placing them at a higher than average risk of developing mental health problems. </a:t>
            </a:r>
            <a:endParaRPr lang="en-GB" sz="17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376248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66086"/>
            <a:ext cx="7772400" cy="3198343"/>
          </a:xfrm>
        </p:spPr>
        <p:txBody>
          <a:bodyPr/>
          <a:lstStyle/>
          <a:p>
            <a:r>
              <a:rPr lang="en-GB" sz="3600" dirty="0">
                <a:solidFill>
                  <a:schemeClr val="accent5"/>
                </a:solidFill>
              </a:rPr>
              <a:t>Introduction to i-THRIVE</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Dr Rachel James</a:t>
            </a:r>
            <a:br>
              <a:rPr lang="en-GB" sz="2800" dirty="0">
                <a:solidFill>
                  <a:schemeClr val="bg1">
                    <a:lumMod val="50000"/>
                  </a:schemeClr>
                </a:solidFill>
              </a:rPr>
            </a:br>
            <a:r>
              <a:rPr lang="en-GB" sz="2800" dirty="0">
                <a:solidFill>
                  <a:schemeClr val="bg1">
                    <a:lumMod val="50000"/>
                  </a:schemeClr>
                </a:solidFill>
              </a:rPr>
              <a:t>i-THRIVE Clinical Lead</a:t>
            </a:r>
            <a:br>
              <a:rPr lang="en-GB" sz="2800" dirty="0">
                <a:solidFill>
                  <a:schemeClr val="bg1">
                    <a:lumMod val="50000"/>
                  </a:schemeClr>
                </a:solidFill>
              </a:rPr>
            </a:br>
            <a:r>
              <a:rPr lang="en-GB" sz="2800" dirty="0">
                <a:solidFill>
                  <a:schemeClr val="bg1">
                    <a:lumMod val="50000"/>
                  </a:schemeClr>
                </a:solidFill>
              </a:rPr>
              <a:t>THRIVE Author</a:t>
            </a:r>
            <a:endParaRPr lang="en-US" sz="2800" b="1" i="1" dirty="0">
              <a:solidFill>
                <a:schemeClr val="bg1">
                  <a:lumMod val="50000"/>
                </a:schemeClr>
              </a:solidFill>
            </a:endParaRPr>
          </a:p>
        </p:txBody>
      </p:sp>
    </p:spTree>
    <p:extLst>
      <p:ext uri="{BB962C8B-B14F-4D97-AF65-F5344CB8AC3E}">
        <p14:creationId xmlns:p14="http://schemas.microsoft.com/office/powerpoint/2010/main" val="2007114734"/>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Thriving: In Practice</a:t>
            </a:r>
          </a:p>
        </p:txBody>
      </p:sp>
      <p:sp>
        <p:nvSpPr>
          <p:cNvPr id="3" name="Text Placeholder 2"/>
          <p:cNvSpPr>
            <a:spLocks noGrp="1"/>
          </p:cNvSpPr>
          <p:nvPr>
            <p:ph type="body" sz="quarter" idx="11"/>
          </p:nvPr>
        </p:nvSpPr>
        <p:spPr>
          <a:xfrm>
            <a:off x="250825" y="1259946"/>
            <a:ext cx="8642350" cy="3440843"/>
          </a:xfrm>
        </p:spPr>
        <p:txBody>
          <a:bodyPr/>
          <a:lstStyle/>
          <a:p>
            <a:r>
              <a:rPr lang="en-GB" sz="2400" dirty="0"/>
              <a:t>Linking with public health, local communities and a wide range of agencies required to promote wellbeing</a:t>
            </a:r>
          </a:p>
          <a:p>
            <a:r>
              <a:rPr lang="en-GB" sz="2400" dirty="0"/>
              <a:t>Consideration required on how information will be disseminated through schools, online, youth programmes etc</a:t>
            </a:r>
          </a:p>
          <a:p>
            <a:r>
              <a:rPr lang="en-GB" sz="2400" dirty="0"/>
              <a:t>Potential opportunity to  incorporate Thriving into existing assessment and intervention mechanisms such as ‘redbooks’</a:t>
            </a:r>
          </a:p>
          <a:p>
            <a:r>
              <a:rPr lang="en-GB" sz="2400" dirty="0"/>
              <a:t>Produce top tips to Thriving which can be disseminated across the system</a:t>
            </a:r>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215334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Advice and Signposting: The Theory</a:t>
            </a:r>
          </a:p>
        </p:txBody>
      </p:sp>
      <p:sp>
        <p:nvSpPr>
          <p:cNvPr id="3" name="Text Placeholder 2"/>
          <p:cNvSpPr>
            <a:spLocks noGrp="1"/>
          </p:cNvSpPr>
          <p:nvPr>
            <p:ph type="body" sz="quarter" idx="11"/>
          </p:nvPr>
        </p:nvSpPr>
        <p:spPr>
          <a:xfrm>
            <a:off x="250825" y="1028126"/>
            <a:ext cx="8642350" cy="5656009"/>
          </a:xfrm>
        </p:spPr>
        <p:txBody>
          <a:bodyPr/>
          <a:lstStyle/>
          <a:p>
            <a:r>
              <a:rPr lang="en-US" b="1" dirty="0"/>
              <a:t>Context</a:t>
            </a:r>
            <a:r>
              <a:rPr lang="en-US" dirty="0"/>
              <a:t>: The children, young people and families who may require temporary support within the community or advice to self-manage long-term conditions for those who choose to do so.</a:t>
            </a:r>
          </a:p>
          <a:p>
            <a:r>
              <a:rPr lang="en-US" b="1" dirty="0"/>
              <a:t>Data</a:t>
            </a:r>
            <a:r>
              <a:rPr lang="en-US" dirty="0"/>
              <a:t>: The modal number of sessions of children, young people and families in CAMHS is one. Practitioner reports suggest that some find just a single contact with services enough to normalize behavior and provide them with reassurance they are doing the right things to resolve the problem.</a:t>
            </a:r>
          </a:p>
          <a:p>
            <a:r>
              <a:rPr lang="en-US" b="1" dirty="0"/>
              <a:t>Resource</a:t>
            </a:r>
            <a:r>
              <a:rPr lang="en-US" dirty="0"/>
              <a:t>: If it is estimated that 30% of children and young people needing specialist support would benefit from only small amount of resource, then this group would account for 8% of total resource. </a:t>
            </a:r>
          </a:p>
          <a:p>
            <a:r>
              <a:rPr lang="en-US" b="1" dirty="0"/>
              <a:t>Provision</a:t>
            </a:r>
            <a:r>
              <a:rPr lang="en-US" dirty="0"/>
              <a:t>:</a:t>
            </a:r>
            <a:r>
              <a:rPr lang="en-US" dirty="0">
                <a:solidFill>
                  <a:srgbClr val="FF0000"/>
                </a:solidFill>
              </a:rPr>
              <a:t> </a:t>
            </a:r>
            <a:r>
              <a:rPr lang="en-US" dirty="0"/>
              <a:t>The support provided in ‘getting advice’ can be provided in a range of settings including health, local authority, social care and third sector. Input should involve some of the most experienced workforce to determine how best to help. Local databases can help to identify relevant community and digital resources. Support should build on existing family resources and self-efficacy promoted through information provision. THRIVE suggests an invitation to re-contact services after advice is given in case things do not improve could be made.</a:t>
            </a:r>
          </a:p>
          <a:p>
            <a:endParaRPr lang="en-US" dirty="0"/>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2436210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Advice and Signposting: In Practice</a:t>
            </a:r>
          </a:p>
        </p:txBody>
      </p:sp>
      <p:sp>
        <p:nvSpPr>
          <p:cNvPr id="3" name="Text Placeholder 2"/>
          <p:cNvSpPr>
            <a:spLocks noGrp="1"/>
          </p:cNvSpPr>
          <p:nvPr>
            <p:ph type="body" sz="quarter" idx="11"/>
          </p:nvPr>
        </p:nvSpPr>
        <p:spPr>
          <a:xfrm>
            <a:off x="250825" y="1259946"/>
            <a:ext cx="8642350" cy="4192587"/>
          </a:xfrm>
        </p:spPr>
        <p:txBody>
          <a:bodyPr/>
          <a:lstStyle/>
          <a:p>
            <a:r>
              <a:rPr lang="en-GB" sz="2400" dirty="0"/>
              <a:t>Breaking down barriers, linking services to provide integrated care</a:t>
            </a:r>
          </a:p>
          <a:p>
            <a:r>
              <a:rPr lang="en-GB" sz="2400" dirty="0"/>
              <a:t>Lots of people are stuck in services with nowhere to go - there is a need for better communication and clearer interventions</a:t>
            </a:r>
          </a:p>
          <a:p>
            <a:r>
              <a:rPr lang="en-GB" sz="2400" dirty="0"/>
              <a:t>Early guidance to ensure the right treatment and the right time</a:t>
            </a:r>
          </a:p>
          <a:p>
            <a:r>
              <a:rPr lang="en-GB" sz="2400" dirty="0"/>
              <a:t>Focusing on early intervention to build resilience and influence outcome positively</a:t>
            </a:r>
          </a:p>
          <a:p>
            <a:r>
              <a:rPr lang="en-GB" sz="2400" dirty="0"/>
              <a:t>Expert assessment and signposting</a:t>
            </a:r>
          </a:p>
          <a:p>
            <a:r>
              <a:rPr lang="en-GB" sz="2400" dirty="0"/>
              <a:t>Better utilisation of outcomes to sensibly drive change</a:t>
            </a:r>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1960089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Help: The Theory</a:t>
            </a:r>
          </a:p>
        </p:txBody>
      </p:sp>
      <p:sp>
        <p:nvSpPr>
          <p:cNvPr id="3" name="Text Placeholder 2"/>
          <p:cNvSpPr>
            <a:spLocks noGrp="1"/>
          </p:cNvSpPr>
          <p:nvPr>
            <p:ph type="body" sz="quarter" idx="11"/>
          </p:nvPr>
        </p:nvSpPr>
        <p:spPr>
          <a:xfrm>
            <a:off x="250825" y="1041005"/>
            <a:ext cx="8642350" cy="5475705"/>
          </a:xfrm>
        </p:spPr>
        <p:txBody>
          <a:bodyPr/>
          <a:lstStyle/>
          <a:p>
            <a:r>
              <a:rPr lang="en-US" sz="2400" b="1" dirty="0"/>
              <a:t>Context: </a:t>
            </a:r>
            <a:r>
              <a:rPr lang="en-US" sz="2400" dirty="0"/>
              <a:t>The children, young people and families who would benefit from focused, evidence-based treatment.</a:t>
            </a:r>
          </a:p>
          <a:p>
            <a:r>
              <a:rPr lang="en-US" sz="2400" b="1" dirty="0"/>
              <a:t>Data</a:t>
            </a:r>
            <a:r>
              <a:rPr lang="en-US" sz="2400" dirty="0"/>
              <a:t>: Of the 60% of children, young people and their families who were assigned to ‘getting help’ only half were aligned to specific NICE guidance.</a:t>
            </a:r>
          </a:p>
          <a:p>
            <a:r>
              <a:rPr lang="en-US" sz="2400" b="1" dirty="0"/>
              <a:t>Resource</a:t>
            </a:r>
            <a:r>
              <a:rPr lang="en-US" sz="2400" dirty="0"/>
              <a:t>: The mean number of face-to-face contacts was seven for this group.</a:t>
            </a:r>
          </a:p>
          <a:p>
            <a:r>
              <a:rPr lang="en-US" sz="2400" b="1" dirty="0"/>
              <a:t>Provision: </a:t>
            </a:r>
            <a:r>
              <a:rPr lang="en-US" sz="2400" dirty="0"/>
              <a:t>The THRIVE model places a greater emphasis on ending interventions when they are not working. Input might draw on specialised technicians in different treatments. Treatment would involve explicit agreement from the beginning about the outcome being worked towards and the likely timeframe. There would be a plan for what happens if it is not achieved.</a:t>
            </a:r>
            <a:endParaRPr lang="en-GB" sz="2400" dirty="0">
              <a:solidFill>
                <a:schemeClr val="accent5"/>
              </a:solidFill>
            </a:endParaRP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78770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More Help: The Theory</a:t>
            </a:r>
          </a:p>
        </p:txBody>
      </p:sp>
      <p:sp>
        <p:nvSpPr>
          <p:cNvPr id="3" name="Text Placeholder 2"/>
          <p:cNvSpPr>
            <a:spLocks noGrp="1"/>
          </p:cNvSpPr>
          <p:nvPr>
            <p:ph type="body" sz="quarter" idx="11"/>
          </p:nvPr>
        </p:nvSpPr>
        <p:spPr>
          <a:xfrm>
            <a:off x="250825" y="1041005"/>
            <a:ext cx="8642350" cy="5475705"/>
          </a:xfrm>
        </p:spPr>
        <p:txBody>
          <a:bodyPr/>
          <a:lstStyle/>
          <a:p>
            <a:r>
              <a:rPr lang="en-US" sz="2400" b="1" dirty="0"/>
              <a:t>Context</a:t>
            </a:r>
            <a:r>
              <a:rPr lang="en-US" sz="2400" dirty="0"/>
              <a:t>: The children, young people and families who would benefit from extensive long-term treatment. Some conditions such as psychosis, eating disorders and emerging personality disorders are likely to require this input.</a:t>
            </a:r>
          </a:p>
          <a:p>
            <a:r>
              <a:rPr lang="en-US" sz="2400" b="1" dirty="0"/>
              <a:t>Data</a:t>
            </a:r>
            <a:r>
              <a:rPr lang="en-US" sz="2400" dirty="0"/>
              <a:t>: This group makes up 5% of children, young people and their families receiving input, but accounted for 39% of appointments. The average number of appointments attended is estimated to be around ten.</a:t>
            </a:r>
          </a:p>
          <a:p>
            <a:r>
              <a:rPr lang="en-US" sz="2400" b="1" dirty="0"/>
              <a:t>Resource</a:t>
            </a:r>
            <a:r>
              <a:rPr lang="en-US" sz="2400" dirty="0"/>
              <a:t>: The range of costs within the group is likely to be very  wide. </a:t>
            </a:r>
          </a:p>
          <a:p>
            <a:r>
              <a:rPr lang="en-US" sz="2400" b="1" dirty="0"/>
              <a:t>Provision</a:t>
            </a:r>
            <a:r>
              <a:rPr lang="en-US" sz="2400" dirty="0"/>
              <a:t>: More procedurally defined interventions could be provided by less highly trained practitioners than are required for ‘getting advice’.</a:t>
            </a: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327667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Help and Getting More Help: In Practice</a:t>
            </a:r>
          </a:p>
        </p:txBody>
      </p:sp>
      <p:sp>
        <p:nvSpPr>
          <p:cNvPr id="3" name="Text Placeholder 2"/>
          <p:cNvSpPr>
            <a:spLocks noGrp="1"/>
          </p:cNvSpPr>
          <p:nvPr>
            <p:ph type="body" sz="quarter" idx="11"/>
          </p:nvPr>
        </p:nvSpPr>
        <p:spPr>
          <a:xfrm>
            <a:off x="250825" y="1259946"/>
            <a:ext cx="8642350" cy="4192587"/>
          </a:xfrm>
        </p:spPr>
        <p:txBody>
          <a:bodyPr/>
          <a:lstStyle/>
          <a:p>
            <a:r>
              <a:rPr lang="en-GB" sz="2400" dirty="0"/>
              <a:t>Establishing a common language</a:t>
            </a:r>
          </a:p>
          <a:p>
            <a:r>
              <a:rPr lang="en-GB" sz="2400" dirty="0"/>
              <a:t>Importance of evidence based practice</a:t>
            </a:r>
          </a:p>
          <a:p>
            <a:r>
              <a:rPr lang="en-GB" sz="2400" dirty="0"/>
              <a:t>Need for high quality outcomes which help to build an evidence base</a:t>
            </a:r>
          </a:p>
          <a:p>
            <a:r>
              <a:rPr lang="en-GB" sz="2400" dirty="0"/>
              <a:t>The need for more defined interventions rather than open ended treatment</a:t>
            </a:r>
          </a:p>
          <a:p>
            <a:r>
              <a:rPr lang="en-GB" sz="2400" dirty="0"/>
              <a:t>Better communication across physical health, social care etc</a:t>
            </a:r>
          </a:p>
          <a:p>
            <a:endParaRPr lang="en-GB" sz="2400" dirty="0">
              <a:solidFill>
                <a:schemeClr val="accent5"/>
              </a:solidFill>
            </a:endParaRP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667741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Risk Support: The Theory</a:t>
            </a:r>
          </a:p>
        </p:txBody>
      </p:sp>
      <p:sp>
        <p:nvSpPr>
          <p:cNvPr id="3" name="Text Placeholder 2"/>
          <p:cNvSpPr>
            <a:spLocks noGrp="1"/>
          </p:cNvSpPr>
          <p:nvPr>
            <p:ph type="body" sz="quarter" idx="11"/>
          </p:nvPr>
        </p:nvSpPr>
        <p:spPr>
          <a:xfrm>
            <a:off x="250825" y="860187"/>
            <a:ext cx="8642350" cy="5823948"/>
          </a:xfrm>
        </p:spPr>
        <p:txBody>
          <a:bodyPr/>
          <a:lstStyle/>
          <a:p>
            <a:pPr>
              <a:spcBef>
                <a:spcPts val="300"/>
              </a:spcBef>
            </a:pPr>
            <a:r>
              <a:rPr lang="en-US" b="1" dirty="0"/>
              <a:t>Context: </a:t>
            </a:r>
            <a:r>
              <a:rPr lang="en-US" dirty="0"/>
              <a:t>These are the children, young people and families for who evidence-based treatment are not demonstrating changes in outcomes. </a:t>
            </a:r>
            <a:r>
              <a:rPr lang="en-US" b="1" dirty="0"/>
              <a:t>Severe needs</a:t>
            </a:r>
            <a:r>
              <a:rPr lang="en-US" dirty="0"/>
              <a:t>, often long-term, </a:t>
            </a:r>
            <a:r>
              <a:rPr lang="en-US" b="1" dirty="0"/>
              <a:t>cross-generational</a:t>
            </a:r>
            <a:r>
              <a:rPr lang="en-US" dirty="0"/>
              <a:t>, with </a:t>
            </a:r>
            <a:r>
              <a:rPr lang="en-US" b="1" dirty="0"/>
              <a:t>minimal resources </a:t>
            </a:r>
            <a:r>
              <a:rPr lang="en-US" dirty="0"/>
              <a:t>(financial and human)</a:t>
            </a:r>
            <a:r>
              <a:rPr lang="en-GB" dirty="0"/>
              <a:t>, </a:t>
            </a:r>
            <a:r>
              <a:rPr lang="en-US" b="1" dirty="0"/>
              <a:t>limited capacity to cope </a:t>
            </a:r>
            <a:r>
              <a:rPr lang="en-US" dirty="0"/>
              <a:t>with ordinary if sometimes severe family and life pressures,</a:t>
            </a:r>
            <a:r>
              <a:rPr lang="en-GB" dirty="0"/>
              <a:t> </a:t>
            </a:r>
            <a:r>
              <a:rPr lang="en-US" b="1" dirty="0"/>
              <a:t>poor problem solving skills</a:t>
            </a:r>
            <a:r>
              <a:rPr lang="en-US" dirty="0"/>
              <a:t>, lack of </a:t>
            </a:r>
            <a:r>
              <a:rPr lang="en-US" b="1" dirty="0"/>
              <a:t>intra-familiar social support</a:t>
            </a:r>
            <a:r>
              <a:rPr lang="en-US" dirty="0"/>
              <a:t>, </a:t>
            </a:r>
            <a:r>
              <a:rPr lang="en-US" b="1" dirty="0"/>
              <a:t>negative</a:t>
            </a:r>
            <a:r>
              <a:rPr lang="en-US" dirty="0"/>
              <a:t> </a:t>
            </a:r>
            <a:r>
              <a:rPr lang="en-US" b="1" dirty="0"/>
              <a:t>constructions of statutory systems</a:t>
            </a:r>
            <a:r>
              <a:rPr lang="en-US" dirty="0"/>
              <a:t>, compounded by </a:t>
            </a:r>
            <a:r>
              <a:rPr lang="en-US" b="1" dirty="0"/>
              <a:t>significant mental health issues</a:t>
            </a:r>
            <a:r>
              <a:rPr lang="en-US" dirty="0"/>
              <a:t>, particularly </a:t>
            </a:r>
            <a:r>
              <a:rPr lang="en-US" b="1" dirty="0"/>
              <a:t>substance</a:t>
            </a:r>
            <a:r>
              <a:rPr lang="en-US" dirty="0"/>
              <a:t> misuse (alcohol), domestic </a:t>
            </a:r>
            <a:r>
              <a:rPr lang="en-US" b="1" dirty="0"/>
              <a:t>violence</a:t>
            </a:r>
            <a:r>
              <a:rPr lang="en-US" dirty="0"/>
              <a:t> and </a:t>
            </a:r>
            <a:r>
              <a:rPr lang="en-US" b="1" dirty="0"/>
              <a:t>physical health </a:t>
            </a:r>
            <a:r>
              <a:rPr lang="en-US" dirty="0"/>
              <a:t>problems</a:t>
            </a:r>
            <a:r>
              <a:rPr lang="en-GB" dirty="0"/>
              <a:t>.</a:t>
            </a:r>
            <a:endParaRPr lang="en-US" strike="sngStrike" dirty="0"/>
          </a:p>
          <a:p>
            <a:pPr>
              <a:spcBef>
                <a:spcPts val="300"/>
              </a:spcBef>
            </a:pPr>
            <a:r>
              <a:rPr lang="en-US" b="1" dirty="0"/>
              <a:t>Data</a:t>
            </a:r>
            <a:r>
              <a:rPr lang="en-US" dirty="0"/>
              <a:t>: It is estimated that this group account for 5-10% of all young people currently accessing services, although it is currently hard to differentiate them from children, young people and families receiving interventions from ‘getting help’ and ‘getting more help’.</a:t>
            </a:r>
          </a:p>
          <a:p>
            <a:pPr>
              <a:spcBef>
                <a:spcPts val="300"/>
              </a:spcBef>
            </a:pPr>
            <a:r>
              <a:rPr lang="en-US" b="1" dirty="0"/>
              <a:t>Resource</a:t>
            </a:r>
            <a:r>
              <a:rPr lang="en-US" dirty="0"/>
              <a:t>: Practitioner reports suggest this group requires significant input, time and energy. Many may be being offered intensive treatments but not attending appointments and/or not making progress. </a:t>
            </a:r>
            <a:r>
              <a:rPr lang="en-GB" dirty="0"/>
              <a:t>They may routinely go into crisis or self-harm.</a:t>
            </a:r>
          </a:p>
          <a:p>
            <a:pPr>
              <a:spcBef>
                <a:spcPts val="300"/>
              </a:spcBef>
            </a:pPr>
            <a:r>
              <a:rPr lang="en-US" b="1" dirty="0"/>
              <a:t>Provision: </a:t>
            </a:r>
            <a:r>
              <a:rPr lang="en-US" dirty="0"/>
              <a:t>The THRIVE model suggests there needs to be close interagency collaboration and clarity on who is responsible.</a:t>
            </a:r>
          </a:p>
          <a:p>
            <a:pPr marL="0" indent="0">
              <a:spcBef>
                <a:spcPts val="300"/>
              </a:spcBef>
              <a:buNone/>
            </a:pPr>
            <a:endParaRPr lang="en-GB" dirty="0"/>
          </a:p>
          <a:p>
            <a:pPr>
              <a:spcBef>
                <a:spcPts val="300"/>
              </a:spcBef>
            </a:pPr>
            <a:endParaRPr lang="en-GB" dirty="0">
              <a:solidFill>
                <a:schemeClr val="accent5"/>
              </a:solidFill>
            </a:endParaRPr>
          </a:p>
          <a:p>
            <a:pPr>
              <a:spcBef>
                <a:spcPts val="300"/>
              </a:spcBef>
            </a:pPr>
            <a:endParaRPr lang="en-GB" dirty="0">
              <a:solidFill>
                <a:schemeClr val="accent5"/>
              </a:solidFill>
            </a:endParaRPr>
          </a:p>
        </p:txBody>
      </p:sp>
    </p:spTree>
    <p:extLst>
      <p:ext uri="{BB962C8B-B14F-4D97-AF65-F5344CB8AC3E}">
        <p14:creationId xmlns:p14="http://schemas.microsoft.com/office/powerpoint/2010/main" val="336825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Risk Support: In Practice</a:t>
            </a:r>
          </a:p>
        </p:txBody>
      </p:sp>
      <p:sp>
        <p:nvSpPr>
          <p:cNvPr id="3" name="Text Placeholder 2"/>
          <p:cNvSpPr>
            <a:spLocks noGrp="1"/>
          </p:cNvSpPr>
          <p:nvPr>
            <p:ph type="body" sz="quarter" idx="11"/>
          </p:nvPr>
        </p:nvSpPr>
        <p:spPr>
          <a:xfrm>
            <a:off x="250825" y="1259946"/>
            <a:ext cx="8642350" cy="4192587"/>
          </a:xfrm>
        </p:spPr>
        <p:txBody>
          <a:bodyPr/>
          <a:lstStyle/>
          <a:p>
            <a:r>
              <a:rPr lang="en-GB" sz="2400" dirty="0"/>
              <a:t>Whole system change required with buy in from key stakeholders</a:t>
            </a:r>
          </a:p>
          <a:p>
            <a:r>
              <a:rPr lang="en-GB" sz="2400" dirty="0"/>
              <a:t>Would enable better support for staff with complex cases</a:t>
            </a:r>
          </a:p>
          <a:p>
            <a:r>
              <a:rPr lang="en-GB" sz="2400" dirty="0"/>
              <a:t>Shared responsibility across agencies</a:t>
            </a:r>
          </a:p>
          <a:p>
            <a:r>
              <a:rPr lang="en-GB" sz="2400" dirty="0"/>
              <a:t>Supporting cases that aren’t traditionally in each other’s territories</a:t>
            </a:r>
          </a:p>
          <a:p>
            <a:r>
              <a:rPr lang="en-GB" sz="2400" dirty="0"/>
              <a:t>Facilitating conversation with patients to help them identify their own needs</a:t>
            </a:r>
          </a:p>
          <a:p>
            <a:r>
              <a:rPr lang="en-GB" sz="2400" dirty="0"/>
              <a:t>Early guidance to ensure right treatment and right time</a:t>
            </a:r>
          </a:p>
          <a:p>
            <a:r>
              <a:rPr lang="en-GB" sz="2400" dirty="0"/>
              <a:t>Better utilisation of outcomes to sensibly drive change</a:t>
            </a: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1873835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2452"/>
            <a:ext cx="8093075" cy="1046097"/>
          </a:xfrm>
        </p:spPr>
        <p:txBody>
          <a:bodyPr/>
          <a:lstStyle/>
          <a:p>
            <a:r>
              <a:rPr lang="en-US" dirty="0"/>
              <a:t>FAQ: What’s the difference between Getting More Help and Getting Risk Support? </a:t>
            </a:r>
          </a:p>
        </p:txBody>
      </p:sp>
      <p:sp>
        <p:nvSpPr>
          <p:cNvPr id="5" name="TextBox 4"/>
          <p:cNvSpPr txBox="1"/>
          <p:nvPr/>
        </p:nvSpPr>
        <p:spPr>
          <a:xfrm>
            <a:off x="250825" y="1216181"/>
            <a:ext cx="2691250" cy="369332"/>
          </a:xfrm>
          <a:prstGeom prst="rect">
            <a:avLst/>
          </a:prstGeom>
          <a:noFill/>
          <a:ln>
            <a:solidFill>
              <a:schemeClr val="tx1"/>
            </a:solidFill>
          </a:ln>
        </p:spPr>
        <p:txBody>
          <a:bodyPr wrap="none" rtlCol="0">
            <a:spAutoFit/>
          </a:bodyPr>
          <a:lstStyle/>
          <a:p>
            <a:r>
              <a:rPr lang="en-US" b="1" dirty="0">
                <a:solidFill>
                  <a:srgbClr val="FF0000"/>
                </a:solidFill>
              </a:rPr>
              <a:t>Getting help or more help</a:t>
            </a:r>
          </a:p>
        </p:txBody>
      </p:sp>
      <p:sp>
        <p:nvSpPr>
          <p:cNvPr id="6" name="TextBox 5"/>
          <p:cNvSpPr txBox="1"/>
          <p:nvPr/>
        </p:nvSpPr>
        <p:spPr>
          <a:xfrm>
            <a:off x="4182940" y="1189760"/>
            <a:ext cx="2084738" cy="369332"/>
          </a:xfrm>
          <a:prstGeom prst="rect">
            <a:avLst/>
          </a:prstGeom>
          <a:noFill/>
          <a:ln>
            <a:solidFill>
              <a:schemeClr val="tx1"/>
            </a:solidFill>
          </a:ln>
        </p:spPr>
        <p:txBody>
          <a:bodyPr wrap="none" rtlCol="0">
            <a:spAutoFit/>
          </a:bodyPr>
          <a:lstStyle/>
          <a:p>
            <a:r>
              <a:rPr lang="en-US" b="1" dirty="0">
                <a:solidFill>
                  <a:srgbClr val="FF0000"/>
                </a:solidFill>
              </a:rPr>
              <a:t>Getting risk support</a:t>
            </a:r>
          </a:p>
        </p:txBody>
      </p:sp>
      <p:sp>
        <p:nvSpPr>
          <p:cNvPr id="7" name="Text Placeholder 2"/>
          <p:cNvSpPr txBox="1">
            <a:spLocks/>
          </p:cNvSpPr>
          <p:nvPr/>
        </p:nvSpPr>
        <p:spPr>
          <a:xfrm>
            <a:off x="123106" y="1685077"/>
            <a:ext cx="3652438" cy="4466848"/>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16000"/>
            <a:r>
              <a:rPr lang="en-US" sz="1800" b="1" dirty="0"/>
              <a:t>evidence</a:t>
            </a:r>
            <a:r>
              <a:rPr lang="en-US" sz="1800" dirty="0"/>
              <a:t>-based, carefully </a:t>
            </a:r>
            <a:r>
              <a:rPr lang="en-US" sz="1800" b="1" dirty="0"/>
              <a:t>designed</a:t>
            </a:r>
            <a:r>
              <a:rPr lang="en-US" sz="1800" dirty="0"/>
              <a:t> and tested for </a:t>
            </a:r>
            <a:r>
              <a:rPr lang="en-US" sz="1800" b="1" dirty="0"/>
              <a:t>fidelity </a:t>
            </a:r>
          </a:p>
          <a:p>
            <a:pPr indent="-216000"/>
            <a:r>
              <a:rPr lang="en-US" sz="1800" dirty="0"/>
              <a:t>aim of </a:t>
            </a:r>
            <a:r>
              <a:rPr lang="en-US" sz="1800" b="1" dirty="0"/>
              <a:t>recovery</a:t>
            </a:r>
            <a:r>
              <a:rPr lang="en-US" sz="1800" dirty="0"/>
              <a:t>, or goal of </a:t>
            </a:r>
            <a:r>
              <a:rPr lang="en-US" sz="1800" b="1" dirty="0"/>
              <a:t>improvement</a:t>
            </a:r>
            <a:r>
              <a:rPr lang="en-US" sz="1800" dirty="0"/>
              <a:t> expected to enhance </a:t>
            </a:r>
            <a:r>
              <a:rPr lang="en-US" sz="1800" b="1" dirty="0"/>
              <a:t>wellbeing</a:t>
            </a:r>
          </a:p>
          <a:p>
            <a:pPr indent="-216000"/>
            <a:r>
              <a:rPr lang="en-US" sz="1800" dirty="0"/>
              <a:t>participants </a:t>
            </a:r>
            <a:r>
              <a:rPr lang="en-US" sz="1800" b="1" dirty="0"/>
              <a:t>committed</a:t>
            </a:r>
            <a:r>
              <a:rPr lang="en-US" sz="1800" dirty="0"/>
              <a:t> to achieving </a:t>
            </a:r>
            <a:r>
              <a:rPr lang="en-US" sz="1800" b="1" dirty="0"/>
              <a:t>change</a:t>
            </a:r>
          </a:p>
          <a:p>
            <a:pPr indent="-216000"/>
            <a:r>
              <a:rPr lang="en-US" sz="1800" dirty="0"/>
              <a:t>focused activity with</a:t>
            </a:r>
            <a:r>
              <a:rPr lang="en-US" sz="1800" b="1" dirty="0"/>
              <a:t> predetermined timeframes</a:t>
            </a:r>
          </a:p>
          <a:p>
            <a:pPr indent="-216000"/>
            <a:r>
              <a:rPr lang="en-US" sz="1800" b="1" dirty="0"/>
              <a:t>structured</a:t>
            </a:r>
            <a:r>
              <a:rPr lang="en-US" sz="1800" dirty="0"/>
              <a:t> with a </a:t>
            </a:r>
            <a:r>
              <a:rPr lang="en-US" sz="1800" b="1" dirty="0"/>
              <a:t>theoretical</a:t>
            </a:r>
            <a:r>
              <a:rPr lang="en-US" sz="1800" dirty="0"/>
              <a:t> rationale </a:t>
            </a:r>
            <a:r>
              <a:rPr lang="en-US" sz="1800" b="1" dirty="0"/>
              <a:t>based on  understanding</a:t>
            </a:r>
            <a:r>
              <a:rPr lang="en-US" sz="1800" dirty="0"/>
              <a:t> of the disorder</a:t>
            </a:r>
          </a:p>
          <a:p>
            <a:pPr indent="-216000"/>
            <a:r>
              <a:rPr lang="en-US" sz="1800" b="1" dirty="0"/>
              <a:t>modification</a:t>
            </a:r>
            <a:r>
              <a:rPr lang="en-US" sz="1800" dirty="0"/>
              <a:t> to the treatment protocol is indicated </a:t>
            </a:r>
            <a:r>
              <a:rPr lang="en-US" sz="1800" b="1" dirty="0"/>
              <a:t>by session by session</a:t>
            </a:r>
            <a:r>
              <a:rPr lang="en-US" sz="1800" dirty="0"/>
              <a:t> treatment </a:t>
            </a:r>
            <a:r>
              <a:rPr lang="en-US" sz="1800" b="1" dirty="0"/>
              <a:t>response</a:t>
            </a:r>
            <a:endParaRPr lang="en-US" sz="1800" dirty="0"/>
          </a:p>
        </p:txBody>
      </p:sp>
      <p:sp>
        <p:nvSpPr>
          <p:cNvPr id="9" name="Text Placeholder 2"/>
          <p:cNvSpPr txBox="1">
            <a:spLocks/>
          </p:cNvSpPr>
          <p:nvPr/>
        </p:nvSpPr>
        <p:spPr>
          <a:xfrm>
            <a:off x="4134308" y="1685077"/>
            <a:ext cx="5009692" cy="4758972"/>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16000">
              <a:spcBef>
                <a:spcPts val="200"/>
              </a:spcBef>
            </a:pPr>
            <a:r>
              <a:rPr lang="en-US" sz="1800" b="1" dirty="0"/>
              <a:t>individually tailored support </a:t>
            </a:r>
            <a:r>
              <a:rPr lang="en-US" sz="1800" dirty="0"/>
              <a:t>based on an explicit </a:t>
            </a:r>
            <a:r>
              <a:rPr lang="en-US" sz="1800" b="1" dirty="0"/>
              <a:t>collaborative</a:t>
            </a:r>
            <a:r>
              <a:rPr lang="en-US" sz="1800" dirty="0"/>
              <a:t> shared </a:t>
            </a:r>
            <a:r>
              <a:rPr lang="en-US" sz="1800" b="1" dirty="0"/>
              <a:t>plan</a:t>
            </a:r>
            <a:r>
              <a:rPr lang="en-US" sz="1800" dirty="0"/>
              <a:t> for each family </a:t>
            </a:r>
          </a:p>
          <a:p>
            <a:pPr indent="-216000">
              <a:spcBef>
                <a:spcPts val="200"/>
              </a:spcBef>
            </a:pPr>
            <a:r>
              <a:rPr lang="en-US" sz="1800" dirty="0"/>
              <a:t>aim of </a:t>
            </a:r>
            <a:r>
              <a:rPr lang="en-US" sz="1800" b="1" dirty="0"/>
              <a:t>reducing</a:t>
            </a:r>
            <a:r>
              <a:rPr lang="en-US" sz="1800" dirty="0"/>
              <a:t> the </a:t>
            </a:r>
            <a:r>
              <a:rPr lang="en-US" sz="1800" b="1" dirty="0"/>
              <a:t>risk</a:t>
            </a:r>
            <a:r>
              <a:rPr lang="en-US" sz="1800" dirty="0"/>
              <a:t> of harm, </a:t>
            </a:r>
            <a:r>
              <a:rPr lang="en-US" sz="1800" b="1" dirty="0"/>
              <a:t>catastrophic outcomes </a:t>
            </a:r>
            <a:r>
              <a:rPr lang="en-US" sz="1800" dirty="0"/>
              <a:t>(death, injury) and decreasing the chance of </a:t>
            </a:r>
            <a:r>
              <a:rPr lang="en-US" sz="1800" b="1" dirty="0"/>
              <a:t>deterioration</a:t>
            </a:r>
            <a:r>
              <a:rPr lang="en-US" sz="1800" dirty="0"/>
              <a:t>  as well as </a:t>
            </a:r>
            <a:r>
              <a:rPr lang="en-US" sz="1800" b="1" dirty="0"/>
              <a:t>increasing</a:t>
            </a:r>
            <a:r>
              <a:rPr lang="en-US" sz="1800" dirty="0"/>
              <a:t> </a:t>
            </a:r>
            <a:r>
              <a:rPr lang="en-US" sz="1800" b="1" dirty="0"/>
              <a:t>self-management</a:t>
            </a:r>
            <a:r>
              <a:rPr lang="en-US" sz="1800" dirty="0"/>
              <a:t>, resilience and </a:t>
            </a:r>
            <a:r>
              <a:rPr lang="en-US" sz="1800" b="1" dirty="0"/>
              <a:t>agency</a:t>
            </a:r>
          </a:p>
          <a:p>
            <a:pPr indent="-216000">
              <a:spcBef>
                <a:spcPts val="200"/>
              </a:spcBef>
            </a:pPr>
            <a:r>
              <a:rPr lang="en-US" sz="1800" dirty="0"/>
              <a:t>participants </a:t>
            </a:r>
            <a:r>
              <a:rPr lang="en-US" sz="1800" b="1" dirty="0"/>
              <a:t>committed</a:t>
            </a:r>
            <a:r>
              <a:rPr lang="en-US" sz="1800" dirty="0"/>
              <a:t> to </a:t>
            </a:r>
            <a:r>
              <a:rPr lang="en-US" sz="1800" b="1" dirty="0"/>
              <a:t>improving</a:t>
            </a:r>
            <a:r>
              <a:rPr lang="en-US" sz="1800" dirty="0"/>
              <a:t> their </a:t>
            </a:r>
            <a:r>
              <a:rPr lang="en-US" sz="1800" b="1" dirty="0"/>
              <a:t>reactions to crises </a:t>
            </a:r>
          </a:p>
          <a:p>
            <a:pPr indent="-216000">
              <a:spcBef>
                <a:spcPts val="200"/>
              </a:spcBef>
            </a:pPr>
            <a:r>
              <a:rPr lang="en-US" sz="1800" b="1" dirty="0"/>
              <a:t>ongoing </a:t>
            </a:r>
            <a:r>
              <a:rPr lang="en-US" sz="1800" dirty="0"/>
              <a:t>process </a:t>
            </a:r>
            <a:r>
              <a:rPr lang="en-US" sz="1800" b="1" dirty="0"/>
              <a:t>dependent on </a:t>
            </a:r>
            <a:r>
              <a:rPr lang="en-US" sz="1800" dirty="0"/>
              <a:t>the young person’s </a:t>
            </a:r>
            <a:r>
              <a:rPr lang="en-US" sz="1800" b="1" dirty="0"/>
              <a:t>needs</a:t>
            </a:r>
          </a:p>
          <a:p>
            <a:pPr indent="-216000">
              <a:spcBef>
                <a:spcPts val="200"/>
              </a:spcBef>
            </a:pPr>
            <a:r>
              <a:rPr lang="en-US" sz="1800" b="1" dirty="0"/>
              <a:t>pragmatically driven</a:t>
            </a:r>
            <a:r>
              <a:rPr lang="en-US" sz="1800" dirty="0"/>
              <a:t>; </a:t>
            </a:r>
            <a:r>
              <a:rPr lang="en-US" sz="1800" b="1" dirty="0"/>
              <a:t>family</a:t>
            </a:r>
            <a:r>
              <a:rPr lang="en-US" sz="1800" dirty="0"/>
              <a:t> to influence </a:t>
            </a:r>
            <a:r>
              <a:rPr lang="en-US" sz="1800" b="1" dirty="0"/>
              <a:t>structure</a:t>
            </a:r>
            <a:r>
              <a:rPr lang="en-US" sz="1800" dirty="0"/>
              <a:t> and </a:t>
            </a:r>
            <a:r>
              <a:rPr lang="en-US" sz="1800" b="1" dirty="0"/>
              <a:t>content</a:t>
            </a:r>
            <a:r>
              <a:rPr lang="en-US" sz="1800" dirty="0"/>
              <a:t> of the intervention within </a:t>
            </a:r>
            <a:r>
              <a:rPr lang="en-US" sz="1800" b="1" dirty="0"/>
              <a:t>legal</a:t>
            </a:r>
            <a:r>
              <a:rPr lang="en-US" sz="1800" dirty="0"/>
              <a:t> constraints</a:t>
            </a:r>
          </a:p>
          <a:p>
            <a:pPr indent="-216000">
              <a:spcBef>
                <a:spcPts val="200"/>
              </a:spcBef>
            </a:pPr>
            <a:r>
              <a:rPr lang="en-US" sz="1800" b="1" dirty="0"/>
              <a:t>modification</a:t>
            </a:r>
            <a:r>
              <a:rPr lang="en-US" sz="1800" dirty="0"/>
              <a:t> to the agreed protocol is a </a:t>
            </a:r>
            <a:r>
              <a:rPr lang="en-US" sz="1800" b="1" dirty="0"/>
              <a:t>regular</a:t>
            </a:r>
            <a:r>
              <a:rPr lang="en-US" sz="1800" dirty="0"/>
              <a:t> occurrence in </a:t>
            </a:r>
            <a:r>
              <a:rPr lang="en-US" sz="1800" b="1" dirty="0"/>
              <a:t>response</a:t>
            </a:r>
            <a:r>
              <a:rPr lang="en-US" sz="1800" dirty="0"/>
              <a:t> to the </a:t>
            </a:r>
            <a:r>
              <a:rPr lang="en-US" sz="1800" b="1" dirty="0"/>
              <a:t>safety outcomes </a:t>
            </a:r>
            <a:r>
              <a:rPr lang="en-US" sz="1800" dirty="0"/>
              <a:t>achieved</a:t>
            </a:r>
          </a:p>
        </p:txBody>
      </p:sp>
    </p:spTree>
    <p:extLst>
      <p:ext uri="{BB962C8B-B14F-4D97-AF65-F5344CB8AC3E}">
        <p14:creationId xmlns:p14="http://schemas.microsoft.com/office/powerpoint/2010/main" val="3502240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87461"/>
            <a:ext cx="7772400" cy="3486060"/>
          </a:xfrm>
        </p:spPr>
        <p:txBody>
          <a:bodyPr/>
          <a:lstStyle/>
          <a:p>
            <a:r>
              <a:rPr lang="en-US" sz="3600" dirty="0">
                <a:solidFill>
                  <a:schemeClr val="accent5">
                    <a:lumMod val="75000"/>
                  </a:schemeClr>
                </a:solidFill>
              </a:rPr>
              <a:t>Q &amp; A: your thoughts on the THRIVE conceptual framework</a:t>
            </a:r>
            <a:r>
              <a:rPr lang="en-US" sz="3600" dirty="0"/>
              <a:t/>
            </a:r>
            <a:br>
              <a:rPr lang="en-US" sz="3600" dirty="0"/>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
            </a:r>
            <a:br>
              <a:rPr lang="en-GB" sz="2800" dirty="0">
                <a:solidFill>
                  <a:schemeClr val="bg1">
                    <a:lumMod val="50000"/>
                  </a:schemeClr>
                </a:solidFill>
              </a:rPr>
            </a:br>
            <a:r>
              <a:rPr lang="en-GB" sz="2800" dirty="0">
                <a:solidFill>
                  <a:schemeClr val="bg1">
                    <a:lumMod val="50000"/>
                  </a:schemeClr>
                </a:solidFill>
              </a:rPr>
              <a:t>i-THRIVE Team</a:t>
            </a:r>
            <a:endParaRPr lang="en-US" sz="2800" b="1" i="1" dirty="0">
              <a:solidFill>
                <a:schemeClr val="accent5"/>
              </a:solidFill>
            </a:endParaRPr>
          </a:p>
        </p:txBody>
      </p:sp>
    </p:spTree>
    <p:extLst>
      <p:ext uri="{BB962C8B-B14F-4D97-AF65-F5344CB8AC3E}">
        <p14:creationId xmlns:p14="http://schemas.microsoft.com/office/powerpoint/2010/main" val="229122053"/>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i-THRIVE: Agenda for Today</a:t>
            </a:r>
          </a:p>
        </p:txBody>
      </p:sp>
      <p:sp>
        <p:nvSpPr>
          <p:cNvPr id="5" name="Text Placeholder 4"/>
          <p:cNvSpPr>
            <a:spLocks noGrp="1"/>
          </p:cNvSpPr>
          <p:nvPr>
            <p:ph type="body" sz="quarter" idx="11"/>
          </p:nvPr>
        </p:nvSpPr>
        <p:spPr>
          <a:xfrm>
            <a:off x="250825" y="1116539"/>
            <a:ext cx="8642350" cy="5181229"/>
          </a:xfrm>
        </p:spPr>
        <p:txBody>
          <a:bodyPr/>
          <a:lstStyle/>
          <a:p>
            <a:pPr marL="504000" indent="-457200">
              <a:spcBef>
                <a:spcPts val="600"/>
              </a:spcBef>
              <a:buFont typeface="+mj-lt"/>
              <a:buAutoNum type="arabicPeriod"/>
            </a:pPr>
            <a:r>
              <a:rPr lang="en-US" sz="3000" dirty="0"/>
              <a:t>Introduction to the i-THRIVE programme and team</a:t>
            </a:r>
          </a:p>
          <a:p>
            <a:pPr marL="504000" indent="-457200">
              <a:spcBef>
                <a:spcPts val="600"/>
              </a:spcBef>
              <a:buFont typeface="+mj-lt"/>
              <a:buAutoNum type="arabicPeriod"/>
            </a:pPr>
            <a:r>
              <a:rPr lang="en-US" sz="3000" dirty="0"/>
              <a:t>Introduction to the THRIVE conceptual framework</a:t>
            </a:r>
          </a:p>
          <a:p>
            <a:pPr marL="504000" indent="-457200">
              <a:spcBef>
                <a:spcPts val="600"/>
              </a:spcBef>
              <a:buFont typeface="+mj-lt"/>
              <a:buAutoNum type="arabicPeriod"/>
            </a:pPr>
            <a:r>
              <a:rPr lang="en-GB" sz="3000" dirty="0"/>
              <a:t>Core components and principles of i-THRIVE model and interpretations of the five needs based groupings</a:t>
            </a:r>
          </a:p>
          <a:p>
            <a:pPr marL="504000" indent="-457200">
              <a:spcBef>
                <a:spcPts val="600"/>
              </a:spcBef>
              <a:buFont typeface="+mj-lt"/>
              <a:buAutoNum type="arabicPeriod"/>
            </a:pPr>
            <a:r>
              <a:rPr lang="en-US" sz="3000" dirty="0"/>
              <a:t>Q &amp; A: your thoughts on the THRIVE conceptual framework and i-THRIVE</a:t>
            </a:r>
          </a:p>
          <a:p>
            <a:pPr marL="504000" indent="-457200">
              <a:spcBef>
                <a:spcPts val="600"/>
              </a:spcBef>
              <a:buFont typeface="+mj-lt"/>
              <a:buAutoNum type="arabicPeriod"/>
            </a:pPr>
            <a:r>
              <a:rPr lang="en-US" sz="3000" dirty="0"/>
              <a:t>i-THRIVE Approach to Implementation</a:t>
            </a:r>
          </a:p>
          <a:p>
            <a:pPr marL="504000" indent="-457200">
              <a:spcBef>
                <a:spcPts val="600"/>
              </a:spcBef>
              <a:buFont typeface="+mj-lt"/>
              <a:buAutoNum type="arabicPeriod"/>
            </a:pPr>
            <a:r>
              <a:rPr lang="en-US" sz="3000" dirty="0"/>
              <a:t>Contact details for the i-THRIVE programme team</a:t>
            </a:r>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309985730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9853" y="1957588"/>
            <a:ext cx="7650051" cy="3348507"/>
          </a:xfrm>
        </p:spPr>
        <p:txBody>
          <a:bodyPr/>
          <a:lstStyle/>
          <a:p>
            <a:r>
              <a:rPr lang="en-GB" sz="3600" dirty="0">
                <a:solidFill>
                  <a:schemeClr val="accent5"/>
                </a:solidFill>
              </a:rPr>
              <a:t>Core principles and components of the i-THRIVE model of care</a:t>
            </a:r>
            <a:r>
              <a:rPr lang="en-GB" sz="3600" dirty="0"/>
              <a:t/>
            </a:r>
            <a:br>
              <a:rPr lang="en-GB" sz="3600" dirty="0"/>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Dr Rachel James</a:t>
            </a:r>
            <a:br>
              <a:rPr lang="en-GB" sz="2800" dirty="0">
                <a:solidFill>
                  <a:schemeClr val="bg1">
                    <a:lumMod val="50000"/>
                  </a:schemeClr>
                </a:solidFill>
              </a:rPr>
            </a:br>
            <a:r>
              <a:rPr lang="en-GB" sz="2800" dirty="0">
                <a:solidFill>
                  <a:schemeClr val="bg1">
                    <a:lumMod val="50000"/>
                  </a:schemeClr>
                </a:solidFill>
              </a:rPr>
              <a:t>i-THRIVE Clinical Lead</a:t>
            </a:r>
            <a:br>
              <a:rPr lang="en-GB" sz="2800" dirty="0">
                <a:solidFill>
                  <a:schemeClr val="bg1">
                    <a:lumMod val="50000"/>
                  </a:schemeClr>
                </a:solidFill>
              </a:rPr>
            </a:br>
            <a:r>
              <a:rPr lang="en-GB" sz="2800" dirty="0">
                <a:solidFill>
                  <a:schemeClr val="bg1">
                    <a:lumMod val="50000"/>
                  </a:schemeClr>
                </a:solidFill>
              </a:rPr>
              <a:t>THRIVE Author</a:t>
            </a:r>
            <a:endParaRPr lang="en-US" sz="2800" b="1" i="1" dirty="0">
              <a:solidFill>
                <a:schemeClr val="accent5"/>
              </a:solidFill>
            </a:endParaRPr>
          </a:p>
        </p:txBody>
      </p:sp>
    </p:spTree>
    <p:extLst>
      <p:ext uri="{BB962C8B-B14F-4D97-AF65-F5344CB8AC3E}">
        <p14:creationId xmlns:p14="http://schemas.microsoft.com/office/powerpoint/2010/main" val="2628069950"/>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7632692" cy="576263"/>
          </a:xfrm>
        </p:spPr>
        <p:txBody>
          <a:bodyPr/>
          <a:lstStyle/>
          <a:p>
            <a:r>
              <a:rPr lang="en-US" dirty="0"/>
              <a:t>Key Principles of an i-THRIVE Model of Care</a:t>
            </a:r>
          </a:p>
        </p:txBody>
      </p:sp>
      <p:sp>
        <p:nvSpPr>
          <p:cNvPr id="37" name="TextBox 36"/>
          <p:cNvSpPr txBox="1"/>
          <p:nvPr/>
        </p:nvSpPr>
        <p:spPr>
          <a:xfrm>
            <a:off x="250826" y="1207111"/>
            <a:ext cx="8665456" cy="5262979"/>
          </a:xfrm>
          <a:prstGeom prst="rect">
            <a:avLst/>
          </a:prstGeom>
          <a:noFill/>
        </p:spPr>
        <p:txBody>
          <a:bodyPr wrap="square" rtlCol="0">
            <a:spAutoFit/>
          </a:bodyPr>
          <a:lstStyle/>
          <a:p>
            <a:pPr marL="285750" indent="-285750">
              <a:buClr>
                <a:srgbClr val="A4D620"/>
              </a:buClr>
              <a:buFont typeface="Arial"/>
              <a:buChar char="•"/>
            </a:pPr>
            <a:r>
              <a:rPr lang="en-US" sz="2400" dirty="0"/>
              <a:t>Core THRIVE principles delivered using evidence based approaches to delivery that fit the local context</a:t>
            </a:r>
          </a:p>
          <a:p>
            <a:pPr marL="285750" indent="-285750">
              <a:buClr>
                <a:srgbClr val="A4D620"/>
              </a:buClr>
              <a:buFont typeface="Arial"/>
              <a:buChar char="•"/>
            </a:pPr>
            <a:endParaRPr lang="en-US" sz="2400" dirty="0"/>
          </a:p>
          <a:p>
            <a:pPr marL="285750" indent="-285750">
              <a:buClr>
                <a:srgbClr val="A4D620"/>
              </a:buClr>
              <a:buFont typeface="Arial"/>
              <a:buChar char="•"/>
            </a:pPr>
            <a:r>
              <a:rPr lang="en-US" sz="2400" dirty="0"/>
              <a:t>Needs based care (not severity or diagnosis led)</a:t>
            </a:r>
          </a:p>
          <a:p>
            <a:pPr marL="285750" indent="-285750">
              <a:buClr>
                <a:srgbClr val="A4D620"/>
              </a:buClr>
              <a:buFont typeface="Arial"/>
              <a:buChar char="•"/>
            </a:pPr>
            <a:endParaRPr lang="en-US" sz="2400" dirty="0"/>
          </a:p>
          <a:p>
            <a:pPr marL="285750" indent="-285750">
              <a:buClr>
                <a:srgbClr val="A4D620"/>
              </a:buClr>
              <a:buFont typeface="Arial"/>
              <a:buChar char="•"/>
            </a:pPr>
            <a:r>
              <a:rPr lang="en-US" sz="2400" dirty="0"/>
              <a:t>Shared decision making at each point in pathway</a:t>
            </a:r>
          </a:p>
          <a:p>
            <a:pPr marL="285750" indent="-285750">
              <a:buClr>
                <a:srgbClr val="A4D620"/>
              </a:buClr>
              <a:buFont typeface="Arial"/>
              <a:buChar char="•"/>
            </a:pPr>
            <a:endParaRPr lang="en-US" sz="2400" dirty="0"/>
          </a:p>
          <a:p>
            <a:pPr marL="285750" indent="-285750">
              <a:buClr>
                <a:srgbClr val="A4D620"/>
              </a:buClr>
              <a:buFont typeface="Arial"/>
              <a:buChar char="•"/>
            </a:pPr>
            <a:r>
              <a:rPr lang="en-US" sz="2400" dirty="0"/>
              <a:t>Integration: multiagency teams that are trained and located together, with common processes and outcome frameworks</a:t>
            </a:r>
          </a:p>
          <a:p>
            <a:pPr>
              <a:buClr>
                <a:srgbClr val="A4D620"/>
              </a:buClr>
            </a:pPr>
            <a:endParaRPr lang="en-US" sz="2400" dirty="0"/>
          </a:p>
          <a:p>
            <a:pPr marL="285750" indent="-285750">
              <a:buClr>
                <a:srgbClr val="A4D620"/>
              </a:buClr>
              <a:buFont typeface="Arial"/>
              <a:buChar char="•"/>
            </a:pPr>
            <a:r>
              <a:rPr lang="en-US" sz="2400" dirty="0"/>
              <a:t>Training clinicians to:</a:t>
            </a:r>
          </a:p>
          <a:p>
            <a:pPr marL="800100" lvl="1" indent="-342900">
              <a:buClr>
                <a:srgbClr val="A4D620"/>
              </a:buClr>
              <a:buFont typeface="Courier New" panose="02070309020205020404" pitchFamily="49" charset="0"/>
              <a:buChar char="o"/>
            </a:pPr>
            <a:r>
              <a:rPr lang="en-US" sz="2200" dirty="0"/>
              <a:t>have clarity about when treatment is being provided vs. support</a:t>
            </a:r>
          </a:p>
          <a:p>
            <a:pPr marL="800100" lvl="1" indent="-342900">
              <a:buClr>
                <a:srgbClr val="A4D620"/>
              </a:buClr>
              <a:buFont typeface="Courier New" panose="02070309020205020404" pitchFamily="49" charset="0"/>
              <a:buChar char="o"/>
            </a:pPr>
            <a:r>
              <a:rPr lang="en-US" sz="2200" dirty="0"/>
              <a:t>promote and support self help</a:t>
            </a:r>
          </a:p>
          <a:p>
            <a:pPr marL="800100" lvl="1" indent="-342900">
              <a:buClr>
                <a:srgbClr val="A4D620"/>
              </a:buClr>
              <a:buFont typeface="Courier New" panose="02070309020205020404" pitchFamily="49" charset="0"/>
              <a:buChar char="o"/>
            </a:pPr>
            <a:r>
              <a:rPr lang="en-US" sz="2200" dirty="0"/>
              <a:t>enable shared decision making</a:t>
            </a:r>
          </a:p>
        </p:txBody>
      </p:sp>
    </p:spTree>
    <p:extLst>
      <p:ext uri="{BB962C8B-B14F-4D97-AF65-F5344CB8AC3E}">
        <p14:creationId xmlns:p14="http://schemas.microsoft.com/office/powerpoint/2010/main" val="1501618486"/>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i-THRIVE is a ‘Whole-Systems Approach’ </a:t>
            </a:r>
          </a:p>
        </p:txBody>
      </p:sp>
      <p:sp>
        <p:nvSpPr>
          <p:cNvPr id="3" name="Text Placeholder 2"/>
          <p:cNvSpPr>
            <a:spLocks noGrp="1"/>
          </p:cNvSpPr>
          <p:nvPr>
            <p:ph type="body" sz="quarter" idx="11"/>
          </p:nvPr>
        </p:nvSpPr>
        <p:spPr>
          <a:xfrm>
            <a:off x="250825" y="1016669"/>
            <a:ext cx="8642350" cy="5082679"/>
          </a:xfrm>
        </p:spPr>
        <p:txBody>
          <a:bodyPr/>
          <a:lstStyle/>
          <a:p>
            <a:r>
              <a:rPr lang="en-US" dirty="0"/>
              <a:t>Delivering good quality care that is efficient cannot be achieved successfully by looking at a single service or set of professionals, rather it needs to consider all the parts of the system. </a:t>
            </a:r>
          </a:p>
          <a:p>
            <a:r>
              <a:rPr lang="en-US" dirty="0"/>
              <a:t>This involves not only thinking about all the agencies that are involved in providing services, but also considering how well the different ‘levels’ of the system are working together. </a:t>
            </a:r>
          </a:p>
          <a:p>
            <a:r>
              <a:rPr lang="en-US" dirty="0"/>
              <a:t>One way of thinking about these levels is to think about it in terms of three parts, all of which are dependent on each other and interact with each other. </a:t>
            </a:r>
          </a:p>
          <a:p>
            <a:r>
              <a:rPr lang="en-US" dirty="0"/>
              <a:t>These are the ‘Macro’, ‘Meso’ and ‘Micro’ systems.</a:t>
            </a:r>
          </a:p>
          <a:p>
            <a:r>
              <a:rPr lang="en-US" dirty="0"/>
              <a:t>THRIVE focuses on providing care according to the needs of young people, and helps services to provide that care according to those needs identified. </a:t>
            </a:r>
          </a:p>
          <a:p>
            <a:r>
              <a:rPr lang="en-US" dirty="0"/>
              <a:t>Given this, when developing a view of the system, it is necessary to understand which patient groups that are being considered at each level in the system, as well as the services that are providing care to that patient group at that level. </a:t>
            </a:r>
          </a:p>
          <a:p>
            <a:endParaRPr lang="en-US" dirty="0"/>
          </a:p>
          <a:p>
            <a:pPr marL="0" indent="0">
              <a:buNone/>
            </a:pPr>
            <a:endParaRPr lang="en-US" dirty="0"/>
          </a:p>
        </p:txBody>
      </p:sp>
    </p:spTree>
    <p:extLst>
      <p:ext uri="{BB962C8B-B14F-4D97-AF65-F5344CB8AC3E}">
        <p14:creationId xmlns:p14="http://schemas.microsoft.com/office/powerpoint/2010/main" val="1306491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403712" cy="576263"/>
          </a:xfrm>
        </p:spPr>
        <p:txBody>
          <a:bodyPr/>
          <a:lstStyle/>
          <a:p>
            <a:r>
              <a:rPr lang="en-US" dirty="0"/>
              <a:t>Consideration of the Different System ‘Levels’</a:t>
            </a:r>
          </a:p>
        </p:txBody>
      </p:sp>
      <p:graphicFrame>
        <p:nvGraphicFramePr>
          <p:cNvPr id="4" name="Diagram 3"/>
          <p:cNvGraphicFramePr/>
          <p:nvPr>
            <p:extLst/>
          </p:nvPr>
        </p:nvGraphicFramePr>
        <p:xfrm>
          <a:off x="1523999" y="836613"/>
          <a:ext cx="6335889" cy="580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323083"/>
      </p:ext>
    </p:extLst>
  </p:cSld>
  <p:clrMapOvr>
    <a:masterClrMapping/>
  </p:clrMapOvr>
  <mc:AlternateContent xmlns:mc="http://schemas.openxmlformats.org/markup-compatibility/2006" xmlns:p14="http://schemas.microsoft.com/office/powerpoint/2010/main">
    <mc:Choice Requires="p14">
      <p:transition spd="slow" p14:dur="2000" advTm="20159"/>
    </mc:Choice>
    <mc:Fallback xmlns="">
      <p:transition xmlns:p14="http://schemas.microsoft.com/office/powerpoint/2010/main" spd="slow" advTm="2015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Consideration of the Different System ‘Levels’</a:t>
            </a:r>
          </a:p>
        </p:txBody>
      </p:sp>
      <p:pic>
        <p:nvPicPr>
          <p:cNvPr id="1026" name="Picture 2" descr="C:\Users\Emmalou\AppData\Local\Microsoft\Windows\Temporary Internet Files\Content.Outlook\JRGIGG0R\mmm and whole system diagram v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937796"/>
            <a:ext cx="9144000" cy="29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44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0825" y="260350"/>
            <a:ext cx="8642350" cy="576263"/>
          </a:xfrm>
        </p:spPr>
        <p:txBody>
          <a:bodyPr/>
          <a:lstStyle/>
          <a:p>
            <a:r>
              <a:rPr lang="en-US" dirty="0"/>
              <a:t>Identifying the Population Groups and Services within the System Levels</a:t>
            </a:r>
          </a:p>
        </p:txBody>
      </p:sp>
      <p:graphicFrame>
        <p:nvGraphicFramePr>
          <p:cNvPr id="4" name="Table 3"/>
          <p:cNvGraphicFramePr>
            <a:graphicFrameLocks noGrp="1"/>
          </p:cNvGraphicFramePr>
          <p:nvPr>
            <p:extLst>
              <p:ext uri="{D42A27DB-BD31-4B8C-83A1-F6EECF244321}">
                <p14:modId xmlns:p14="http://schemas.microsoft.com/office/powerpoint/2010/main" val="1425963483"/>
              </p:ext>
            </p:extLst>
          </p:nvPr>
        </p:nvGraphicFramePr>
        <p:xfrm>
          <a:off x="256951" y="1301251"/>
          <a:ext cx="8532568" cy="5278120"/>
        </p:xfrm>
        <a:graphic>
          <a:graphicData uri="http://schemas.openxmlformats.org/drawingml/2006/table">
            <a:tbl>
              <a:tblPr firstRow="1" firstCol="1" bandRow="1" bandCol="1">
                <a:tableStyleId>{17292A2E-F333-43FB-9621-5CBBE7FDCDCB}</a:tableStyleId>
              </a:tblPr>
              <a:tblGrid>
                <a:gridCol w="959789">
                  <a:extLst>
                    <a:ext uri="{9D8B030D-6E8A-4147-A177-3AD203B41FA5}">
                      <a16:colId xmlns:a16="http://schemas.microsoft.com/office/drawing/2014/main" xmlns="" val="20000"/>
                    </a:ext>
                  </a:extLst>
                </a:gridCol>
                <a:gridCol w="2697666">
                  <a:extLst>
                    <a:ext uri="{9D8B030D-6E8A-4147-A177-3AD203B41FA5}">
                      <a16:colId xmlns:a16="http://schemas.microsoft.com/office/drawing/2014/main" xmlns="" val="20001"/>
                    </a:ext>
                  </a:extLst>
                </a:gridCol>
                <a:gridCol w="2588542">
                  <a:extLst>
                    <a:ext uri="{9D8B030D-6E8A-4147-A177-3AD203B41FA5}">
                      <a16:colId xmlns:a16="http://schemas.microsoft.com/office/drawing/2014/main" xmlns="" val="20002"/>
                    </a:ext>
                  </a:extLst>
                </a:gridCol>
                <a:gridCol w="2286571">
                  <a:extLst>
                    <a:ext uri="{9D8B030D-6E8A-4147-A177-3AD203B41FA5}">
                      <a16:colId xmlns:a16="http://schemas.microsoft.com/office/drawing/2014/main" xmlns="" val="20003"/>
                    </a:ext>
                  </a:extLst>
                </a:gridCol>
              </a:tblGrid>
              <a:tr h="370840">
                <a:tc>
                  <a:txBody>
                    <a:bodyPr/>
                    <a:lstStyle/>
                    <a:p>
                      <a:endParaRPr lang="en-US" dirty="0"/>
                    </a:p>
                  </a:txBody>
                  <a:tcPr/>
                </a:tc>
                <a:tc>
                  <a:txBody>
                    <a:bodyPr/>
                    <a:lstStyle/>
                    <a:p>
                      <a:r>
                        <a:rPr lang="en-US" dirty="0"/>
                        <a:t>Young</a:t>
                      </a:r>
                      <a:r>
                        <a:rPr lang="en-US" baseline="0" dirty="0"/>
                        <a:t> People</a:t>
                      </a:r>
                      <a:endParaRPr lang="en-US" dirty="0"/>
                    </a:p>
                  </a:txBody>
                  <a:tcPr/>
                </a:tc>
                <a:tc>
                  <a:txBody>
                    <a:bodyPr/>
                    <a:lstStyle/>
                    <a:p>
                      <a:r>
                        <a:rPr lang="en-US" dirty="0"/>
                        <a:t>Services</a:t>
                      </a:r>
                    </a:p>
                  </a:txBody>
                  <a:tcPr/>
                </a:tc>
                <a:tc>
                  <a:txBody>
                    <a:bodyPr/>
                    <a:lstStyle/>
                    <a:p>
                      <a:r>
                        <a:rPr lang="en-US" dirty="0"/>
                        <a:t>Example</a:t>
                      </a:r>
                    </a:p>
                  </a:txBody>
                  <a:tcPr/>
                </a:tc>
                <a:extLst>
                  <a:ext uri="{0D108BD9-81ED-4DB2-BD59-A6C34878D82A}">
                    <a16:rowId xmlns:a16="http://schemas.microsoft.com/office/drawing/2014/main" xmlns="" val="10000"/>
                  </a:ext>
                </a:extLst>
              </a:tr>
              <a:tr h="370840">
                <a:tc>
                  <a:txBody>
                    <a:bodyPr/>
                    <a:lstStyle/>
                    <a:p>
                      <a:r>
                        <a:rPr lang="en-US" dirty="0"/>
                        <a:t>Macro System</a:t>
                      </a:r>
                    </a:p>
                  </a:txBody>
                  <a:tcPr/>
                </a:tc>
                <a:tc>
                  <a:txBody>
                    <a:bodyPr/>
                    <a:lstStyle/>
                    <a:p>
                      <a:r>
                        <a:rPr lang="en-US" sz="1600" dirty="0"/>
                        <a:t>All</a:t>
                      </a:r>
                      <a:r>
                        <a:rPr lang="en-US" sz="1600" baseline="0" dirty="0"/>
                        <a:t> young people within a locality</a:t>
                      </a:r>
                      <a:endParaRPr lang="en-US" sz="1600" dirty="0"/>
                    </a:p>
                  </a:txBody>
                  <a:tcPr/>
                </a:tc>
                <a:tc>
                  <a:txBody>
                    <a:bodyPr/>
                    <a:lstStyle/>
                    <a:p>
                      <a:pPr marL="180000" indent="-180000">
                        <a:buClr>
                          <a:srgbClr val="A4D620"/>
                        </a:buClr>
                        <a:buFont typeface="Arial" panose="020B0604020202020204" pitchFamily="34" charset="0"/>
                        <a:buChar char="•"/>
                      </a:pPr>
                      <a:r>
                        <a:rPr lang="en-US" sz="1600" dirty="0"/>
                        <a:t>Commissioners (Health,</a:t>
                      </a:r>
                      <a:r>
                        <a:rPr lang="en-US" sz="1600" baseline="0" dirty="0"/>
                        <a:t> Social Care and Education)</a:t>
                      </a:r>
                    </a:p>
                    <a:p>
                      <a:pPr marL="0" indent="0">
                        <a:buClr>
                          <a:srgbClr val="A4D620"/>
                        </a:buClr>
                        <a:buFont typeface="Arial" panose="020B0604020202020204" pitchFamily="34" charset="0"/>
                        <a:buNone/>
                      </a:pPr>
                      <a:endParaRPr lang="en-US" sz="1600" baseline="0" dirty="0"/>
                    </a:p>
                    <a:p>
                      <a:pPr marL="180000" marR="0" lvl="0" indent="-180000" algn="l" defTabSz="914400" rtl="0" eaLnBrk="1" fontAlgn="auto" latinLnBrk="0" hangingPunct="1">
                        <a:lnSpc>
                          <a:spcPct val="100000"/>
                        </a:lnSpc>
                        <a:spcBef>
                          <a:spcPts val="0"/>
                        </a:spcBef>
                        <a:spcAft>
                          <a:spcPts val="0"/>
                        </a:spcAft>
                        <a:buClr>
                          <a:srgbClr val="A4D620"/>
                        </a:buClr>
                        <a:buSzTx/>
                        <a:buFont typeface="Arial" panose="020B0604020202020204" pitchFamily="34" charset="0"/>
                        <a:buChar char="•"/>
                        <a:tabLst/>
                        <a:defRPr/>
                      </a:pPr>
                      <a:r>
                        <a:rPr lang="en-US" sz="1600" dirty="0"/>
                        <a:t>Agencies</a:t>
                      </a:r>
                      <a:r>
                        <a:rPr lang="en-US" sz="1600" baseline="0" dirty="0"/>
                        <a:t> that deliver care (Health, Local Authority, Education, Independent and Third Sectors)</a:t>
                      </a:r>
                      <a:endParaRPr lang="en-US" sz="1600" dirty="0"/>
                    </a:p>
                  </a:txBody>
                  <a:tcPr/>
                </a:tc>
                <a:tc>
                  <a:txBody>
                    <a:bodyPr/>
                    <a:lstStyle/>
                    <a:p>
                      <a:pPr marL="180000" indent="-180000">
                        <a:buClr>
                          <a:srgbClr val="A4D620"/>
                        </a:buClr>
                        <a:buFont typeface="Arial" panose="020B0604020202020204" pitchFamily="34" charset="0"/>
                        <a:buChar char="•"/>
                      </a:pPr>
                      <a:r>
                        <a:rPr lang="en-US" sz="1600" dirty="0"/>
                        <a:t>CCG, Council</a:t>
                      </a:r>
                    </a:p>
                    <a:p>
                      <a:pPr marL="180000" indent="-180000">
                        <a:buClr>
                          <a:srgbClr val="A4D620"/>
                        </a:buClr>
                        <a:buFont typeface="Arial" panose="020B0604020202020204" pitchFamily="34" charset="0"/>
                        <a:buChar char="•"/>
                      </a:pPr>
                      <a:endParaRPr lang="en-US" sz="1600" dirty="0"/>
                    </a:p>
                    <a:p>
                      <a:pPr marL="180000" indent="-180000">
                        <a:buClr>
                          <a:srgbClr val="A4D620"/>
                        </a:buClr>
                        <a:buFont typeface="Arial" panose="020B0604020202020204" pitchFamily="34" charset="0"/>
                        <a:buChar char="•"/>
                      </a:pPr>
                      <a:endParaRPr lang="en-US" sz="1600" dirty="0"/>
                    </a:p>
                    <a:p>
                      <a:pPr marL="180000" indent="-180000">
                        <a:buClr>
                          <a:srgbClr val="A4D620"/>
                        </a:buClr>
                        <a:buFont typeface="Arial" panose="020B0604020202020204" pitchFamily="34" charset="0"/>
                        <a:buChar char="•"/>
                      </a:pPr>
                      <a:r>
                        <a:rPr lang="en-US" sz="1600" dirty="0"/>
                        <a:t>NHS Trust,</a:t>
                      </a:r>
                      <a:r>
                        <a:rPr lang="en-US" sz="1600" baseline="0" dirty="0"/>
                        <a:t> Council, </a:t>
                      </a:r>
                      <a:r>
                        <a:rPr lang="en-US" sz="1600" dirty="0"/>
                        <a:t>Young Minds</a:t>
                      </a:r>
                    </a:p>
                  </a:txBody>
                  <a:tcPr/>
                </a:tc>
                <a:extLst>
                  <a:ext uri="{0D108BD9-81ED-4DB2-BD59-A6C34878D82A}">
                    <a16:rowId xmlns:a16="http://schemas.microsoft.com/office/drawing/2014/main" xmlns="" val="10001"/>
                  </a:ext>
                </a:extLst>
              </a:tr>
              <a:tr h="370840">
                <a:tc>
                  <a:txBody>
                    <a:bodyPr/>
                    <a:lstStyle/>
                    <a:p>
                      <a:r>
                        <a:rPr lang="en-US" dirty="0"/>
                        <a:t>Meso System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Needs based groups of young people who</a:t>
                      </a:r>
                      <a:r>
                        <a:rPr lang="en-US" sz="1600" baseline="0" dirty="0"/>
                        <a:t> require care for a mental health concern. </a:t>
                      </a:r>
                      <a:r>
                        <a:rPr lang="en-US" sz="1600" dirty="0"/>
                        <a:t>These are the five needs based groups identified in THRIVE.</a:t>
                      </a:r>
                    </a:p>
                  </a:txBody>
                  <a:tcPr/>
                </a:tc>
                <a:tc>
                  <a:txBody>
                    <a:bodyPr/>
                    <a:lstStyle/>
                    <a:p>
                      <a:pPr marL="180000" indent="-180000">
                        <a:buClr>
                          <a:srgbClr val="A4D620"/>
                        </a:buClr>
                        <a:buFont typeface="Arial" panose="020B0604020202020204" pitchFamily="34" charset="0"/>
                        <a:buChar char="•"/>
                      </a:pPr>
                      <a:r>
                        <a:rPr lang="en-US" sz="1600" dirty="0"/>
                        <a:t>The services that provide care for these needs based groups of young people. </a:t>
                      </a:r>
                    </a:p>
                  </a:txBody>
                  <a:tcPr/>
                </a:tc>
                <a:tc>
                  <a:txBody>
                    <a:bodyPr/>
                    <a:lstStyle/>
                    <a:p>
                      <a:pPr marL="180000" indent="-180000">
                        <a:buClr>
                          <a:srgbClr val="A4D620"/>
                        </a:buClr>
                        <a:buFont typeface="Arial" panose="020B0604020202020204" pitchFamily="34" charset="0"/>
                        <a:buChar char="•"/>
                      </a:pPr>
                      <a:r>
                        <a:rPr lang="en-US" sz="1600" dirty="0"/>
                        <a:t>SPA, ADHD services, locality</a:t>
                      </a:r>
                      <a:r>
                        <a:rPr lang="en-US" sz="1600" baseline="0" dirty="0"/>
                        <a:t> teams, school counselling services</a:t>
                      </a:r>
                      <a:endParaRPr lang="en-US" sz="1600" dirty="0"/>
                    </a:p>
                  </a:txBody>
                  <a:tcPr/>
                </a:tc>
                <a:extLst>
                  <a:ext uri="{0D108BD9-81ED-4DB2-BD59-A6C34878D82A}">
                    <a16:rowId xmlns:a16="http://schemas.microsoft.com/office/drawing/2014/main" xmlns="" val="10002"/>
                  </a:ext>
                </a:extLst>
              </a:tr>
              <a:tr h="370840">
                <a:tc>
                  <a:txBody>
                    <a:bodyPr/>
                    <a:lstStyle/>
                    <a:p>
                      <a:r>
                        <a:rPr lang="en-US" dirty="0"/>
                        <a:t>Micro System</a:t>
                      </a:r>
                    </a:p>
                  </a:txBody>
                  <a:tcPr/>
                </a:tc>
                <a:tc>
                  <a:txBody>
                    <a:bodyPr/>
                    <a:lstStyle/>
                    <a:p>
                      <a:r>
                        <a:rPr lang="en-US" sz="1600" dirty="0"/>
                        <a:t>Individual young</a:t>
                      </a:r>
                      <a:r>
                        <a:rPr lang="en-US" sz="1600" baseline="0" dirty="0"/>
                        <a:t> people receiving care for a mental health concern</a:t>
                      </a:r>
                      <a:endParaRPr lang="en-US" sz="1600" dirty="0"/>
                    </a:p>
                  </a:txBody>
                  <a:tcPr/>
                </a:tc>
                <a:tc>
                  <a:txBody>
                    <a:bodyPr/>
                    <a:lstStyle/>
                    <a:p>
                      <a:pPr marL="180000" indent="-180000">
                        <a:buClr>
                          <a:srgbClr val="A4D620"/>
                        </a:buClr>
                        <a:buFont typeface="Arial" panose="020B0604020202020204" pitchFamily="34" charset="0"/>
                        <a:buChar char="•"/>
                      </a:pPr>
                      <a:r>
                        <a:rPr lang="en-US" sz="1600" baseline="0" dirty="0"/>
                        <a:t>The teams and individuals within those teams for provide care for young people in their services.</a:t>
                      </a:r>
                      <a:endParaRPr lang="en-US" sz="1600" dirty="0"/>
                    </a:p>
                  </a:txBody>
                  <a:tcPr/>
                </a:tc>
                <a:tc>
                  <a:txBody>
                    <a:bodyPr/>
                    <a:lstStyle/>
                    <a:p>
                      <a:pPr marL="180000" indent="-180000">
                        <a:buClr>
                          <a:srgbClr val="A4D620"/>
                        </a:buClr>
                        <a:buFont typeface="Arial" panose="020B0604020202020204" pitchFamily="34" charset="0"/>
                        <a:buChar char="•"/>
                      </a:pPr>
                      <a:r>
                        <a:rPr lang="en-US" sz="1600" dirty="0"/>
                        <a:t>Individual</a:t>
                      </a:r>
                      <a:r>
                        <a:rPr lang="en-US" sz="1600" baseline="0" dirty="0"/>
                        <a:t> therapists giving CBT</a:t>
                      </a:r>
                    </a:p>
                    <a:p>
                      <a:pPr marL="180000" indent="-180000">
                        <a:buClr>
                          <a:srgbClr val="A4D620"/>
                        </a:buClr>
                        <a:buFont typeface="Arial" panose="020B0604020202020204" pitchFamily="34" charset="0"/>
                        <a:buChar char="•"/>
                      </a:pPr>
                      <a:endParaRPr lang="en-US" sz="1600" baseline="0" dirty="0"/>
                    </a:p>
                    <a:p>
                      <a:pPr marL="180000" indent="-180000">
                        <a:buClr>
                          <a:srgbClr val="A4D620"/>
                        </a:buClr>
                        <a:buFont typeface="Arial" panose="020B0604020202020204" pitchFamily="34" charset="0"/>
                        <a:buChar char="•"/>
                      </a:pPr>
                      <a:r>
                        <a:rPr lang="en-US" sz="1600" baseline="0" dirty="0"/>
                        <a:t>Members of the single point of access assessment team in a particular setting.</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950452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7632692" cy="576263"/>
          </a:xfrm>
        </p:spPr>
        <p:txBody>
          <a:bodyPr/>
          <a:lstStyle/>
          <a:p>
            <a:r>
              <a:rPr lang="en-US" dirty="0"/>
              <a:t>Possible Components of an i-THRIVE Model of Care</a:t>
            </a:r>
          </a:p>
        </p:txBody>
      </p:sp>
      <p:pic>
        <p:nvPicPr>
          <p:cNvPr id="4" name="Picture 3"/>
          <p:cNvPicPr>
            <a:picLocks noChangeAspect="1"/>
          </p:cNvPicPr>
          <p:nvPr/>
        </p:nvPicPr>
        <p:blipFill>
          <a:blip r:embed="rId3"/>
          <a:stretch>
            <a:fillRect/>
          </a:stretch>
        </p:blipFill>
        <p:spPr>
          <a:xfrm>
            <a:off x="1641800" y="1137759"/>
            <a:ext cx="5588376" cy="5209989"/>
          </a:xfrm>
          <a:prstGeom prst="rect">
            <a:avLst/>
          </a:prstGeom>
        </p:spPr>
      </p:pic>
      <p:sp>
        <p:nvSpPr>
          <p:cNvPr id="5" name="TextBox 4"/>
          <p:cNvSpPr txBox="1"/>
          <p:nvPr/>
        </p:nvSpPr>
        <p:spPr>
          <a:xfrm>
            <a:off x="2346830" y="1665450"/>
            <a:ext cx="2037098" cy="646331"/>
          </a:xfrm>
          <a:prstGeom prst="rect">
            <a:avLst/>
          </a:prstGeom>
          <a:noFill/>
        </p:spPr>
        <p:txBody>
          <a:bodyPr wrap="square" rtlCol="0">
            <a:spAutoFit/>
          </a:bodyPr>
          <a:lstStyle/>
          <a:p>
            <a:pPr algn="r"/>
            <a:r>
              <a:rPr lang="en-US" sz="1200" dirty="0"/>
              <a:t>Single point of access with  multi-agency assessment &amp; effective signposting</a:t>
            </a:r>
          </a:p>
        </p:txBody>
      </p:sp>
      <p:sp>
        <p:nvSpPr>
          <p:cNvPr id="6" name="TextBox 5"/>
          <p:cNvSpPr txBox="1"/>
          <p:nvPr/>
        </p:nvSpPr>
        <p:spPr>
          <a:xfrm>
            <a:off x="2891619" y="1394410"/>
            <a:ext cx="1554924" cy="276999"/>
          </a:xfrm>
          <a:prstGeom prst="rect">
            <a:avLst/>
          </a:prstGeom>
          <a:noFill/>
        </p:spPr>
        <p:txBody>
          <a:bodyPr wrap="square" rtlCol="0">
            <a:spAutoFit/>
          </a:bodyPr>
          <a:lstStyle/>
          <a:p>
            <a:pPr algn="r"/>
            <a:r>
              <a:rPr lang="en-US" sz="1200" dirty="0"/>
              <a:t>Digital ‘front – end’</a:t>
            </a:r>
          </a:p>
        </p:txBody>
      </p:sp>
      <p:sp>
        <p:nvSpPr>
          <p:cNvPr id="7" name="TextBox 6"/>
          <p:cNvSpPr txBox="1"/>
          <p:nvPr/>
        </p:nvSpPr>
        <p:spPr>
          <a:xfrm>
            <a:off x="2274100" y="3426887"/>
            <a:ext cx="2087656" cy="276999"/>
          </a:xfrm>
          <a:prstGeom prst="rect">
            <a:avLst/>
          </a:prstGeom>
          <a:noFill/>
        </p:spPr>
        <p:txBody>
          <a:bodyPr wrap="square" rtlCol="0">
            <a:spAutoFit/>
          </a:bodyPr>
          <a:lstStyle/>
          <a:p>
            <a:pPr algn="r"/>
            <a:r>
              <a:rPr lang="en-US" sz="1200" dirty="0"/>
              <a:t>Self-help and peer-support</a:t>
            </a:r>
          </a:p>
        </p:txBody>
      </p:sp>
      <p:sp>
        <p:nvSpPr>
          <p:cNvPr id="8" name="TextBox 7"/>
          <p:cNvSpPr txBox="1"/>
          <p:nvPr/>
        </p:nvSpPr>
        <p:spPr>
          <a:xfrm>
            <a:off x="4446543" y="1430965"/>
            <a:ext cx="1512712" cy="830997"/>
          </a:xfrm>
          <a:prstGeom prst="rect">
            <a:avLst/>
          </a:prstGeom>
          <a:noFill/>
        </p:spPr>
        <p:txBody>
          <a:bodyPr wrap="square" rtlCol="0">
            <a:spAutoFit/>
          </a:bodyPr>
          <a:lstStyle/>
          <a:p>
            <a:r>
              <a:rPr lang="en-US" sz="1200" dirty="0"/>
              <a:t>Short, evidence based interventions aligned with NICE Guidance</a:t>
            </a:r>
          </a:p>
        </p:txBody>
      </p:sp>
      <p:sp>
        <p:nvSpPr>
          <p:cNvPr id="9" name="TextBox 8"/>
          <p:cNvSpPr txBox="1"/>
          <p:nvPr/>
        </p:nvSpPr>
        <p:spPr>
          <a:xfrm>
            <a:off x="1926422" y="3197186"/>
            <a:ext cx="2435334" cy="276999"/>
          </a:xfrm>
          <a:prstGeom prst="rect">
            <a:avLst/>
          </a:prstGeom>
          <a:noFill/>
        </p:spPr>
        <p:txBody>
          <a:bodyPr wrap="square" rtlCol="0">
            <a:spAutoFit/>
          </a:bodyPr>
          <a:lstStyle/>
          <a:p>
            <a:pPr algn="r"/>
            <a:r>
              <a:rPr lang="en-US" sz="1200" dirty="0"/>
              <a:t>Schools and primary care in-reach</a:t>
            </a:r>
          </a:p>
        </p:txBody>
      </p:sp>
      <p:sp>
        <p:nvSpPr>
          <p:cNvPr id="10" name="TextBox 9"/>
          <p:cNvSpPr txBox="1"/>
          <p:nvPr/>
        </p:nvSpPr>
        <p:spPr>
          <a:xfrm>
            <a:off x="1926422" y="2958112"/>
            <a:ext cx="2443395" cy="276999"/>
          </a:xfrm>
          <a:prstGeom prst="rect">
            <a:avLst/>
          </a:prstGeom>
          <a:noFill/>
        </p:spPr>
        <p:txBody>
          <a:bodyPr wrap="square" rtlCol="0">
            <a:spAutoFit/>
          </a:bodyPr>
          <a:lstStyle/>
          <a:p>
            <a:pPr algn="r"/>
            <a:r>
              <a:rPr lang="en-US" sz="1200" dirty="0"/>
              <a:t> Outreach to Hard-to-reach groups</a:t>
            </a:r>
          </a:p>
        </p:txBody>
      </p:sp>
      <p:sp>
        <p:nvSpPr>
          <p:cNvPr id="12" name="TextBox 11"/>
          <p:cNvSpPr txBox="1"/>
          <p:nvPr/>
        </p:nvSpPr>
        <p:spPr>
          <a:xfrm>
            <a:off x="2096177" y="2311781"/>
            <a:ext cx="2273640" cy="646331"/>
          </a:xfrm>
          <a:prstGeom prst="rect">
            <a:avLst/>
          </a:prstGeom>
          <a:noFill/>
        </p:spPr>
        <p:txBody>
          <a:bodyPr wrap="square" rtlCol="0">
            <a:spAutoFit/>
          </a:bodyPr>
          <a:lstStyle/>
          <a:p>
            <a:pPr algn="r"/>
            <a:r>
              <a:rPr lang="en-US" sz="1200" dirty="0"/>
              <a:t>Creating a comprehensive network of community providers: Youth Wellbeing Directory</a:t>
            </a:r>
          </a:p>
        </p:txBody>
      </p:sp>
      <p:sp>
        <p:nvSpPr>
          <p:cNvPr id="15" name="TextBox 14"/>
          <p:cNvSpPr txBox="1"/>
          <p:nvPr/>
        </p:nvSpPr>
        <p:spPr>
          <a:xfrm>
            <a:off x="4446543" y="2583326"/>
            <a:ext cx="2678994" cy="830997"/>
          </a:xfrm>
          <a:prstGeom prst="rect">
            <a:avLst/>
          </a:prstGeom>
          <a:noFill/>
        </p:spPr>
        <p:txBody>
          <a:bodyPr wrap="square" rtlCol="0">
            <a:spAutoFit/>
          </a:bodyPr>
          <a:lstStyle/>
          <a:p>
            <a:r>
              <a:rPr lang="en-US" sz="1200" dirty="0"/>
              <a:t>Wide variety of choice of modality and location, provided by health or alternatives (3</a:t>
            </a:r>
            <a:r>
              <a:rPr lang="en-US" sz="1200" baseline="30000" dirty="0"/>
              <a:t>rd</a:t>
            </a:r>
            <a:r>
              <a:rPr lang="en-US" sz="1200" dirty="0"/>
              <a:t> sector, community providers)</a:t>
            </a:r>
          </a:p>
        </p:txBody>
      </p:sp>
      <p:sp>
        <p:nvSpPr>
          <p:cNvPr id="17" name="TextBox 16"/>
          <p:cNvSpPr txBox="1"/>
          <p:nvPr/>
        </p:nvSpPr>
        <p:spPr>
          <a:xfrm>
            <a:off x="4451527" y="3785685"/>
            <a:ext cx="2018297" cy="461665"/>
          </a:xfrm>
          <a:prstGeom prst="rect">
            <a:avLst/>
          </a:prstGeom>
          <a:noFill/>
        </p:spPr>
        <p:txBody>
          <a:bodyPr wrap="square" rtlCol="0">
            <a:spAutoFit/>
          </a:bodyPr>
          <a:lstStyle/>
          <a:p>
            <a:r>
              <a:rPr lang="en-US" sz="1200" dirty="0"/>
              <a:t>Longer, evidence based interventions</a:t>
            </a:r>
          </a:p>
        </p:txBody>
      </p:sp>
      <p:sp>
        <p:nvSpPr>
          <p:cNvPr id="19" name="TextBox 18"/>
          <p:cNvSpPr txBox="1"/>
          <p:nvPr/>
        </p:nvSpPr>
        <p:spPr>
          <a:xfrm>
            <a:off x="4473267" y="4743612"/>
            <a:ext cx="2275124" cy="276999"/>
          </a:xfrm>
          <a:prstGeom prst="rect">
            <a:avLst/>
          </a:prstGeom>
          <a:noFill/>
        </p:spPr>
        <p:txBody>
          <a:bodyPr wrap="square" rtlCol="0">
            <a:spAutoFit/>
          </a:bodyPr>
          <a:lstStyle/>
          <a:p>
            <a:r>
              <a:rPr lang="en-US" sz="1200" dirty="0"/>
              <a:t>Provided by health primarily</a:t>
            </a:r>
          </a:p>
        </p:txBody>
      </p:sp>
      <p:sp>
        <p:nvSpPr>
          <p:cNvPr id="21" name="TextBox 20"/>
          <p:cNvSpPr txBox="1"/>
          <p:nvPr/>
        </p:nvSpPr>
        <p:spPr>
          <a:xfrm>
            <a:off x="4434595" y="3452321"/>
            <a:ext cx="2678994" cy="276999"/>
          </a:xfrm>
          <a:prstGeom prst="rect">
            <a:avLst/>
          </a:prstGeom>
          <a:noFill/>
        </p:spPr>
        <p:txBody>
          <a:bodyPr wrap="square" rtlCol="0">
            <a:spAutoFit/>
          </a:bodyPr>
          <a:lstStyle/>
          <a:p>
            <a:r>
              <a:rPr lang="en-US" sz="1200" dirty="0"/>
              <a:t>Outcomes plus goal based measures</a:t>
            </a:r>
          </a:p>
        </p:txBody>
      </p:sp>
      <p:sp>
        <p:nvSpPr>
          <p:cNvPr id="24" name="TextBox 23"/>
          <p:cNvSpPr txBox="1"/>
          <p:nvPr/>
        </p:nvSpPr>
        <p:spPr>
          <a:xfrm>
            <a:off x="4475253" y="5146265"/>
            <a:ext cx="2273138" cy="461665"/>
          </a:xfrm>
          <a:prstGeom prst="rect">
            <a:avLst/>
          </a:prstGeom>
          <a:noFill/>
        </p:spPr>
        <p:txBody>
          <a:bodyPr wrap="square" rtlCol="0">
            <a:spAutoFit/>
          </a:bodyPr>
          <a:lstStyle/>
          <a:p>
            <a:r>
              <a:rPr lang="en-US" sz="1200" dirty="0"/>
              <a:t>Outcomes plus goal based measures</a:t>
            </a:r>
          </a:p>
        </p:txBody>
      </p:sp>
      <p:sp>
        <p:nvSpPr>
          <p:cNvPr id="28" name="TextBox 27"/>
          <p:cNvSpPr txBox="1"/>
          <p:nvPr/>
        </p:nvSpPr>
        <p:spPr>
          <a:xfrm>
            <a:off x="1685926" y="3780886"/>
            <a:ext cx="2713309" cy="646331"/>
          </a:xfrm>
          <a:prstGeom prst="rect">
            <a:avLst/>
          </a:prstGeom>
          <a:noFill/>
        </p:spPr>
        <p:txBody>
          <a:bodyPr wrap="square" rtlCol="0">
            <a:spAutoFit/>
          </a:bodyPr>
          <a:lstStyle/>
          <a:p>
            <a:pPr algn="r"/>
            <a:r>
              <a:rPr lang="en-US" sz="1200" dirty="0"/>
              <a:t>AMBiT: Integrated multi-agency approach with joint accountability for outcomes</a:t>
            </a:r>
          </a:p>
        </p:txBody>
      </p:sp>
      <p:sp>
        <p:nvSpPr>
          <p:cNvPr id="30" name="TextBox 29"/>
          <p:cNvSpPr txBox="1"/>
          <p:nvPr/>
        </p:nvSpPr>
        <p:spPr>
          <a:xfrm>
            <a:off x="2311579" y="5411429"/>
            <a:ext cx="2087656" cy="276999"/>
          </a:xfrm>
          <a:prstGeom prst="rect">
            <a:avLst/>
          </a:prstGeom>
          <a:noFill/>
        </p:spPr>
        <p:txBody>
          <a:bodyPr wrap="square" rtlCol="0">
            <a:spAutoFit/>
          </a:bodyPr>
          <a:lstStyle/>
          <a:p>
            <a:pPr algn="r"/>
            <a:r>
              <a:rPr lang="en-US" sz="1200" dirty="0"/>
              <a:t>Self-help and peer-support</a:t>
            </a:r>
          </a:p>
        </p:txBody>
      </p:sp>
      <p:sp>
        <p:nvSpPr>
          <p:cNvPr id="32" name="TextBox 31"/>
          <p:cNvSpPr txBox="1"/>
          <p:nvPr/>
        </p:nvSpPr>
        <p:spPr>
          <a:xfrm>
            <a:off x="2096177" y="4427217"/>
            <a:ext cx="2313174" cy="461665"/>
          </a:xfrm>
          <a:prstGeom prst="rect">
            <a:avLst/>
          </a:prstGeom>
          <a:noFill/>
        </p:spPr>
        <p:txBody>
          <a:bodyPr wrap="square" rtlCol="0">
            <a:spAutoFit/>
          </a:bodyPr>
          <a:lstStyle/>
          <a:p>
            <a:pPr algn="r"/>
            <a:r>
              <a:rPr lang="en-US" sz="1200" dirty="0"/>
              <a:t>Safety plans co-produced  between agencies &amp; young people</a:t>
            </a:r>
          </a:p>
        </p:txBody>
      </p:sp>
      <p:sp>
        <p:nvSpPr>
          <p:cNvPr id="33" name="TextBox 32"/>
          <p:cNvSpPr txBox="1"/>
          <p:nvPr/>
        </p:nvSpPr>
        <p:spPr>
          <a:xfrm>
            <a:off x="2296272" y="4920416"/>
            <a:ext cx="2087656" cy="461665"/>
          </a:xfrm>
          <a:prstGeom prst="rect">
            <a:avLst/>
          </a:prstGeom>
          <a:noFill/>
        </p:spPr>
        <p:txBody>
          <a:bodyPr wrap="square" rtlCol="0">
            <a:spAutoFit/>
          </a:bodyPr>
          <a:lstStyle/>
          <a:p>
            <a:pPr algn="r"/>
            <a:r>
              <a:rPr lang="en-US" sz="1200" dirty="0"/>
              <a:t>Emphasis on developing Personal support network</a:t>
            </a:r>
          </a:p>
        </p:txBody>
      </p:sp>
      <p:sp>
        <p:nvSpPr>
          <p:cNvPr id="41" name="TextBox 40"/>
          <p:cNvSpPr txBox="1"/>
          <p:nvPr/>
        </p:nvSpPr>
        <p:spPr>
          <a:xfrm>
            <a:off x="1482847" y="1083614"/>
            <a:ext cx="1414929" cy="523220"/>
          </a:xfrm>
          <a:prstGeom prst="rect">
            <a:avLst/>
          </a:prstGeom>
          <a:noFill/>
        </p:spPr>
        <p:txBody>
          <a:bodyPr wrap="square" rtlCol="0">
            <a:spAutoFit/>
          </a:bodyPr>
          <a:lstStyle/>
          <a:p>
            <a:pPr algn="ctr"/>
            <a:r>
              <a:rPr lang="en-US" sz="1400" b="1" dirty="0">
                <a:solidFill>
                  <a:schemeClr val="accent1">
                    <a:lumMod val="50000"/>
                  </a:schemeClr>
                </a:solidFill>
              </a:rPr>
              <a:t>Getting Advice and Signposting</a:t>
            </a:r>
          </a:p>
        </p:txBody>
      </p:sp>
      <p:sp>
        <p:nvSpPr>
          <p:cNvPr id="42" name="TextBox 41"/>
          <p:cNvSpPr txBox="1"/>
          <p:nvPr/>
        </p:nvSpPr>
        <p:spPr>
          <a:xfrm>
            <a:off x="6124264" y="1193736"/>
            <a:ext cx="1199445" cy="307777"/>
          </a:xfrm>
          <a:prstGeom prst="rect">
            <a:avLst/>
          </a:prstGeom>
          <a:noFill/>
        </p:spPr>
        <p:txBody>
          <a:bodyPr wrap="square" rtlCol="0">
            <a:spAutoFit/>
          </a:bodyPr>
          <a:lstStyle/>
          <a:p>
            <a:pPr algn="r"/>
            <a:r>
              <a:rPr lang="en-US" sz="1400" b="1" dirty="0">
                <a:solidFill>
                  <a:schemeClr val="tx2">
                    <a:lumMod val="75000"/>
                  </a:schemeClr>
                </a:solidFill>
              </a:rPr>
              <a:t>Getting Help</a:t>
            </a:r>
          </a:p>
        </p:txBody>
      </p:sp>
      <p:sp>
        <p:nvSpPr>
          <p:cNvPr id="43" name="TextBox 42"/>
          <p:cNvSpPr txBox="1"/>
          <p:nvPr/>
        </p:nvSpPr>
        <p:spPr>
          <a:xfrm>
            <a:off x="6341634" y="5765482"/>
            <a:ext cx="1199445" cy="523220"/>
          </a:xfrm>
          <a:prstGeom prst="rect">
            <a:avLst/>
          </a:prstGeom>
          <a:noFill/>
        </p:spPr>
        <p:txBody>
          <a:bodyPr wrap="square" rtlCol="0">
            <a:spAutoFit/>
          </a:bodyPr>
          <a:lstStyle/>
          <a:p>
            <a:pPr algn="ctr"/>
            <a:r>
              <a:rPr lang="en-US" sz="1400" b="1" dirty="0">
                <a:solidFill>
                  <a:schemeClr val="accent5"/>
                </a:solidFill>
              </a:rPr>
              <a:t>Getting More Help</a:t>
            </a:r>
          </a:p>
        </p:txBody>
      </p:sp>
      <p:sp>
        <p:nvSpPr>
          <p:cNvPr id="44" name="TextBox 43"/>
          <p:cNvSpPr txBox="1"/>
          <p:nvPr/>
        </p:nvSpPr>
        <p:spPr>
          <a:xfrm>
            <a:off x="1674377" y="5947617"/>
            <a:ext cx="1199445" cy="307777"/>
          </a:xfrm>
          <a:prstGeom prst="rect">
            <a:avLst/>
          </a:prstGeom>
          <a:noFill/>
        </p:spPr>
        <p:txBody>
          <a:bodyPr wrap="square" rtlCol="0">
            <a:spAutoFit/>
          </a:bodyPr>
          <a:lstStyle/>
          <a:p>
            <a:r>
              <a:rPr lang="en-US" sz="1400" b="1" dirty="0">
                <a:solidFill>
                  <a:schemeClr val="accent3">
                    <a:lumMod val="75000"/>
                  </a:schemeClr>
                </a:solidFill>
              </a:rPr>
              <a:t>Risk Support</a:t>
            </a:r>
          </a:p>
        </p:txBody>
      </p:sp>
      <p:sp>
        <p:nvSpPr>
          <p:cNvPr id="35" name="TextBox 34"/>
          <p:cNvSpPr txBox="1"/>
          <p:nvPr/>
        </p:nvSpPr>
        <p:spPr>
          <a:xfrm>
            <a:off x="4448862" y="2320902"/>
            <a:ext cx="2275125" cy="276999"/>
          </a:xfrm>
          <a:prstGeom prst="rect">
            <a:avLst/>
          </a:prstGeom>
          <a:noFill/>
        </p:spPr>
        <p:txBody>
          <a:bodyPr wrap="square" rtlCol="0">
            <a:spAutoFit/>
          </a:bodyPr>
          <a:lstStyle/>
          <a:p>
            <a:r>
              <a:rPr lang="en-US" sz="1200" dirty="0"/>
              <a:t>CYP IAPT</a:t>
            </a:r>
          </a:p>
        </p:txBody>
      </p:sp>
      <p:sp>
        <p:nvSpPr>
          <p:cNvPr id="39" name="TextBox 38"/>
          <p:cNvSpPr txBox="1"/>
          <p:nvPr/>
        </p:nvSpPr>
        <p:spPr>
          <a:xfrm>
            <a:off x="4473266" y="4334549"/>
            <a:ext cx="2275125" cy="276999"/>
          </a:xfrm>
          <a:prstGeom prst="rect">
            <a:avLst/>
          </a:prstGeom>
          <a:noFill/>
        </p:spPr>
        <p:txBody>
          <a:bodyPr wrap="square" rtlCol="0">
            <a:spAutoFit/>
          </a:bodyPr>
          <a:lstStyle/>
          <a:p>
            <a:r>
              <a:rPr lang="en-US" sz="1200" dirty="0"/>
              <a:t>CYP IAPT</a:t>
            </a:r>
          </a:p>
        </p:txBody>
      </p:sp>
    </p:spTree>
    <p:extLst>
      <p:ext uri="{BB962C8B-B14F-4D97-AF65-F5344CB8AC3E}">
        <p14:creationId xmlns:p14="http://schemas.microsoft.com/office/powerpoint/2010/main" val="3252780309"/>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721825"/>
          </a:xfrm>
        </p:spPr>
        <p:txBody>
          <a:bodyPr/>
          <a:lstStyle/>
          <a:p>
            <a:r>
              <a:rPr lang="en-GB" sz="3600" dirty="0">
                <a:solidFill>
                  <a:schemeClr val="accent5"/>
                </a:solidFill>
              </a:rPr>
              <a:t>i-THRIVE Approach to Implementation</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Emma Louisy</a:t>
            </a:r>
            <a:br>
              <a:rPr lang="en-GB" sz="2800" dirty="0">
                <a:solidFill>
                  <a:schemeClr val="bg1">
                    <a:lumMod val="50000"/>
                  </a:schemeClr>
                </a:solidFill>
              </a:rPr>
            </a:br>
            <a:r>
              <a:rPr lang="en-GB" sz="2800" dirty="0">
                <a:solidFill>
                  <a:schemeClr val="bg1">
                    <a:lumMod val="50000"/>
                  </a:schemeClr>
                </a:solidFill>
              </a:rPr>
              <a:t>i-THRIVE Programme Manager</a:t>
            </a:r>
            <a:endParaRPr lang="en-US" sz="2800" b="1" i="1" dirty="0">
              <a:solidFill>
                <a:schemeClr val="bg1">
                  <a:lumMod val="50000"/>
                </a:schemeClr>
              </a:solidFill>
            </a:endParaRPr>
          </a:p>
        </p:txBody>
      </p:sp>
    </p:spTree>
    <p:extLst>
      <p:ext uri="{BB962C8B-B14F-4D97-AF65-F5344CB8AC3E}">
        <p14:creationId xmlns:p14="http://schemas.microsoft.com/office/powerpoint/2010/main" val="47850918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6164"/>
            <a:ext cx="7772400" cy="894555"/>
          </a:xfrm>
        </p:spPr>
        <p:txBody>
          <a:bodyPr/>
          <a:lstStyle/>
          <a:p>
            <a:r>
              <a:rPr lang="en-US" dirty="0">
                <a:solidFill>
                  <a:schemeClr val="accent5"/>
                </a:solidFill>
              </a:rPr>
              <a:t>Approach to Implementation</a:t>
            </a:r>
          </a:p>
        </p:txBody>
      </p:sp>
      <p:pic>
        <p:nvPicPr>
          <p:cNvPr id="19" name="Picture 18"/>
          <p:cNvPicPr>
            <a:picLocks noChangeAspect="1"/>
          </p:cNvPicPr>
          <p:nvPr/>
        </p:nvPicPr>
        <p:blipFill>
          <a:blip r:embed="rId2"/>
          <a:stretch>
            <a:fillRect/>
          </a:stretch>
        </p:blipFill>
        <p:spPr>
          <a:xfrm>
            <a:off x="4538982" y="1676400"/>
            <a:ext cx="4274879" cy="3298008"/>
          </a:xfrm>
          <a:prstGeom prst="rect">
            <a:avLst/>
          </a:prstGeom>
          <a:ln w="19050" cmpd="sng">
            <a:solidFill>
              <a:schemeClr val="accent4"/>
            </a:solidFill>
          </a:ln>
        </p:spPr>
      </p:pic>
      <p:pic>
        <p:nvPicPr>
          <p:cNvPr id="20" name="Picture 19"/>
          <p:cNvPicPr>
            <a:picLocks noChangeAspect="1"/>
          </p:cNvPicPr>
          <p:nvPr/>
        </p:nvPicPr>
        <p:blipFill rotWithShape="1">
          <a:blip r:embed="rId3"/>
          <a:srcRect t="4691" r="2331" b="3492"/>
          <a:stretch/>
        </p:blipFill>
        <p:spPr>
          <a:xfrm>
            <a:off x="335706" y="1086919"/>
            <a:ext cx="4017219" cy="4913631"/>
          </a:xfrm>
          <a:prstGeom prst="rect">
            <a:avLst/>
          </a:prstGeom>
          <a:ln w="19050" cmpd="sng">
            <a:solidFill>
              <a:schemeClr val="accent4"/>
            </a:solidFill>
          </a:ln>
        </p:spPr>
      </p:pic>
    </p:spTree>
    <p:extLst>
      <p:ext uri="{BB962C8B-B14F-4D97-AF65-F5344CB8AC3E}">
        <p14:creationId xmlns:p14="http://schemas.microsoft.com/office/powerpoint/2010/main" val="390128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What problem are we trying to solve?</a:t>
            </a:r>
          </a:p>
        </p:txBody>
      </p:sp>
      <p:sp>
        <p:nvSpPr>
          <p:cNvPr id="2" name="Text Placeholder 1"/>
          <p:cNvSpPr>
            <a:spLocks noGrp="1"/>
          </p:cNvSpPr>
          <p:nvPr>
            <p:ph type="body" sz="quarter" idx="11"/>
          </p:nvPr>
        </p:nvSpPr>
        <p:spPr>
          <a:xfrm>
            <a:off x="250825" y="976689"/>
            <a:ext cx="8642350" cy="5332614"/>
          </a:xfrm>
        </p:spPr>
        <p:txBody>
          <a:bodyPr/>
          <a:lstStyle/>
          <a:p>
            <a:pPr marL="0" indent="0">
              <a:buNone/>
            </a:pPr>
            <a:r>
              <a:rPr lang="en-US" b="1" dirty="0"/>
              <a:t>We get ‘THRIVE’ and think it</a:t>
            </a:r>
            <a:r>
              <a:rPr lang="fr-FR" b="1" dirty="0"/>
              <a:t> i</a:t>
            </a:r>
            <a:r>
              <a:rPr lang="en-US" b="1" dirty="0"/>
              <a:t>s a good idea….. But how do we actually ‘</a:t>
            </a:r>
            <a:r>
              <a:rPr lang="en-US" b="1" i="1" dirty="0"/>
              <a:t>do</a:t>
            </a:r>
            <a:r>
              <a:rPr lang="en-US" b="1" dirty="0"/>
              <a:t>’ it?!</a:t>
            </a:r>
          </a:p>
          <a:p>
            <a:pPr marL="0" indent="0">
              <a:buNone/>
            </a:pPr>
            <a:endParaRPr lang="en-US" sz="1400" dirty="0"/>
          </a:p>
          <a:p>
            <a:r>
              <a:rPr lang="en-US" dirty="0"/>
              <a:t>Lots of change models; all have advantages and disadvantages</a:t>
            </a:r>
          </a:p>
          <a:p>
            <a:r>
              <a:rPr lang="en-US" dirty="0"/>
              <a:t>These models provide a set of steps that can help sites navigate through a complex change process</a:t>
            </a:r>
          </a:p>
          <a:p>
            <a:r>
              <a:rPr lang="en-US" dirty="0"/>
              <a:t>Successful implementation is also dependent on a range of contextual factors including: leadership, local approach, culture, funding, local starting point…</a:t>
            </a:r>
          </a:p>
          <a:p>
            <a:endParaRPr lang="en-US" sz="1400" dirty="0"/>
          </a:p>
          <a:p>
            <a:r>
              <a:rPr lang="en-US" dirty="0"/>
              <a:t>There is a growing evidence base about </a:t>
            </a:r>
            <a:r>
              <a:rPr lang="en-GB" dirty="0"/>
              <a:t>what </a:t>
            </a:r>
            <a:r>
              <a:rPr lang="en-US" dirty="0"/>
              <a:t>helps an implementation project to be successful</a:t>
            </a:r>
          </a:p>
          <a:p>
            <a:r>
              <a:rPr lang="en-US" dirty="0"/>
              <a:t>This is described in the ‘Implementation Science’ or ‘Improvement Science’ literature </a:t>
            </a:r>
          </a:p>
          <a:p>
            <a:pPr lvl="1"/>
            <a:endParaRPr lang="en-US" sz="1400" dirty="0"/>
          </a:p>
          <a:p>
            <a:r>
              <a:rPr lang="en-US" dirty="0"/>
              <a:t>The i-THRIVE Approach to Implementation draws on this evidence base set out in the literature to provide an approach that is locally led, co-created, pragmatic, evidence based and is designed to address local context</a:t>
            </a:r>
          </a:p>
        </p:txBody>
      </p:sp>
    </p:spTree>
    <p:extLst>
      <p:ext uri="{BB962C8B-B14F-4D97-AF65-F5344CB8AC3E}">
        <p14:creationId xmlns:p14="http://schemas.microsoft.com/office/powerpoint/2010/main" val="4191131373"/>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1760" y="676438"/>
            <a:ext cx="2649442" cy="9660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THRIVE and i-THRIVE</a:t>
            </a:r>
          </a:p>
        </p:txBody>
      </p:sp>
      <p:pic>
        <p:nvPicPr>
          <p:cNvPr id="7" name="Picture 6"/>
          <p:cNvPicPr>
            <a:picLocks noChangeAspect="1"/>
          </p:cNvPicPr>
          <p:nvPr/>
        </p:nvPicPr>
        <p:blipFill>
          <a:blip r:embed="rId4"/>
          <a:stretch>
            <a:fillRect/>
          </a:stretch>
        </p:blipFill>
        <p:spPr>
          <a:xfrm>
            <a:off x="500743" y="811610"/>
            <a:ext cx="2267890" cy="712392"/>
          </a:xfrm>
          <a:prstGeom prst="rect">
            <a:avLst/>
          </a:prstGeom>
        </p:spPr>
      </p:pic>
      <p:pic>
        <p:nvPicPr>
          <p:cNvPr id="3" name="Picture 2"/>
          <p:cNvPicPr>
            <a:picLocks noChangeAspect="1"/>
          </p:cNvPicPr>
          <p:nvPr/>
        </p:nvPicPr>
        <p:blipFill>
          <a:blip r:embed="rId5"/>
          <a:stretch>
            <a:fillRect/>
          </a:stretch>
        </p:blipFill>
        <p:spPr>
          <a:xfrm>
            <a:off x="6787404" y="4098450"/>
            <a:ext cx="1583864" cy="1616023"/>
          </a:xfrm>
          <a:prstGeom prst="rect">
            <a:avLst/>
          </a:prstGeom>
        </p:spPr>
      </p:pic>
      <p:sp>
        <p:nvSpPr>
          <p:cNvPr id="11" name="TextBox 10"/>
          <p:cNvSpPr txBox="1"/>
          <p:nvPr/>
        </p:nvSpPr>
        <p:spPr>
          <a:xfrm>
            <a:off x="370786" y="1772173"/>
            <a:ext cx="5518385" cy="4247317"/>
          </a:xfrm>
          <a:prstGeom prst="rect">
            <a:avLst/>
          </a:prstGeom>
          <a:noFill/>
        </p:spPr>
        <p:txBody>
          <a:bodyPr wrap="square" rtlCol="0">
            <a:spAutoFit/>
          </a:bodyPr>
          <a:lstStyle/>
          <a:p>
            <a:pPr marL="285750" indent="-285750">
              <a:buClr>
                <a:srgbClr val="A4D620"/>
              </a:buClr>
              <a:buFont typeface="Arial" panose="020B0604020202020204" pitchFamily="34" charset="0"/>
              <a:buChar char="•"/>
            </a:pPr>
            <a:r>
              <a:rPr lang="en-US" dirty="0"/>
              <a:t>The THRIVE conceptual framework was developed as a collaboration between the Anna Freud National Centre for Children and Families and the Tavistock and Portman NHS Foundation Trust.</a:t>
            </a: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r>
              <a:rPr lang="en-US" dirty="0"/>
              <a:t>i-THRIVE is the implementation programme that supports sites to translate the THRIVE conceptual framework into a model of care that fits local context.</a:t>
            </a: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r>
              <a:rPr lang="en-US" dirty="0"/>
              <a:t>The i-THRIVE programme is a collaboration between the Anna Freud National Centre for Children and Families, the Tavistock and Portman NHS Foundation Trust, Dartmouth Institute for Health Policy and Clinical Practice (US), and UCLPartners.</a:t>
            </a:r>
          </a:p>
          <a:p>
            <a:endParaRPr lang="en-US" dirty="0"/>
          </a:p>
        </p:txBody>
      </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29070" y="811610"/>
            <a:ext cx="2178366" cy="3084221"/>
          </a:xfrm>
          <a:prstGeom prst="rect">
            <a:avLst/>
          </a:prstGeom>
        </p:spPr>
      </p:pic>
    </p:spTree>
    <p:extLst>
      <p:ext uri="{BB962C8B-B14F-4D97-AF65-F5344CB8AC3E}">
        <p14:creationId xmlns:p14="http://schemas.microsoft.com/office/powerpoint/2010/main" val="1596048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7996" y="3925941"/>
            <a:ext cx="4162414" cy="2552708"/>
          </a:xfrm>
          <a:prstGeom prst="roundRect">
            <a:avLst>
              <a:gd name="adj" fmla="val 4202"/>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Learning from </a:t>
            </a:r>
          </a:p>
          <a:p>
            <a:r>
              <a:rPr lang="en-US" sz="1400" b="1" dirty="0"/>
              <a:t>Experience</a:t>
            </a:r>
          </a:p>
          <a:p>
            <a:endParaRPr lang="en-US" sz="1400" b="1" dirty="0"/>
          </a:p>
          <a:p>
            <a:r>
              <a:rPr lang="en-US" sz="1400" b="1" dirty="0"/>
              <a:t>Sustainability</a:t>
            </a:r>
            <a:endParaRPr lang="en-US" sz="1400" b="1" i="1" dirty="0"/>
          </a:p>
          <a:p>
            <a:pPr marL="285750" indent="-285750">
              <a:buFont typeface="Arial" panose="020B0604020202020204" pitchFamily="34" charset="0"/>
              <a:buChar char="•"/>
            </a:pPr>
            <a:r>
              <a:rPr lang="en-US" sz="1400" dirty="0"/>
              <a:t>Normalisation</a:t>
            </a:r>
          </a:p>
          <a:p>
            <a:r>
              <a:rPr lang="en-US" sz="1400" dirty="0"/>
              <a:t>       Process Theory</a:t>
            </a:r>
          </a:p>
        </p:txBody>
      </p:sp>
      <p:sp>
        <p:nvSpPr>
          <p:cNvPr id="23" name="Rounded Rectangle 22"/>
          <p:cNvSpPr/>
          <p:nvPr/>
        </p:nvSpPr>
        <p:spPr>
          <a:xfrm>
            <a:off x="4565639" y="3927471"/>
            <a:ext cx="4466106" cy="2552708"/>
          </a:xfrm>
          <a:prstGeom prst="roundRect">
            <a:avLst>
              <a:gd name="adj" fmla="val 420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a:t>   Ongoing Implementation     	Support Strategies</a:t>
            </a:r>
          </a:p>
          <a:p>
            <a:pPr marL="190800"/>
            <a:endParaRPr lang="en-US" sz="1400" b="1" dirty="0"/>
          </a:p>
          <a:p>
            <a:pPr marL="476550" indent="-285750">
              <a:buFont typeface="Arial" panose="020B0604020202020204" pitchFamily="34" charset="0"/>
              <a:buChar char="•"/>
            </a:pPr>
            <a:r>
              <a:rPr lang="en-US" sz="1400" dirty="0"/>
              <a:t>Making changes – use of Quality Improvement</a:t>
            </a:r>
          </a:p>
          <a:p>
            <a:pPr marL="476550" indent="-285750">
              <a:buFont typeface="Arial" panose="020B0604020202020204" pitchFamily="34" charset="0"/>
              <a:buChar char="•"/>
            </a:pPr>
            <a:r>
              <a:rPr lang="en-US" sz="1400" dirty="0"/>
              <a:t>Technical Assistance /Coaching/Supervision in Change Management</a:t>
            </a:r>
          </a:p>
          <a:p>
            <a:pPr marL="476550" indent="-285750">
              <a:buFont typeface="Arial" panose="020B0604020202020204" pitchFamily="34" charset="0"/>
              <a:buChar char="•"/>
            </a:pPr>
            <a:r>
              <a:rPr lang="en-US" sz="1400" dirty="0"/>
              <a:t>Supportive Feedback Mechanisms</a:t>
            </a:r>
          </a:p>
        </p:txBody>
      </p:sp>
      <p:sp>
        <p:nvSpPr>
          <p:cNvPr id="22" name="Rounded Rectangle 21"/>
          <p:cNvSpPr/>
          <p:nvPr/>
        </p:nvSpPr>
        <p:spPr>
          <a:xfrm>
            <a:off x="4565639" y="1235191"/>
            <a:ext cx="4466106" cy="2552708"/>
          </a:xfrm>
          <a:prstGeom prst="roundRect">
            <a:avLst>
              <a:gd name="adj" fmla="val 4202"/>
            </a:avLst>
          </a:prstGeom>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a:t>Structural features of Implementation</a:t>
            </a:r>
            <a:endParaRPr lang="en-US" sz="1400" dirty="0"/>
          </a:p>
          <a:p>
            <a:pPr marL="476550" indent="-285750">
              <a:buFont typeface="Arial"/>
              <a:buChar char="•"/>
            </a:pPr>
            <a:r>
              <a:rPr lang="en-US" sz="1400" dirty="0"/>
              <a:t>Developing Implementation teams</a:t>
            </a:r>
          </a:p>
          <a:p>
            <a:pPr marL="476550" indent="-285750">
              <a:buFont typeface="Arial"/>
              <a:buChar char="•"/>
            </a:pPr>
            <a:r>
              <a:rPr lang="en-US" sz="1400" dirty="0"/>
              <a:t>Workforce planning</a:t>
            </a:r>
          </a:p>
          <a:p>
            <a:pPr marL="476550" indent="-285750">
              <a:buFont typeface="Arial"/>
              <a:buChar char="•"/>
            </a:pPr>
            <a:r>
              <a:rPr lang="en-US" sz="1400" dirty="0"/>
              <a:t>Community of Practice</a:t>
            </a:r>
          </a:p>
          <a:p>
            <a:pPr marL="476550" indent="-285750">
              <a:buFont typeface="Arial"/>
              <a:buChar char="•"/>
            </a:pPr>
            <a:r>
              <a:rPr lang="en-US" sz="1400" dirty="0"/>
              <a:t>Training Clinical and Professional teams</a:t>
            </a:r>
          </a:p>
          <a:p>
            <a:pPr marL="476550" indent="-285750">
              <a:buFont typeface="Arial"/>
              <a:buChar char="•"/>
            </a:pPr>
            <a:r>
              <a:rPr lang="en-US" sz="1400" dirty="0"/>
              <a:t>Measurement in place</a:t>
            </a:r>
          </a:p>
        </p:txBody>
      </p:sp>
      <p:sp>
        <p:nvSpPr>
          <p:cNvPr id="21" name="Rounded Rectangle 20"/>
          <p:cNvSpPr/>
          <p:nvPr/>
        </p:nvSpPr>
        <p:spPr>
          <a:xfrm>
            <a:off x="237996" y="1231459"/>
            <a:ext cx="4162414" cy="2552708"/>
          </a:xfrm>
          <a:prstGeom prst="roundRect">
            <a:avLst>
              <a:gd name="adj" fmla="val 3217"/>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Set up and governance</a:t>
            </a:r>
          </a:p>
          <a:p>
            <a:endParaRPr lang="en-US" sz="1400" b="1" dirty="0"/>
          </a:p>
          <a:p>
            <a:r>
              <a:rPr lang="en-US" sz="1400" b="1" dirty="0"/>
              <a:t>Engagement</a:t>
            </a:r>
          </a:p>
          <a:p>
            <a:endParaRPr lang="en-US" sz="1400" b="1" dirty="0"/>
          </a:p>
          <a:p>
            <a:r>
              <a:rPr lang="en-US" sz="1400" b="1" dirty="0"/>
              <a:t>Understanding your system</a:t>
            </a:r>
          </a:p>
          <a:p>
            <a:endParaRPr lang="en-US" sz="1400" b="1" dirty="0"/>
          </a:p>
          <a:p>
            <a:r>
              <a:rPr lang="en-US" sz="1400" b="1" dirty="0"/>
              <a:t>Prioritisation</a:t>
            </a:r>
          </a:p>
          <a:p>
            <a:endParaRPr lang="en-US" sz="1400" b="1" dirty="0"/>
          </a:p>
          <a:p>
            <a:r>
              <a:rPr lang="en-US" sz="1400" b="1" dirty="0"/>
              <a:t>Re-design</a:t>
            </a:r>
          </a:p>
          <a:p>
            <a:endParaRPr lang="en-US" sz="1400" b="1" dirty="0"/>
          </a:p>
          <a:p>
            <a:r>
              <a:rPr lang="en-US" sz="1400" b="1" dirty="0"/>
              <a:t>Implementation Planning</a:t>
            </a:r>
          </a:p>
        </p:txBody>
      </p:sp>
      <p:sp>
        <p:nvSpPr>
          <p:cNvPr id="4" name="Text Placeholder 3"/>
          <p:cNvSpPr>
            <a:spLocks noGrp="1"/>
          </p:cNvSpPr>
          <p:nvPr>
            <p:ph type="body" sz="quarter" idx="10"/>
          </p:nvPr>
        </p:nvSpPr>
        <p:spPr>
          <a:xfrm>
            <a:off x="281305" y="153670"/>
            <a:ext cx="8081645" cy="903605"/>
          </a:xfrm>
        </p:spPr>
        <p:txBody>
          <a:bodyPr/>
          <a:lstStyle/>
          <a:p>
            <a:r>
              <a:rPr lang="en-US" dirty="0"/>
              <a:t>Taking an evidenced based approach to implementation with the Quality Implementation Framework</a:t>
            </a:r>
          </a:p>
        </p:txBody>
      </p:sp>
      <p:grpSp>
        <p:nvGrpSpPr>
          <p:cNvPr id="20" name="Group 19"/>
          <p:cNvGrpSpPr/>
          <p:nvPr/>
        </p:nvGrpSpPr>
        <p:grpSpPr>
          <a:xfrm>
            <a:off x="933859" y="1397000"/>
            <a:ext cx="7135698" cy="4927048"/>
            <a:chOff x="933859" y="1397000"/>
            <a:chExt cx="7135698" cy="4927048"/>
          </a:xfrm>
        </p:grpSpPr>
        <p:graphicFrame>
          <p:nvGraphicFramePr>
            <p:cNvPr id="7" name="Diagram 6"/>
            <p:cNvGraphicFramePr/>
            <p:nvPr>
              <p:extLst>
                <p:ext uri="{D42A27DB-BD31-4B8C-83A1-F6EECF244321}">
                  <p14:modId xmlns:p14="http://schemas.microsoft.com/office/powerpoint/2010/main" val="3681854424"/>
                </p:ext>
              </p:extLst>
            </p:nvPr>
          </p:nvGraphicFramePr>
          <p:xfrm>
            <a:off x="933859" y="1397000"/>
            <a:ext cx="7135698" cy="49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796762" y="2129385"/>
              <a:ext cx="3451049" cy="3062349"/>
              <a:chOff x="2796762" y="2129385"/>
              <a:chExt cx="3451049" cy="3062349"/>
            </a:xfrm>
          </p:grpSpPr>
          <p:grpSp>
            <p:nvGrpSpPr>
              <p:cNvPr id="18" name="Group 17"/>
              <p:cNvGrpSpPr/>
              <p:nvPr/>
            </p:nvGrpSpPr>
            <p:grpSpPr>
              <a:xfrm>
                <a:off x="3374071" y="2129385"/>
                <a:ext cx="2178521" cy="2240642"/>
                <a:chOff x="3374071" y="2129385"/>
                <a:chExt cx="2178521" cy="2240642"/>
              </a:xfrm>
            </p:grpSpPr>
            <p:sp>
              <p:nvSpPr>
                <p:cNvPr id="8" name="TextBox 7"/>
                <p:cNvSpPr txBox="1"/>
                <p:nvPr/>
              </p:nvSpPr>
              <p:spPr>
                <a:xfrm>
                  <a:off x="3374071" y="2129385"/>
                  <a:ext cx="922811" cy="369332"/>
                </a:xfrm>
                <a:prstGeom prst="rect">
                  <a:avLst/>
                </a:prstGeom>
                <a:noFill/>
              </p:spPr>
              <p:txBody>
                <a:bodyPr wrap="none" rtlCol="0">
                  <a:spAutoFit/>
                </a:bodyPr>
                <a:lstStyle/>
                <a:p>
                  <a:r>
                    <a:rPr lang="en-US" b="1" dirty="0">
                      <a:solidFill>
                        <a:schemeClr val="bg1"/>
                      </a:solidFill>
                    </a:rPr>
                    <a:t>Phase 1</a:t>
                  </a:r>
                </a:p>
              </p:txBody>
            </p:sp>
            <p:sp>
              <p:nvSpPr>
                <p:cNvPr id="9" name="TextBox 8"/>
                <p:cNvSpPr txBox="1"/>
                <p:nvPr/>
              </p:nvSpPr>
              <p:spPr>
                <a:xfrm>
                  <a:off x="4629781" y="2129385"/>
                  <a:ext cx="922811" cy="369332"/>
                </a:xfrm>
                <a:prstGeom prst="rect">
                  <a:avLst/>
                </a:prstGeom>
                <a:noFill/>
              </p:spPr>
              <p:txBody>
                <a:bodyPr wrap="none" rtlCol="0">
                  <a:spAutoFit/>
                </a:bodyPr>
                <a:lstStyle/>
                <a:p>
                  <a:r>
                    <a:rPr lang="en-US" b="1" dirty="0">
                      <a:solidFill>
                        <a:schemeClr val="bg1"/>
                      </a:solidFill>
                    </a:rPr>
                    <a:t>Phase 2</a:t>
                  </a:r>
                </a:p>
              </p:txBody>
            </p:sp>
            <p:sp>
              <p:nvSpPr>
                <p:cNvPr id="10" name="TextBox 9"/>
                <p:cNvSpPr txBox="1"/>
                <p:nvPr/>
              </p:nvSpPr>
              <p:spPr>
                <a:xfrm>
                  <a:off x="4629781" y="4000695"/>
                  <a:ext cx="922811" cy="369332"/>
                </a:xfrm>
                <a:prstGeom prst="rect">
                  <a:avLst/>
                </a:prstGeom>
                <a:noFill/>
              </p:spPr>
              <p:txBody>
                <a:bodyPr wrap="none" rtlCol="0">
                  <a:spAutoFit/>
                </a:bodyPr>
                <a:lstStyle/>
                <a:p>
                  <a:r>
                    <a:rPr lang="en-US" b="1" dirty="0">
                      <a:solidFill>
                        <a:schemeClr val="bg1"/>
                      </a:solidFill>
                    </a:rPr>
                    <a:t>Phase 3</a:t>
                  </a:r>
                </a:p>
              </p:txBody>
            </p:sp>
            <p:sp>
              <p:nvSpPr>
                <p:cNvPr id="11" name="TextBox 10"/>
                <p:cNvSpPr txBox="1"/>
                <p:nvPr/>
              </p:nvSpPr>
              <p:spPr>
                <a:xfrm>
                  <a:off x="3374071" y="4000695"/>
                  <a:ext cx="922811" cy="369332"/>
                </a:xfrm>
                <a:prstGeom prst="rect">
                  <a:avLst/>
                </a:prstGeom>
                <a:noFill/>
              </p:spPr>
              <p:txBody>
                <a:bodyPr wrap="none" rtlCol="0">
                  <a:spAutoFit/>
                </a:bodyPr>
                <a:lstStyle/>
                <a:p>
                  <a:r>
                    <a:rPr lang="en-US" b="1" dirty="0">
                      <a:solidFill>
                        <a:schemeClr val="bg1"/>
                      </a:solidFill>
                    </a:rPr>
                    <a:t>Phase 4</a:t>
                  </a:r>
                </a:p>
              </p:txBody>
            </p:sp>
          </p:grpSp>
          <p:grpSp>
            <p:nvGrpSpPr>
              <p:cNvPr id="16" name="Group 15"/>
              <p:cNvGrpSpPr/>
              <p:nvPr/>
            </p:nvGrpSpPr>
            <p:grpSpPr>
              <a:xfrm>
                <a:off x="2796762" y="2720831"/>
                <a:ext cx="3451049" cy="2470903"/>
                <a:chOff x="2796762" y="2720831"/>
                <a:chExt cx="3451049" cy="2470903"/>
              </a:xfrm>
            </p:grpSpPr>
            <p:sp>
              <p:nvSpPr>
                <p:cNvPr id="12" name="TextBox 11"/>
                <p:cNvSpPr txBox="1"/>
                <p:nvPr/>
              </p:nvSpPr>
              <p:spPr>
                <a:xfrm>
                  <a:off x="2847054" y="2720831"/>
                  <a:ext cx="1500120" cy="954107"/>
                </a:xfrm>
                <a:prstGeom prst="rect">
                  <a:avLst/>
                </a:prstGeom>
                <a:noFill/>
              </p:spPr>
              <p:txBody>
                <a:bodyPr wrap="square" rtlCol="0">
                  <a:spAutoFit/>
                </a:bodyPr>
                <a:lstStyle/>
                <a:p>
                  <a:pPr algn="r"/>
                  <a:r>
                    <a:rPr lang="en-GB" sz="1400" dirty="0">
                      <a:solidFill>
                        <a:srgbClr val="FFFFFF"/>
                      </a:solidFill>
                    </a:rPr>
                    <a:t>Engagement, understanding your system, and planning</a:t>
                  </a:r>
                  <a:endParaRPr lang="en-US" sz="1400" dirty="0">
                    <a:solidFill>
                      <a:srgbClr val="FFFFFF"/>
                    </a:solidFill>
                  </a:endParaRPr>
                </a:p>
              </p:txBody>
            </p:sp>
            <p:sp>
              <p:nvSpPr>
                <p:cNvPr id="13" name="TextBox 12"/>
                <p:cNvSpPr txBox="1"/>
                <p:nvPr/>
              </p:nvSpPr>
              <p:spPr>
                <a:xfrm>
                  <a:off x="2796762" y="4360737"/>
                  <a:ext cx="1500120" cy="830997"/>
                </a:xfrm>
                <a:prstGeom prst="rect">
                  <a:avLst/>
                </a:prstGeom>
                <a:noFill/>
              </p:spPr>
              <p:txBody>
                <a:bodyPr wrap="square" rtlCol="0">
                  <a:spAutoFit/>
                </a:bodyPr>
                <a:lstStyle/>
                <a:p>
                  <a:pPr algn="r"/>
                  <a:r>
                    <a:rPr lang="en-US" sz="1600" dirty="0">
                      <a:solidFill>
                        <a:srgbClr val="FFFFFF"/>
                      </a:solidFill>
                    </a:rPr>
                    <a:t>Learning, embedding &amp; sustaining</a:t>
                  </a:r>
                </a:p>
              </p:txBody>
            </p:sp>
            <p:sp>
              <p:nvSpPr>
                <p:cNvPr id="14" name="TextBox 13"/>
                <p:cNvSpPr txBox="1"/>
                <p:nvPr/>
              </p:nvSpPr>
              <p:spPr>
                <a:xfrm>
                  <a:off x="4629780" y="3169212"/>
                  <a:ext cx="1618031" cy="523220"/>
                </a:xfrm>
                <a:prstGeom prst="rect">
                  <a:avLst/>
                </a:prstGeom>
                <a:noFill/>
              </p:spPr>
              <p:txBody>
                <a:bodyPr wrap="square" rtlCol="0">
                  <a:spAutoFit/>
                </a:bodyPr>
                <a:lstStyle/>
                <a:p>
                  <a:r>
                    <a:rPr lang="en-GB" sz="1400" dirty="0">
                      <a:solidFill>
                        <a:srgbClr val="FFFFFF"/>
                      </a:solidFill>
                    </a:rPr>
                    <a:t>Building capacity within your system </a:t>
                  </a:r>
                  <a:endParaRPr lang="en-US" sz="1400" dirty="0">
                    <a:solidFill>
                      <a:srgbClr val="FFFFFF"/>
                    </a:solidFill>
                  </a:endParaRPr>
                </a:p>
              </p:txBody>
            </p:sp>
            <p:sp>
              <p:nvSpPr>
                <p:cNvPr id="15" name="TextBox 14"/>
                <p:cNvSpPr txBox="1"/>
                <p:nvPr/>
              </p:nvSpPr>
              <p:spPr>
                <a:xfrm>
                  <a:off x="4629780" y="4370023"/>
                  <a:ext cx="1618031" cy="338554"/>
                </a:xfrm>
                <a:prstGeom prst="rect">
                  <a:avLst/>
                </a:prstGeom>
                <a:noFill/>
              </p:spPr>
              <p:txBody>
                <a:bodyPr wrap="square" rtlCol="0">
                  <a:spAutoFit/>
                </a:bodyPr>
                <a:lstStyle/>
                <a:p>
                  <a:r>
                    <a:rPr lang="en-US" sz="1600" dirty="0">
                      <a:solidFill>
                        <a:srgbClr val="FFFFFF"/>
                      </a:solidFill>
                    </a:rPr>
                    <a:t>Implementation</a:t>
                  </a:r>
                </a:p>
              </p:txBody>
            </p:sp>
          </p:grpSp>
        </p:grpSp>
      </p:grpSp>
    </p:spTree>
    <p:extLst>
      <p:ext uri="{BB962C8B-B14F-4D97-AF65-F5344CB8AC3E}">
        <p14:creationId xmlns:p14="http://schemas.microsoft.com/office/powerpoint/2010/main" val="1443516931"/>
      </p:ext>
    </p:extLst>
  </p:cSld>
  <p:clrMapOvr>
    <a:masterClrMapping/>
  </p:clrMapOvr>
  <mc:AlternateContent xmlns:mc="http://schemas.openxmlformats.org/markup-compatibility/2006" xmlns:p14="http://schemas.microsoft.com/office/powerpoint/2010/main">
    <mc:Choice Requires="p14">
      <p:transition spd="slow" p14:dur="2000" advTm="85501"/>
    </mc:Choice>
    <mc:Fallback xmlns="">
      <p:transition xmlns:p14="http://schemas.microsoft.com/office/powerpoint/2010/main" spd="slow" advTm="8550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7996" y="3925941"/>
            <a:ext cx="4162414" cy="2552708"/>
          </a:xfrm>
          <a:prstGeom prst="roundRect">
            <a:avLst>
              <a:gd name="adj" fmla="val 4202"/>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Learning from </a:t>
            </a:r>
          </a:p>
          <a:p>
            <a:r>
              <a:rPr lang="en-US" sz="1400" b="1" dirty="0"/>
              <a:t>Experience</a:t>
            </a:r>
          </a:p>
          <a:p>
            <a:endParaRPr lang="en-US" sz="1400" b="1" dirty="0"/>
          </a:p>
          <a:p>
            <a:r>
              <a:rPr lang="en-US" sz="1400" b="1" dirty="0"/>
              <a:t>Sustainability</a:t>
            </a:r>
            <a:endParaRPr lang="en-US" sz="1400" b="1" i="1" dirty="0"/>
          </a:p>
          <a:p>
            <a:pPr marL="285750" indent="-285750">
              <a:buFont typeface="Arial" panose="020B0604020202020204" pitchFamily="34" charset="0"/>
              <a:buChar char="•"/>
            </a:pPr>
            <a:r>
              <a:rPr lang="en-US" sz="1400" dirty="0"/>
              <a:t>Normalisation</a:t>
            </a:r>
          </a:p>
          <a:p>
            <a:r>
              <a:rPr lang="en-US" sz="1400" dirty="0"/>
              <a:t>       Process Theory</a:t>
            </a:r>
          </a:p>
        </p:txBody>
      </p:sp>
      <p:sp>
        <p:nvSpPr>
          <p:cNvPr id="23" name="Rounded Rectangle 22"/>
          <p:cNvSpPr/>
          <p:nvPr/>
        </p:nvSpPr>
        <p:spPr>
          <a:xfrm>
            <a:off x="4565639" y="3927471"/>
            <a:ext cx="4466106" cy="2552708"/>
          </a:xfrm>
          <a:prstGeom prst="roundRect">
            <a:avLst>
              <a:gd name="adj" fmla="val 420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a:t>   Ongoing Implementation     	Support Strategies</a:t>
            </a:r>
          </a:p>
          <a:p>
            <a:pPr marL="190800"/>
            <a:endParaRPr lang="en-US" sz="1400" b="1" dirty="0"/>
          </a:p>
          <a:p>
            <a:pPr marL="476550" indent="-285750">
              <a:buFont typeface="Arial" panose="020B0604020202020204" pitchFamily="34" charset="0"/>
              <a:buChar char="•"/>
            </a:pPr>
            <a:r>
              <a:rPr lang="en-US" sz="1400" dirty="0"/>
              <a:t>Making changes – use of Quality Improvement</a:t>
            </a:r>
          </a:p>
          <a:p>
            <a:pPr marL="476550" indent="-285750">
              <a:buFont typeface="Arial" panose="020B0604020202020204" pitchFamily="34" charset="0"/>
              <a:buChar char="•"/>
            </a:pPr>
            <a:r>
              <a:rPr lang="en-US" sz="1400" dirty="0"/>
              <a:t>Technical Assistance /Coaching/Supervision in Change Management</a:t>
            </a:r>
          </a:p>
          <a:p>
            <a:pPr marL="476550" indent="-285750">
              <a:buFont typeface="Arial" panose="020B0604020202020204" pitchFamily="34" charset="0"/>
              <a:buChar char="•"/>
            </a:pPr>
            <a:r>
              <a:rPr lang="en-US" sz="1400" dirty="0"/>
              <a:t>Supportive Feedback Mechanisms</a:t>
            </a:r>
          </a:p>
        </p:txBody>
      </p:sp>
      <p:sp>
        <p:nvSpPr>
          <p:cNvPr id="22" name="Rounded Rectangle 21"/>
          <p:cNvSpPr/>
          <p:nvPr/>
        </p:nvSpPr>
        <p:spPr>
          <a:xfrm>
            <a:off x="4565639" y="1235191"/>
            <a:ext cx="4466106" cy="2552708"/>
          </a:xfrm>
          <a:prstGeom prst="roundRect">
            <a:avLst>
              <a:gd name="adj" fmla="val 4202"/>
            </a:avLst>
          </a:prstGeom>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a:t>Structural features of Implementation</a:t>
            </a:r>
            <a:endParaRPr lang="en-US" sz="1400" dirty="0"/>
          </a:p>
          <a:p>
            <a:pPr marL="476550" indent="-285750">
              <a:buFont typeface="Arial"/>
              <a:buChar char="•"/>
            </a:pPr>
            <a:r>
              <a:rPr lang="en-US" sz="1400" dirty="0"/>
              <a:t>Developing Implementation teams</a:t>
            </a:r>
          </a:p>
          <a:p>
            <a:pPr marL="476550" indent="-285750">
              <a:buFont typeface="Arial"/>
              <a:buChar char="•"/>
            </a:pPr>
            <a:r>
              <a:rPr lang="en-US" sz="1400" dirty="0"/>
              <a:t>Workforce planning</a:t>
            </a:r>
          </a:p>
          <a:p>
            <a:pPr marL="476550" indent="-285750">
              <a:buFont typeface="Arial"/>
              <a:buChar char="•"/>
            </a:pPr>
            <a:r>
              <a:rPr lang="en-US" sz="1400" dirty="0"/>
              <a:t>Community of Practice</a:t>
            </a:r>
          </a:p>
          <a:p>
            <a:pPr marL="476550" indent="-285750">
              <a:buFont typeface="Arial"/>
              <a:buChar char="•"/>
            </a:pPr>
            <a:r>
              <a:rPr lang="en-US" sz="1400" dirty="0"/>
              <a:t>Training Clinical and Professional teams</a:t>
            </a:r>
          </a:p>
          <a:p>
            <a:pPr marL="476550" indent="-285750">
              <a:buFont typeface="Arial"/>
              <a:buChar char="•"/>
            </a:pPr>
            <a:r>
              <a:rPr lang="en-US" sz="1400" dirty="0"/>
              <a:t>Measurement in place</a:t>
            </a:r>
          </a:p>
        </p:txBody>
      </p:sp>
      <p:sp>
        <p:nvSpPr>
          <p:cNvPr id="21" name="Rounded Rectangle 20"/>
          <p:cNvSpPr/>
          <p:nvPr/>
        </p:nvSpPr>
        <p:spPr>
          <a:xfrm>
            <a:off x="237996" y="1231459"/>
            <a:ext cx="4162414" cy="2552708"/>
          </a:xfrm>
          <a:prstGeom prst="roundRect">
            <a:avLst>
              <a:gd name="adj" fmla="val 3217"/>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Set up and governance</a:t>
            </a:r>
          </a:p>
          <a:p>
            <a:endParaRPr lang="en-US" sz="1400" b="1" dirty="0"/>
          </a:p>
          <a:p>
            <a:r>
              <a:rPr lang="en-US" sz="1400" b="1" dirty="0"/>
              <a:t>Engagement</a:t>
            </a:r>
          </a:p>
          <a:p>
            <a:endParaRPr lang="en-US" sz="1400" b="1" dirty="0"/>
          </a:p>
          <a:p>
            <a:r>
              <a:rPr lang="en-US" sz="1400" b="1" dirty="0"/>
              <a:t>Understanding your system</a:t>
            </a:r>
          </a:p>
          <a:p>
            <a:endParaRPr lang="en-US" sz="1400" b="1" dirty="0"/>
          </a:p>
          <a:p>
            <a:r>
              <a:rPr lang="en-US" sz="1400" b="1" dirty="0"/>
              <a:t>Prioritisation</a:t>
            </a:r>
          </a:p>
          <a:p>
            <a:endParaRPr lang="en-US" sz="1400" b="1" dirty="0"/>
          </a:p>
          <a:p>
            <a:r>
              <a:rPr lang="en-US" sz="1400" b="1" dirty="0"/>
              <a:t>Re-design</a:t>
            </a:r>
          </a:p>
          <a:p>
            <a:endParaRPr lang="en-US" sz="1400" b="1" dirty="0"/>
          </a:p>
          <a:p>
            <a:r>
              <a:rPr lang="en-US" sz="1400" b="1" dirty="0"/>
              <a:t>Implementation Planning</a:t>
            </a:r>
          </a:p>
        </p:txBody>
      </p:sp>
      <p:sp>
        <p:nvSpPr>
          <p:cNvPr id="4" name="Text Placeholder 3"/>
          <p:cNvSpPr>
            <a:spLocks noGrp="1"/>
          </p:cNvSpPr>
          <p:nvPr>
            <p:ph type="body" sz="quarter" idx="10"/>
          </p:nvPr>
        </p:nvSpPr>
        <p:spPr>
          <a:xfrm>
            <a:off x="281305" y="153670"/>
            <a:ext cx="8081645" cy="903605"/>
          </a:xfrm>
        </p:spPr>
        <p:txBody>
          <a:bodyPr/>
          <a:lstStyle/>
          <a:p>
            <a:r>
              <a:rPr lang="en-US" dirty="0"/>
              <a:t>Taking an evidenced based approach to implementation with the Quality Implementation Framework</a:t>
            </a:r>
          </a:p>
        </p:txBody>
      </p:sp>
      <p:grpSp>
        <p:nvGrpSpPr>
          <p:cNvPr id="20" name="Group 19"/>
          <p:cNvGrpSpPr/>
          <p:nvPr/>
        </p:nvGrpSpPr>
        <p:grpSpPr>
          <a:xfrm>
            <a:off x="933859" y="1397000"/>
            <a:ext cx="7135698" cy="4927048"/>
            <a:chOff x="933859" y="1397000"/>
            <a:chExt cx="7135698" cy="4927048"/>
          </a:xfrm>
        </p:grpSpPr>
        <p:graphicFrame>
          <p:nvGraphicFramePr>
            <p:cNvPr id="7" name="Diagram 6"/>
            <p:cNvGraphicFramePr/>
            <p:nvPr>
              <p:extLst>
                <p:ext uri="{D42A27DB-BD31-4B8C-83A1-F6EECF244321}">
                  <p14:modId xmlns:p14="http://schemas.microsoft.com/office/powerpoint/2010/main" val="3739482147"/>
                </p:ext>
              </p:extLst>
            </p:nvPr>
          </p:nvGraphicFramePr>
          <p:xfrm>
            <a:off x="933859" y="1397000"/>
            <a:ext cx="7135698" cy="49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796762" y="2129385"/>
              <a:ext cx="3451049" cy="3062349"/>
              <a:chOff x="2796762" y="2129385"/>
              <a:chExt cx="3451049" cy="3062349"/>
            </a:xfrm>
          </p:grpSpPr>
          <p:grpSp>
            <p:nvGrpSpPr>
              <p:cNvPr id="18" name="Group 17"/>
              <p:cNvGrpSpPr/>
              <p:nvPr/>
            </p:nvGrpSpPr>
            <p:grpSpPr>
              <a:xfrm>
                <a:off x="3374071" y="2129385"/>
                <a:ext cx="2178521" cy="2240642"/>
                <a:chOff x="3374071" y="2129385"/>
                <a:chExt cx="2178521" cy="2240642"/>
              </a:xfrm>
            </p:grpSpPr>
            <p:sp>
              <p:nvSpPr>
                <p:cNvPr id="8" name="TextBox 7"/>
                <p:cNvSpPr txBox="1"/>
                <p:nvPr/>
              </p:nvSpPr>
              <p:spPr>
                <a:xfrm>
                  <a:off x="3374071" y="2129385"/>
                  <a:ext cx="922811" cy="369332"/>
                </a:xfrm>
                <a:prstGeom prst="rect">
                  <a:avLst/>
                </a:prstGeom>
                <a:noFill/>
              </p:spPr>
              <p:txBody>
                <a:bodyPr wrap="none" rtlCol="0">
                  <a:spAutoFit/>
                </a:bodyPr>
                <a:lstStyle/>
                <a:p>
                  <a:r>
                    <a:rPr lang="en-US" b="1" dirty="0">
                      <a:solidFill>
                        <a:schemeClr val="bg1"/>
                      </a:solidFill>
                    </a:rPr>
                    <a:t>Phase 1</a:t>
                  </a:r>
                </a:p>
              </p:txBody>
            </p:sp>
            <p:sp>
              <p:nvSpPr>
                <p:cNvPr id="9" name="TextBox 8"/>
                <p:cNvSpPr txBox="1"/>
                <p:nvPr/>
              </p:nvSpPr>
              <p:spPr>
                <a:xfrm>
                  <a:off x="4629781" y="2129385"/>
                  <a:ext cx="922811" cy="369332"/>
                </a:xfrm>
                <a:prstGeom prst="rect">
                  <a:avLst/>
                </a:prstGeom>
                <a:noFill/>
              </p:spPr>
              <p:txBody>
                <a:bodyPr wrap="none" rtlCol="0">
                  <a:spAutoFit/>
                </a:bodyPr>
                <a:lstStyle/>
                <a:p>
                  <a:r>
                    <a:rPr lang="en-US" b="1" dirty="0">
                      <a:solidFill>
                        <a:schemeClr val="bg1"/>
                      </a:solidFill>
                    </a:rPr>
                    <a:t>Phase 2</a:t>
                  </a:r>
                </a:p>
              </p:txBody>
            </p:sp>
            <p:sp>
              <p:nvSpPr>
                <p:cNvPr id="10" name="TextBox 9"/>
                <p:cNvSpPr txBox="1"/>
                <p:nvPr/>
              </p:nvSpPr>
              <p:spPr>
                <a:xfrm>
                  <a:off x="4629781" y="4000695"/>
                  <a:ext cx="922811" cy="369332"/>
                </a:xfrm>
                <a:prstGeom prst="rect">
                  <a:avLst/>
                </a:prstGeom>
                <a:noFill/>
              </p:spPr>
              <p:txBody>
                <a:bodyPr wrap="none" rtlCol="0">
                  <a:spAutoFit/>
                </a:bodyPr>
                <a:lstStyle/>
                <a:p>
                  <a:r>
                    <a:rPr lang="en-US" b="1" dirty="0">
                      <a:solidFill>
                        <a:schemeClr val="bg1"/>
                      </a:solidFill>
                    </a:rPr>
                    <a:t>Phase 3</a:t>
                  </a:r>
                </a:p>
              </p:txBody>
            </p:sp>
            <p:sp>
              <p:nvSpPr>
                <p:cNvPr id="11" name="TextBox 10"/>
                <p:cNvSpPr txBox="1"/>
                <p:nvPr/>
              </p:nvSpPr>
              <p:spPr>
                <a:xfrm>
                  <a:off x="3374071" y="4000695"/>
                  <a:ext cx="922811" cy="369332"/>
                </a:xfrm>
                <a:prstGeom prst="rect">
                  <a:avLst/>
                </a:prstGeom>
                <a:noFill/>
              </p:spPr>
              <p:txBody>
                <a:bodyPr wrap="none" rtlCol="0">
                  <a:spAutoFit/>
                </a:bodyPr>
                <a:lstStyle/>
                <a:p>
                  <a:r>
                    <a:rPr lang="en-US" b="1" dirty="0">
                      <a:solidFill>
                        <a:schemeClr val="bg1"/>
                      </a:solidFill>
                    </a:rPr>
                    <a:t>Phase 4</a:t>
                  </a:r>
                </a:p>
              </p:txBody>
            </p:sp>
          </p:grpSp>
          <p:grpSp>
            <p:nvGrpSpPr>
              <p:cNvPr id="16" name="Group 15"/>
              <p:cNvGrpSpPr/>
              <p:nvPr/>
            </p:nvGrpSpPr>
            <p:grpSpPr>
              <a:xfrm>
                <a:off x="2796762" y="2720831"/>
                <a:ext cx="3451049" cy="2470903"/>
                <a:chOff x="2796762" y="2720831"/>
                <a:chExt cx="3451049" cy="2470903"/>
              </a:xfrm>
            </p:grpSpPr>
            <p:sp>
              <p:nvSpPr>
                <p:cNvPr id="12" name="TextBox 11"/>
                <p:cNvSpPr txBox="1"/>
                <p:nvPr/>
              </p:nvSpPr>
              <p:spPr>
                <a:xfrm>
                  <a:off x="2847054" y="2720831"/>
                  <a:ext cx="1500120" cy="954107"/>
                </a:xfrm>
                <a:prstGeom prst="rect">
                  <a:avLst/>
                </a:prstGeom>
                <a:noFill/>
              </p:spPr>
              <p:txBody>
                <a:bodyPr wrap="square" rtlCol="0">
                  <a:spAutoFit/>
                </a:bodyPr>
                <a:lstStyle/>
                <a:p>
                  <a:pPr algn="r"/>
                  <a:r>
                    <a:rPr lang="en-GB" sz="1400" dirty="0">
                      <a:solidFill>
                        <a:srgbClr val="FFFFFF"/>
                      </a:solidFill>
                    </a:rPr>
                    <a:t>Engagement, understanding your system, and planning</a:t>
                  </a:r>
                  <a:endParaRPr lang="en-US" sz="1400" dirty="0">
                    <a:solidFill>
                      <a:srgbClr val="FFFFFF"/>
                    </a:solidFill>
                  </a:endParaRPr>
                </a:p>
              </p:txBody>
            </p:sp>
            <p:sp>
              <p:nvSpPr>
                <p:cNvPr id="13" name="TextBox 12"/>
                <p:cNvSpPr txBox="1"/>
                <p:nvPr/>
              </p:nvSpPr>
              <p:spPr>
                <a:xfrm>
                  <a:off x="2796762" y="4360737"/>
                  <a:ext cx="1500120" cy="830997"/>
                </a:xfrm>
                <a:prstGeom prst="rect">
                  <a:avLst/>
                </a:prstGeom>
                <a:noFill/>
              </p:spPr>
              <p:txBody>
                <a:bodyPr wrap="square" rtlCol="0">
                  <a:spAutoFit/>
                </a:bodyPr>
                <a:lstStyle/>
                <a:p>
                  <a:pPr algn="r"/>
                  <a:r>
                    <a:rPr lang="en-US" sz="1600" dirty="0">
                      <a:solidFill>
                        <a:srgbClr val="FFFFFF"/>
                      </a:solidFill>
                    </a:rPr>
                    <a:t>Learning, embedding &amp; sustaining</a:t>
                  </a:r>
                </a:p>
              </p:txBody>
            </p:sp>
            <p:sp>
              <p:nvSpPr>
                <p:cNvPr id="14" name="TextBox 13"/>
                <p:cNvSpPr txBox="1"/>
                <p:nvPr/>
              </p:nvSpPr>
              <p:spPr>
                <a:xfrm>
                  <a:off x="4629780" y="3169212"/>
                  <a:ext cx="1618031" cy="523220"/>
                </a:xfrm>
                <a:prstGeom prst="rect">
                  <a:avLst/>
                </a:prstGeom>
                <a:noFill/>
              </p:spPr>
              <p:txBody>
                <a:bodyPr wrap="square" rtlCol="0">
                  <a:spAutoFit/>
                </a:bodyPr>
                <a:lstStyle/>
                <a:p>
                  <a:r>
                    <a:rPr lang="en-GB" sz="1400" dirty="0">
                      <a:solidFill>
                        <a:srgbClr val="FFFFFF"/>
                      </a:solidFill>
                    </a:rPr>
                    <a:t>Building capacity within your system </a:t>
                  </a:r>
                  <a:endParaRPr lang="en-US" sz="1400" dirty="0">
                    <a:solidFill>
                      <a:srgbClr val="FFFFFF"/>
                    </a:solidFill>
                  </a:endParaRPr>
                </a:p>
              </p:txBody>
            </p:sp>
            <p:sp>
              <p:nvSpPr>
                <p:cNvPr id="15" name="TextBox 14"/>
                <p:cNvSpPr txBox="1"/>
                <p:nvPr/>
              </p:nvSpPr>
              <p:spPr>
                <a:xfrm>
                  <a:off x="4629780" y="4370023"/>
                  <a:ext cx="1618031" cy="338554"/>
                </a:xfrm>
                <a:prstGeom prst="rect">
                  <a:avLst/>
                </a:prstGeom>
                <a:noFill/>
              </p:spPr>
              <p:txBody>
                <a:bodyPr wrap="square" rtlCol="0">
                  <a:spAutoFit/>
                </a:bodyPr>
                <a:lstStyle/>
                <a:p>
                  <a:r>
                    <a:rPr lang="en-US" sz="1600" dirty="0">
                      <a:solidFill>
                        <a:srgbClr val="FFFFFF"/>
                      </a:solidFill>
                    </a:rPr>
                    <a:t>Implementation</a:t>
                  </a:r>
                </a:p>
              </p:txBody>
            </p:sp>
          </p:grpSp>
        </p:grpSp>
      </p:grpSp>
      <p:sp>
        <p:nvSpPr>
          <p:cNvPr id="25" name="Rectangle 24"/>
          <p:cNvSpPr/>
          <p:nvPr/>
        </p:nvSpPr>
        <p:spPr>
          <a:xfrm>
            <a:off x="2514679" y="1245395"/>
            <a:ext cx="1471087" cy="713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3-4 months</a:t>
            </a:r>
          </a:p>
        </p:txBody>
      </p:sp>
      <p:sp>
        <p:nvSpPr>
          <p:cNvPr id="26" name="Rectangle 25"/>
          <p:cNvSpPr/>
          <p:nvPr/>
        </p:nvSpPr>
        <p:spPr>
          <a:xfrm>
            <a:off x="5019052" y="1244702"/>
            <a:ext cx="1471087" cy="684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 months</a:t>
            </a:r>
          </a:p>
        </p:txBody>
      </p:sp>
      <p:sp>
        <p:nvSpPr>
          <p:cNvPr id="27" name="Rectangle 26"/>
          <p:cNvSpPr/>
          <p:nvPr/>
        </p:nvSpPr>
        <p:spPr>
          <a:xfrm>
            <a:off x="2514679" y="5757088"/>
            <a:ext cx="1471087" cy="6849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 months – on going</a:t>
            </a:r>
          </a:p>
        </p:txBody>
      </p:sp>
      <p:sp>
        <p:nvSpPr>
          <p:cNvPr id="28" name="Rectangle 27"/>
          <p:cNvSpPr/>
          <p:nvPr/>
        </p:nvSpPr>
        <p:spPr>
          <a:xfrm>
            <a:off x="5019051" y="5781233"/>
            <a:ext cx="1471087" cy="684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year cycles</a:t>
            </a:r>
          </a:p>
        </p:txBody>
      </p:sp>
    </p:spTree>
    <p:extLst>
      <p:ext uri="{BB962C8B-B14F-4D97-AF65-F5344CB8AC3E}">
        <p14:creationId xmlns:p14="http://schemas.microsoft.com/office/powerpoint/2010/main" val="1039140851"/>
      </p:ext>
    </p:extLst>
  </p:cSld>
  <p:clrMapOvr>
    <a:masterClrMapping/>
  </p:clrMapOvr>
  <mc:AlternateContent xmlns:mc="http://schemas.openxmlformats.org/markup-compatibility/2006" xmlns:p14="http://schemas.microsoft.com/office/powerpoint/2010/main">
    <mc:Choice Requires="p14">
      <p:transition spd="slow" p14:dur="2000" advTm="85501"/>
    </mc:Choice>
    <mc:Fallback xmlns="">
      <p:transition xmlns:p14="http://schemas.microsoft.com/office/powerpoint/2010/main" spd="slow" advTm="85501"/>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8642350" cy="576263"/>
          </a:xfrm>
        </p:spPr>
        <p:txBody>
          <a:bodyPr/>
          <a:lstStyle/>
          <a:p>
            <a:r>
              <a:rPr lang="en-US" dirty="0"/>
              <a:t>Phase 1: Understanding Your System and Agreeing Your Priorities</a:t>
            </a:r>
          </a:p>
        </p:txBody>
      </p:sp>
      <p:sp>
        <p:nvSpPr>
          <p:cNvPr id="3" name="Text Placeholder 2"/>
          <p:cNvSpPr>
            <a:spLocks noGrp="1"/>
          </p:cNvSpPr>
          <p:nvPr>
            <p:ph type="body" sz="quarter" idx="11"/>
          </p:nvPr>
        </p:nvSpPr>
        <p:spPr>
          <a:xfrm>
            <a:off x="250825" y="1066800"/>
            <a:ext cx="8642350" cy="5133975"/>
          </a:xfrm>
        </p:spPr>
        <p:txBody>
          <a:bodyPr/>
          <a:lstStyle/>
          <a:p>
            <a:pPr marL="0" indent="0">
              <a:buNone/>
            </a:pPr>
            <a:r>
              <a:rPr lang="en-US" sz="1750" b="1" dirty="0">
                <a:solidFill>
                  <a:srgbClr val="A4D620"/>
                </a:solidFill>
              </a:rPr>
              <a:t>1. </a:t>
            </a:r>
            <a:r>
              <a:rPr lang="en-US" sz="1750" b="1" dirty="0"/>
              <a:t>Establishing a team who will oversee this process</a:t>
            </a:r>
          </a:p>
          <a:p>
            <a:pPr marL="548640" lvl="1" indent="-274320">
              <a:buFont typeface="Arial" panose="020B0604020202020204" pitchFamily="34" charset="0"/>
              <a:buChar char="•"/>
            </a:pPr>
            <a:r>
              <a:rPr lang="en-US" sz="1750" dirty="0"/>
              <a:t>Senior oversight, includes commissioners and providers of health, care and education. </a:t>
            </a:r>
          </a:p>
          <a:p>
            <a:pPr marL="0" indent="0">
              <a:buNone/>
            </a:pPr>
            <a:r>
              <a:rPr lang="en-US" sz="1750" b="1" dirty="0">
                <a:solidFill>
                  <a:srgbClr val="A4D620"/>
                </a:solidFill>
              </a:rPr>
              <a:t>2.</a:t>
            </a:r>
            <a:r>
              <a:rPr lang="en-US" sz="1750" b="1" dirty="0"/>
              <a:t> Initial engagement with the system</a:t>
            </a:r>
          </a:p>
          <a:p>
            <a:pPr marL="548640" lvl="1" indent="-274320">
              <a:buFont typeface="Arial" panose="020B0604020202020204" pitchFamily="34" charset="0"/>
              <a:buChar char="•"/>
            </a:pPr>
            <a:r>
              <a:rPr lang="en-US" sz="1750" dirty="0"/>
              <a:t>Communication and engagement across the system, from senior leadership to team leads and those working with children and young people day to day. </a:t>
            </a:r>
          </a:p>
          <a:p>
            <a:pPr marL="548640" lvl="1" indent="-274320">
              <a:buFont typeface="Arial" panose="020B0604020202020204" pitchFamily="34" charset="0"/>
              <a:buChar char="•"/>
            </a:pPr>
            <a:r>
              <a:rPr lang="en-US" sz="1750" dirty="0"/>
              <a:t>Aim for agreement from the system, to increase awareness of issues as well as understanding of the possible approaches to improvement.</a:t>
            </a:r>
          </a:p>
          <a:p>
            <a:pPr marL="0" lvl="1" indent="0">
              <a:buNone/>
            </a:pPr>
            <a:r>
              <a:rPr lang="en-US" sz="1750" b="1" dirty="0">
                <a:solidFill>
                  <a:srgbClr val="A4D620"/>
                </a:solidFill>
              </a:rPr>
              <a:t>3. </a:t>
            </a:r>
            <a:r>
              <a:rPr lang="en-US" sz="1750" b="1" dirty="0"/>
              <a:t>Analysis of your existing systems</a:t>
            </a:r>
          </a:p>
          <a:p>
            <a:pPr marL="548640" lvl="1" indent="-274320">
              <a:buFont typeface="+mj-lt"/>
              <a:buAutoNum type="romanLcPeriod"/>
            </a:pPr>
            <a:r>
              <a:rPr lang="en-US" sz="1750" dirty="0"/>
              <a:t>Pathway Mapping</a:t>
            </a:r>
          </a:p>
          <a:p>
            <a:pPr marL="548640" lvl="1" indent="-274320">
              <a:buFont typeface="+mj-lt"/>
              <a:buAutoNum type="romanLcPeriod"/>
            </a:pPr>
            <a:r>
              <a:rPr lang="en-US" sz="1750" dirty="0"/>
              <a:t>Data Analysis</a:t>
            </a:r>
          </a:p>
          <a:p>
            <a:pPr marL="548640" lvl="1" indent="-274320">
              <a:buFont typeface="+mj-lt"/>
              <a:buAutoNum type="romanLcPeriod"/>
            </a:pPr>
            <a:r>
              <a:rPr lang="en-US" sz="1750" dirty="0"/>
              <a:t>Qualitative Understanding</a:t>
            </a:r>
          </a:p>
          <a:p>
            <a:pPr marL="0" indent="0">
              <a:buNone/>
            </a:pPr>
            <a:r>
              <a:rPr lang="en-US" sz="1750" b="1" dirty="0">
                <a:solidFill>
                  <a:srgbClr val="A4D620"/>
                </a:solidFill>
              </a:rPr>
              <a:t>4. </a:t>
            </a:r>
            <a:r>
              <a:rPr lang="en-US" sz="1750" b="1" dirty="0"/>
              <a:t>THRIVE Baseline: How THRIVE-like are we currently? </a:t>
            </a:r>
          </a:p>
          <a:p>
            <a:pPr marL="0" indent="0">
              <a:buNone/>
            </a:pPr>
            <a:r>
              <a:rPr lang="en-US" sz="1750" b="1" dirty="0">
                <a:solidFill>
                  <a:srgbClr val="A4D620"/>
                </a:solidFill>
              </a:rPr>
              <a:t>5. </a:t>
            </a:r>
            <a:r>
              <a:rPr lang="en-US" sz="1750" b="1" dirty="0"/>
              <a:t>Agreeing priorities for improvement</a:t>
            </a:r>
          </a:p>
          <a:p>
            <a:pPr marL="548640" lvl="1" indent="-274320">
              <a:buFont typeface="+mj-lt"/>
              <a:buAutoNum type="romanLcPeriod"/>
            </a:pPr>
            <a:r>
              <a:rPr lang="en-US" sz="1750" dirty="0"/>
              <a:t>What are our collective aims? </a:t>
            </a:r>
          </a:p>
          <a:p>
            <a:pPr marL="548640" lvl="1" indent="-274320">
              <a:buFont typeface="+mj-lt"/>
              <a:buAutoNum type="romanLcPeriod"/>
            </a:pPr>
            <a:r>
              <a:rPr lang="en-US" sz="1750" dirty="0"/>
              <a:t>What are the priority areas that will help us improve on these areas? </a:t>
            </a:r>
          </a:p>
          <a:p>
            <a:pPr marL="0" indent="0">
              <a:buNone/>
            </a:pPr>
            <a:r>
              <a:rPr lang="en-US" sz="1750" b="1" dirty="0">
                <a:solidFill>
                  <a:srgbClr val="A4D620"/>
                </a:solidFill>
              </a:rPr>
              <a:t>6. </a:t>
            </a:r>
            <a:r>
              <a:rPr lang="en-US" sz="1750" b="1" dirty="0"/>
              <a:t>Transformation Design and Implementation Planning</a:t>
            </a:r>
          </a:p>
        </p:txBody>
      </p:sp>
    </p:spTree>
    <p:extLst>
      <p:ext uri="{BB962C8B-B14F-4D97-AF65-F5344CB8AC3E}">
        <p14:creationId xmlns:p14="http://schemas.microsoft.com/office/powerpoint/2010/main" val="2978318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8642350" cy="906066"/>
          </a:xfrm>
        </p:spPr>
        <p:txBody>
          <a:bodyPr/>
          <a:lstStyle/>
          <a:p>
            <a:r>
              <a:rPr lang="en-US" dirty="0"/>
              <a:t>Phase 1: Understanding Your System and Agreeing Your Priorities – TOOLS AVAILABLE</a:t>
            </a:r>
          </a:p>
        </p:txBody>
      </p:sp>
      <p:sp>
        <p:nvSpPr>
          <p:cNvPr id="3" name="Text Placeholder 2"/>
          <p:cNvSpPr>
            <a:spLocks noGrp="1"/>
          </p:cNvSpPr>
          <p:nvPr>
            <p:ph type="body" sz="quarter" idx="11"/>
          </p:nvPr>
        </p:nvSpPr>
        <p:spPr>
          <a:xfrm>
            <a:off x="250825" y="3346361"/>
            <a:ext cx="2880888" cy="1418823"/>
          </a:xfrm>
          <a:solidFill>
            <a:schemeClr val="accent5">
              <a:lumMod val="20000"/>
              <a:lumOff val="80000"/>
            </a:schemeClr>
          </a:solidFill>
          <a:ln>
            <a:solidFill>
              <a:schemeClr val="accent5">
                <a:lumMod val="60000"/>
                <a:lumOff val="40000"/>
              </a:schemeClr>
            </a:solidFill>
          </a:ln>
        </p:spPr>
        <p:txBody>
          <a:bodyPr/>
          <a:lstStyle/>
          <a:p>
            <a:pPr marL="0" indent="0" algn="ctr">
              <a:spcBef>
                <a:spcPts val="0"/>
              </a:spcBef>
              <a:buNone/>
            </a:pPr>
            <a:r>
              <a:rPr lang="en-US" sz="1750" b="1" dirty="0"/>
              <a:t>THRIVE Assessment Tool</a:t>
            </a:r>
          </a:p>
          <a:p>
            <a:pPr marL="0" indent="0" algn="ctr">
              <a:spcBef>
                <a:spcPts val="0"/>
              </a:spcBef>
              <a:buNone/>
            </a:pPr>
            <a:endParaRPr lang="en-US" sz="1200" b="1" dirty="0"/>
          </a:p>
          <a:p>
            <a:pPr marL="0" indent="0" algn="ctr">
              <a:spcBef>
                <a:spcPts val="0"/>
              </a:spcBef>
              <a:buNone/>
            </a:pPr>
            <a:r>
              <a:rPr lang="en-US" sz="1750" dirty="0"/>
              <a:t>Slide set and tool to assess how THRIVE-like your system is currently</a:t>
            </a:r>
          </a:p>
        </p:txBody>
      </p:sp>
      <p:sp>
        <p:nvSpPr>
          <p:cNvPr id="4" name="Text Placeholder 2"/>
          <p:cNvSpPr txBox="1">
            <a:spLocks/>
          </p:cNvSpPr>
          <p:nvPr/>
        </p:nvSpPr>
        <p:spPr>
          <a:xfrm>
            <a:off x="250825" y="1574443"/>
            <a:ext cx="2880888" cy="1400577"/>
          </a:xfrm>
          <a:prstGeom prst="rect">
            <a:avLst/>
          </a:prstGeom>
          <a:solidFill>
            <a:schemeClr val="accent5">
              <a:lumMod val="20000"/>
              <a:lumOff val="80000"/>
            </a:schemeClr>
          </a:solidFill>
          <a:ln>
            <a:solidFill>
              <a:schemeClr val="accent5">
                <a:lumMod val="60000"/>
                <a:lumOff val="40000"/>
              </a:schemeClr>
            </a:solidFill>
          </a:ln>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750" b="1" dirty="0"/>
              <a:t>Pathway Mapping </a:t>
            </a:r>
          </a:p>
          <a:p>
            <a:pPr marL="0" indent="0" algn="ctr">
              <a:spcBef>
                <a:spcPts val="0"/>
              </a:spcBef>
              <a:buFont typeface="Arial" panose="020B0604020202020204" pitchFamily="34" charset="0"/>
              <a:buNone/>
            </a:pPr>
            <a:endParaRPr lang="en-US" sz="1200" dirty="0"/>
          </a:p>
          <a:p>
            <a:pPr marL="0" indent="0" algn="ctr">
              <a:spcBef>
                <a:spcPts val="0"/>
              </a:spcBef>
              <a:buFont typeface="Arial" panose="020B0604020202020204" pitchFamily="34" charset="0"/>
              <a:buNone/>
            </a:pPr>
            <a:r>
              <a:rPr lang="en-US" sz="1750" dirty="0"/>
              <a:t>Slide set and agenda to host a ‘pathway mapping’ workshop in your locality</a:t>
            </a:r>
          </a:p>
        </p:txBody>
      </p:sp>
      <p:sp>
        <p:nvSpPr>
          <p:cNvPr id="5" name="Text Placeholder 2"/>
          <p:cNvSpPr txBox="1">
            <a:spLocks/>
          </p:cNvSpPr>
          <p:nvPr/>
        </p:nvSpPr>
        <p:spPr>
          <a:xfrm>
            <a:off x="3416881" y="1574442"/>
            <a:ext cx="2288460" cy="4980905"/>
          </a:xfrm>
          <a:prstGeom prst="rect">
            <a:avLst/>
          </a:prstGeom>
          <a:solidFill>
            <a:schemeClr val="accent5">
              <a:lumMod val="20000"/>
              <a:lumOff val="80000"/>
            </a:schemeClr>
          </a:solidFill>
          <a:ln>
            <a:solidFill>
              <a:schemeClr val="accent5">
                <a:lumMod val="60000"/>
                <a:lumOff val="40000"/>
              </a:schemeClr>
            </a:solidFill>
          </a:ln>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750" b="1" dirty="0"/>
              <a:t>Understanding your Data</a:t>
            </a:r>
          </a:p>
          <a:p>
            <a:pPr marL="0" indent="0" algn="ctr">
              <a:spcBef>
                <a:spcPts val="0"/>
              </a:spcBef>
              <a:buFont typeface="Arial" panose="020B0604020202020204" pitchFamily="34" charset="0"/>
              <a:buNone/>
            </a:pPr>
            <a:endParaRPr lang="en-US" sz="1200" dirty="0"/>
          </a:p>
          <a:p>
            <a:pPr marL="0" indent="0" algn="ctr">
              <a:spcBef>
                <a:spcPts val="0"/>
              </a:spcBef>
              <a:buFont typeface="Arial" panose="020B0604020202020204" pitchFamily="34" charset="0"/>
              <a:buNone/>
            </a:pPr>
            <a:r>
              <a:rPr lang="en-US" sz="1750" dirty="0"/>
              <a:t>Interview questions for qualitative data collection from key individuals within your system</a:t>
            </a:r>
          </a:p>
          <a:p>
            <a:pPr marL="0" indent="0" algn="ctr">
              <a:spcBef>
                <a:spcPts val="0"/>
              </a:spcBef>
              <a:buFont typeface="Arial" panose="020B0604020202020204" pitchFamily="34" charset="0"/>
              <a:buNone/>
            </a:pPr>
            <a:endParaRPr lang="en-US" sz="1750" dirty="0"/>
          </a:p>
          <a:p>
            <a:pPr marL="0" indent="0" algn="ctr">
              <a:spcBef>
                <a:spcPts val="0"/>
              </a:spcBef>
              <a:buFont typeface="Arial" panose="020B0604020202020204" pitchFamily="34" charset="0"/>
              <a:buNone/>
            </a:pPr>
            <a:r>
              <a:rPr lang="en-US" sz="1750" dirty="0"/>
              <a:t>Data requirements list for the quantitative data to be collected from your system</a:t>
            </a:r>
          </a:p>
          <a:p>
            <a:pPr marL="0" indent="0" algn="ctr">
              <a:spcBef>
                <a:spcPts val="0"/>
              </a:spcBef>
              <a:buFont typeface="Arial" panose="020B0604020202020204" pitchFamily="34" charset="0"/>
              <a:buNone/>
            </a:pPr>
            <a:endParaRPr lang="en-US" sz="1750" dirty="0"/>
          </a:p>
          <a:p>
            <a:pPr marL="0" indent="0" algn="ctr">
              <a:spcBef>
                <a:spcPts val="0"/>
              </a:spcBef>
              <a:buFont typeface="Arial" panose="020B0604020202020204" pitchFamily="34" charset="0"/>
              <a:buNone/>
            </a:pPr>
            <a:r>
              <a:rPr lang="en-US" sz="1750" dirty="0"/>
              <a:t>Slide set and agenda to host an ‘understanding your data’ workshop in your locality</a:t>
            </a:r>
          </a:p>
        </p:txBody>
      </p:sp>
      <p:sp>
        <p:nvSpPr>
          <p:cNvPr id="6" name="Text Placeholder 2"/>
          <p:cNvSpPr txBox="1">
            <a:spLocks/>
          </p:cNvSpPr>
          <p:nvPr/>
        </p:nvSpPr>
        <p:spPr>
          <a:xfrm>
            <a:off x="250825" y="5136525"/>
            <a:ext cx="2880888" cy="1418823"/>
          </a:xfrm>
          <a:prstGeom prst="rect">
            <a:avLst/>
          </a:prstGeom>
          <a:solidFill>
            <a:schemeClr val="accent5">
              <a:lumMod val="20000"/>
              <a:lumOff val="80000"/>
            </a:schemeClr>
          </a:solidFill>
          <a:ln>
            <a:solidFill>
              <a:schemeClr val="accent5">
                <a:lumMod val="60000"/>
                <a:lumOff val="40000"/>
              </a:schemeClr>
            </a:solidFill>
          </a:ln>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750" b="1" dirty="0"/>
              <a:t>Prioritising Improvement</a:t>
            </a:r>
          </a:p>
          <a:p>
            <a:pPr marL="0" indent="0" algn="ctr">
              <a:spcBef>
                <a:spcPts val="0"/>
              </a:spcBef>
              <a:buFont typeface="Arial" panose="020B0604020202020204" pitchFamily="34" charset="0"/>
              <a:buNone/>
            </a:pPr>
            <a:endParaRPr lang="en-US" sz="1200" b="1" dirty="0"/>
          </a:p>
          <a:p>
            <a:pPr marL="0" indent="0" algn="ctr">
              <a:spcBef>
                <a:spcPts val="0"/>
              </a:spcBef>
              <a:buFont typeface="Arial" panose="020B0604020202020204" pitchFamily="34" charset="0"/>
              <a:buNone/>
            </a:pPr>
            <a:r>
              <a:rPr lang="en-US" sz="1750" dirty="0"/>
              <a:t>Slide set and agenda to host a ‘prioritising improvement’ workshop in your locality</a:t>
            </a:r>
          </a:p>
        </p:txBody>
      </p:sp>
      <p:sp>
        <p:nvSpPr>
          <p:cNvPr id="7" name="Text Placeholder 2"/>
          <p:cNvSpPr txBox="1">
            <a:spLocks/>
          </p:cNvSpPr>
          <p:nvPr/>
        </p:nvSpPr>
        <p:spPr>
          <a:xfrm>
            <a:off x="5990509" y="1574444"/>
            <a:ext cx="2880888" cy="2186188"/>
          </a:xfrm>
          <a:prstGeom prst="rect">
            <a:avLst/>
          </a:prstGeom>
          <a:solidFill>
            <a:schemeClr val="accent5">
              <a:lumMod val="20000"/>
              <a:lumOff val="80000"/>
            </a:schemeClr>
          </a:solidFill>
          <a:ln>
            <a:solidFill>
              <a:schemeClr val="accent5">
                <a:lumMod val="60000"/>
                <a:lumOff val="40000"/>
              </a:schemeClr>
            </a:solidFill>
          </a:ln>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750" b="1" dirty="0"/>
              <a:t>Gap Analysis</a:t>
            </a:r>
          </a:p>
          <a:p>
            <a:pPr marL="0" indent="0" algn="ctr">
              <a:spcBef>
                <a:spcPts val="0"/>
              </a:spcBef>
              <a:buFont typeface="Arial" panose="020B0604020202020204" pitchFamily="34" charset="0"/>
              <a:buNone/>
            </a:pPr>
            <a:endParaRPr lang="en-US" sz="1200" dirty="0"/>
          </a:p>
          <a:p>
            <a:pPr marL="0" indent="0" algn="ctr">
              <a:spcBef>
                <a:spcPts val="0"/>
              </a:spcBef>
              <a:buFont typeface="Arial" panose="020B0604020202020204" pitchFamily="34" charset="0"/>
              <a:buNone/>
            </a:pPr>
            <a:r>
              <a:rPr lang="en-US" sz="1750" dirty="0"/>
              <a:t>Slide set and tool to assess the gaps in your current system and the steps that need to be taken in order to address your agreed priorities </a:t>
            </a:r>
          </a:p>
        </p:txBody>
      </p:sp>
      <p:sp>
        <p:nvSpPr>
          <p:cNvPr id="8" name="Text Placeholder 2"/>
          <p:cNvSpPr txBox="1">
            <a:spLocks/>
          </p:cNvSpPr>
          <p:nvPr/>
        </p:nvSpPr>
        <p:spPr>
          <a:xfrm>
            <a:off x="5990509" y="4163097"/>
            <a:ext cx="2880888" cy="1413455"/>
          </a:xfrm>
          <a:prstGeom prst="rect">
            <a:avLst/>
          </a:prstGeom>
          <a:solidFill>
            <a:schemeClr val="accent5">
              <a:lumMod val="20000"/>
              <a:lumOff val="80000"/>
            </a:schemeClr>
          </a:solidFill>
          <a:ln>
            <a:solidFill>
              <a:schemeClr val="accent5">
                <a:lumMod val="60000"/>
                <a:lumOff val="40000"/>
              </a:schemeClr>
            </a:solidFill>
          </a:ln>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750" b="1" dirty="0"/>
              <a:t>Redesign</a:t>
            </a:r>
          </a:p>
          <a:p>
            <a:pPr marL="0" indent="0" algn="ctr">
              <a:spcBef>
                <a:spcPts val="0"/>
              </a:spcBef>
              <a:buFont typeface="Arial" panose="020B0604020202020204" pitchFamily="34" charset="0"/>
              <a:buNone/>
            </a:pPr>
            <a:endParaRPr lang="en-US" sz="1200" dirty="0"/>
          </a:p>
          <a:p>
            <a:pPr marL="0" indent="0" algn="ctr">
              <a:spcBef>
                <a:spcPts val="0"/>
              </a:spcBef>
              <a:buFont typeface="Arial" panose="020B0604020202020204" pitchFamily="34" charset="0"/>
              <a:buNone/>
            </a:pPr>
            <a:r>
              <a:rPr lang="en-US" sz="1750" dirty="0"/>
              <a:t>Slide set and agenda to host a ‘redesign’ workshop in your locality</a:t>
            </a:r>
          </a:p>
        </p:txBody>
      </p:sp>
      <p:sp>
        <p:nvSpPr>
          <p:cNvPr id="9" name="Text Placeholder 2"/>
          <p:cNvSpPr txBox="1">
            <a:spLocks/>
          </p:cNvSpPr>
          <p:nvPr/>
        </p:nvSpPr>
        <p:spPr>
          <a:xfrm>
            <a:off x="5990509" y="5979015"/>
            <a:ext cx="2880888" cy="576332"/>
          </a:xfrm>
          <a:prstGeom prst="rect">
            <a:avLst/>
          </a:prstGeom>
          <a:solidFill>
            <a:schemeClr val="bg1"/>
          </a:solidFill>
          <a:ln w="12700">
            <a:solidFill>
              <a:schemeClr val="accent5">
                <a:lumMod val="60000"/>
                <a:lumOff val="40000"/>
              </a:schemeClr>
            </a:solidFill>
          </a:ln>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600" b="1" dirty="0"/>
              <a:t>All tools available at www.implementingTHRIVE.org</a:t>
            </a:r>
            <a:endParaRPr lang="en-US" sz="1600" dirty="0"/>
          </a:p>
        </p:txBody>
      </p:sp>
    </p:spTree>
    <p:extLst>
      <p:ext uri="{BB962C8B-B14F-4D97-AF65-F5344CB8AC3E}">
        <p14:creationId xmlns:p14="http://schemas.microsoft.com/office/powerpoint/2010/main" val="474403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87461"/>
            <a:ext cx="7772400" cy="3486060"/>
          </a:xfrm>
        </p:spPr>
        <p:txBody>
          <a:bodyPr/>
          <a:lstStyle/>
          <a:p>
            <a:r>
              <a:rPr lang="en-US" sz="3600" dirty="0">
                <a:solidFill>
                  <a:schemeClr val="accent5">
                    <a:lumMod val="75000"/>
                  </a:schemeClr>
                </a:solidFill>
              </a:rPr>
              <a:t>Q &amp; A: your thoughts on the i-THRIVE programme</a:t>
            </a:r>
            <a:r>
              <a:rPr lang="en-US" sz="3600" dirty="0"/>
              <a:t/>
            </a:r>
            <a:br>
              <a:rPr lang="en-US" sz="3600" dirty="0"/>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
            </a:r>
            <a:br>
              <a:rPr lang="en-GB" sz="2800" dirty="0">
                <a:solidFill>
                  <a:schemeClr val="bg1">
                    <a:lumMod val="50000"/>
                  </a:schemeClr>
                </a:solidFill>
              </a:rPr>
            </a:br>
            <a:r>
              <a:rPr lang="en-GB" sz="2800" dirty="0">
                <a:solidFill>
                  <a:schemeClr val="bg1">
                    <a:lumMod val="50000"/>
                  </a:schemeClr>
                </a:solidFill>
              </a:rPr>
              <a:t>i-THRIVE Team</a:t>
            </a:r>
            <a:endParaRPr lang="en-US" sz="2800" b="1" i="1" dirty="0">
              <a:solidFill>
                <a:schemeClr val="accent5"/>
              </a:solidFill>
            </a:endParaRPr>
          </a:p>
        </p:txBody>
      </p:sp>
    </p:spTree>
    <p:extLst>
      <p:ext uri="{BB962C8B-B14F-4D97-AF65-F5344CB8AC3E}">
        <p14:creationId xmlns:p14="http://schemas.microsoft.com/office/powerpoint/2010/main" val="83587159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i-THRIVE</a:t>
            </a:r>
          </a:p>
        </p:txBody>
      </p:sp>
      <p:sp>
        <p:nvSpPr>
          <p:cNvPr id="3" name="Text Placeholder 2"/>
          <p:cNvSpPr>
            <a:spLocks noGrp="1"/>
          </p:cNvSpPr>
          <p:nvPr>
            <p:ph type="body" sz="quarter" idx="11"/>
          </p:nvPr>
        </p:nvSpPr>
        <p:spPr>
          <a:xfrm>
            <a:off x="250825" y="2446986"/>
            <a:ext cx="8648476" cy="2915589"/>
          </a:xfrm>
        </p:spPr>
        <p:txBody>
          <a:bodyPr/>
          <a:lstStyle/>
          <a:p>
            <a:pPr marL="0" indent="0" algn="ctr">
              <a:buNone/>
            </a:pPr>
            <a:r>
              <a:rPr lang="en-US" sz="4400" b="1" dirty="0">
                <a:solidFill>
                  <a:srgbClr val="000000"/>
                </a:solidFill>
                <a:hlinkClick r:id="rId2"/>
              </a:rPr>
              <a:t>www.implementingthrive.org</a:t>
            </a:r>
            <a:endParaRPr lang="en-US" sz="4400" b="1" dirty="0">
              <a:solidFill>
                <a:srgbClr val="000000"/>
              </a:solidFill>
            </a:endParaRPr>
          </a:p>
          <a:p>
            <a:pPr marL="0" indent="0" algn="ctr">
              <a:buNone/>
            </a:pPr>
            <a:endParaRPr lang="en-US" sz="4400" b="1" dirty="0">
              <a:solidFill>
                <a:srgbClr val="000000"/>
              </a:solidFill>
            </a:endParaRPr>
          </a:p>
          <a:p>
            <a:pPr marL="0" indent="0" algn="ctr">
              <a:buNone/>
            </a:pPr>
            <a:r>
              <a:rPr lang="en-US" sz="4400" b="1" dirty="0">
                <a:solidFill>
                  <a:srgbClr val="000000"/>
                </a:solidFill>
              </a:rPr>
              <a:t>Twitter @iTHRIVEinfo</a:t>
            </a:r>
            <a:endParaRPr lang="en-US" sz="44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86105437"/>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the i-THRIVE Programme Team</a:t>
            </a:r>
          </a:p>
        </p:txBody>
      </p:sp>
      <p:sp>
        <p:nvSpPr>
          <p:cNvPr id="3" name="Text Placeholder 2"/>
          <p:cNvSpPr>
            <a:spLocks noGrp="1"/>
          </p:cNvSpPr>
          <p:nvPr>
            <p:ph type="body" sz="quarter" idx="11"/>
          </p:nvPr>
        </p:nvSpPr>
        <p:spPr>
          <a:xfrm>
            <a:off x="1268110" y="1405256"/>
            <a:ext cx="5542265" cy="3957319"/>
          </a:xfrm>
        </p:spPr>
        <p:txBody>
          <a:bodyPr/>
          <a:lstStyle/>
          <a:p>
            <a:pPr marL="0" indent="0">
              <a:buNone/>
            </a:pPr>
            <a:r>
              <a:rPr lang="en-US" sz="1400" b="1" dirty="0">
                <a:solidFill>
                  <a:srgbClr val="000000"/>
                </a:solidFill>
              </a:rPr>
              <a:t>Anna Moore: </a:t>
            </a:r>
          </a:p>
          <a:p>
            <a:pPr marL="0" indent="0">
              <a:buNone/>
            </a:pPr>
            <a:r>
              <a:rPr lang="en-US" sz="1400" dirty="0">
                <a:solidFill>
                  <a:srgbClr val="000000"/>
                </a:solidFill>
              </a:rPr>
              <a:t>i-THRIVE Lead</a:t>
            </a:r>
          </a:p>
          <a:p>
            <a:pPr marL="0" indent="0">
              <a:buNone/>
            </a:pPr>
            <a:r>
              <a:rPr lang="en-US" sz="1400" dirty="0">
                <a:hlinkClick r:id="rId2"/>
              </a:rPr>
              <a:t>a.moore@ucl.ac.uk</a:t>
            </a:r>
            <a:endParaRPr lang="en-US" sz="1400" dirty="0"/>
          </a:p>
          <a:p>
            <a:pPr marL="0" indent="0">
              <a:buNone/>
            </a:pPr>
            <a:endParaRPr lang="en-US" sz="1400" b="1" dirty="0"/>
          </a:p>
          <a:p>
            <a:pPr marL="0" indent="0">
              <a:buNone/>
            </a:pPr>
            <a:r>
              <a:rPr lang="en-US" sz="1400" b="1" dirty="0"/>
              <a:t>Emma Louisy:</a:t>
            </a:r>
          </a:p>
          <a:p>
            <a:pPr marL="0" indent="0">
              <a:buNone/>
            </a:pPr>
            <a:r>
              <a:rPr lang="en-US" sz="1400" dirty="0"/>
              <a:t>i-THRIVE Programme Manager</a:t>
            </a:r>
          </a:p>
          <a:p>
            <a:pPr marL="0" indent="0">
              <a:buNone/>
            </a:pPr>
            <a:r>
              <a:rPr lang="en-US" sz="1400" dirty="0">
                <a:hlinkClick r:id="rId3"/>
              </a:rPr>
              <a:t>ELouisy@Tavi-Port.nhs.uk</a:t>
            </a:r>
            <a:endParaRPr lang="en-US" sz="1400" dirty="0"/>
          </a:p>
          <a:p>
            <a:pPr marL="0" indent="0">
              <a:buNone/>
            </a:pPr>
            <a:endParaRPr lang="en-US" sz="1400" b="1" dirty="0"/>
          </a:p>
          <a:p>
            <a:pPr marL="0" indent="0">
              <a:buNone/>
            </a:pPr>
            <a:r>
              <a:rPr lang="en-US" sz="1400" b="1" dirty="0"/>
              <a:t>Rachel James:</a:t>
            </a:r>
          </a:p>
          <a:p>
            <a:pPr marL="0" indent="0">
              <a:buNone/>
            </a:pPr>
            <a:r>
              <a:rPr lang="en-US" sz="1400" dirty="0"/>
              <a:t>i-THRIVE Clinical Lead</a:t>
            </a:r>
          </a:p>
          <a:p>
            <a:pPr marL="0" indent="0">
              <a:buNone/>
            </a:pPr>
            <a:r>
              <a:rPr lang="en-US" sz="1400" dirty="0">
                <a:hlinkClick r:id="rId4"/>
              </a:rPr>
              <a:t>rjames@tavi-port.nhs.uk</a:t>
            </a:r>
            <a:endParaRPr lang="en-US" sz="1400" dirty="0"/>
          </a:p>
          <a:p>
            <a:pPr marL="0" indent="0">
              <a:buNone/>
            </a:pPr>
            <a:endParaRPr lang="en-US" sz="1400" dirty="0"/>
          </a:p>
          <a:p>
            <a:pPr marL="0" indent="0">
              <a:buNone/>
            </a:pPr>
            <a:r>
              <a:rPr lang="en-US" sz="1400" b="1" dirty="0"/>
              <a:t>Ilse Lee:</a:t>
            </a:r>
          </a:p>
          <a:p>
            <a:pPr marL="0" indent="0">
              <a:buNone/>
            </a:pPr>
            <a:r>
              <a:rPr lang="en-US" sz="1400" dirty="0"/>
              <a:t>Senior Research Assistant and Community of Practice Manager</a:t>
            </a:r>
          </a:p>
          <a:p>
            <a:pPr marL="0" indent="0">
              <a:buNone/>
            </a:pPr>
            <a:r>
              <a:rPr lang="en-US" sz="1400" dirty="0">
                <a:hlinkClick r:id="rId5"/>
              </a:rPr>
              <a:t>Ilse.Lee@annafreud.org</a:t>
            </a:r>
            <a:endParaRPr lang="en-US" sz="16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6"/>
          <a:stretch>
            <a:fillRect/>
          </a:stretch>
        </p:blipFill>
        <p:spPr>
          <a:xfrm>
            <a:off x="430239" y="2500730"/>
            <a:ext cx="724503" cy="710435"/>
          </a:xfrm>
          <a:prstGeom prst="rect">
            <a:avLst/>
          </a:prstGeom>
          <a:ln>
            <a:solidFill>
              <a:schemeClr val="accent5"/>
            </a:solidFill>
          </a:ln>
        </p:spPr>
      </p:pic>
      <p:pic>
        <p:nvPicPr>
          <p:cNvPr id="5" name="Picture 4"/>
          <p:cNvPicPr>
            <a:picLocks noChangeAspect="1"/>
          </p:cNvPicPr>
          <p:nvPr/>
        </p:nvPicPr>
        <p:blipFill rotWithShape="1">
          <a:blip r:embed="rId7"/>
          <a:srcRect b="24420"/>
          <a:stretch/>
        </p:blipFill>
        <p:spPr>
          <a:xfrm>
            <a:off x="438423" y="3486416"/>
            <a:ext cx="729455" cy="735610"/>
          </a:xfrm>
          <a:prstGeom prst="rect">
            <a:avLst/>
          </a:prstGeom>
          <a:ln>
            <a:solidFill>
              <a:schemeClr val="accent5"/>
            </a:solidFill>
          </a:ln>
        </p:spPr>
      </p:pic>
      <p:pic>
        <p:nvPicPr>
          <p:cNvPr id="6" name="Picture 5"/>
          <p:cNvPicPr>
            <a:picLocks noChangeAspect="1"/>
          </p:cNvPicPr>
          <p:nvPr/>
        </p:nvPicPr>
        <p:blipFill rotWithShape="1">
          <a:blip r:embed="rId8"/>
          <a:srcRect l="9783" t="4666" b="21524"/>
          <a:stretch/>
        </p:blipFill>
        <p:spPr>
          <a:xfrm>
            <a:off x="409575" y="1424834"/>
            <a:ext cx="765832" cy="708768"/>
          </a:xfrm>
          <a:prstGeom prst="rect">
            <a:avLst/>
          </a:prstGeom>
          <a:ln>
            <a:solidFill>
              <a:schemeClr val="accent5"/>
            </a:solidFill>
          </a:ln>
        </p:spPr>
      </p:pic>
      <p:pic>
        <p:nvPicPr>
          <p:cNvPr id="7" name="Picture 6"/>
          <p:cNvPicPr>
            <a:picLocks noChangeAspect="1"/>
          </p:cNvPicPr>
          <p:nvPr/>
        </p:nvPicPr>
        <p:blipFill rotWithShape="1">
          <a:blip r:embed="rId9"/>
          <a:srcRect l="9558"/>
          <a:stretch/>
        </p:blipFill>
        <p:spPr>
          <a:xfrm>
            <a:off x="438423" y="4484494"/>
            <a:ext cx="729456" cy="793100"/>
          </a:xfrm>
          <a:prstGeom prst="rect">
            <a:avLst/>
          </a:prstGeom>
          <a:ln>
            <a:solidFill>
              <a:schemeClr val="accent5"/>
            </a:solidFill>
          </a:ln>
        </p:spPr>
      </p:pic>
      <p:sp>
        <p:nvSpPr>
          <p:cNvPr id="8" name="TextBox 7"/>
          <p:cNvSpPr txBox="1"/>
          <p:nvPr/>
        </p:nvSpPr>
        <p:spPr>
          <a:xfrm>
            <a:off x="2950977" y="1436967"/>
            <a:ext cx="1183141" cy="738664"/>
          </a:xfrm>
          <a:prstGeom prst="rect">
            <a:avLst/>
          </a:prstGeom>
          <a:noFill/>
          <a:ln>
            <a:solidFill>
              <a:srgbClr val="FF0000"/>
            </a:solidFill>
          </a:ln>
        </p:spPr>
        <p:txBody>
          <a:bodyPr wrap="square" rtlCol="0">
            <a:spAutoFit/>
          </a:bodyPr>
          <a:lstStyle/>
          <a:p>
            <a:pPr algn="ctr"/>
            <a:r>
              <a:rPr lang="en-GB" sz="1400" dirty="0">
                <a:solidFill>
                  <a:srgbClr val="FF0000"/>
                </a:solidFill>
              </a:rPr>
              <a:t>Currently on Maternity Leave</a:t>
            </a:r>
          </a:p>
        </p:txBody>
      </p:sp>
    </p:spTree>
    <p:extLst>
      <p:ext uri="{BB962C8B-B14F-4D97-AF65-F5344CB8AC3E}">
        <p14:creationId xmlns:p14="http://schemas.microsoft.com/office/powerpoint/2010/main" val="1311076145"/>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0825" y="260350"/>
            <a:ext cx="8519646" cy="856438"/>
          </a:xfrm>
        </p:spPr>
        <p:txBody>
          <a:bodyPr/>
          <a:lstStyle/>
          <a:p>
            <a:r>
              <a:rPr lang="en-US" dirty="0"/>
              <a:t>“Future in Mind”* identifies specific challenges with our current Child &amp; Adolescent Mental Health Services</a:t>
            </a:r>
          </a:p>
        </p:txBody>
      </p:sp>
      <p:sp>
        <p:nvSpPr>
          <p:cNvPr id="2" name="Text Placeholder 1"/>
          <p:cNvSpPr>
            <a:spLocks noGrp="1"/>
          </p:cNvSpPr>
          <p:nvPr>
            <p:ph type="body" sz="quarter" idx="11"/>
          </p:nvPr>
        </p:nvSpPr>
        <p:spPr>
          <a:xfrm>
            <a:off x="250825" y="1297575"/>
            <a:ext cx="8642350" cy="4535488"/>
          </a:xfrm>
        </p:spPr>
        <p:txBody>
          <a:bodyPr/>
          <a:lstStyle/>
          <a:p>
            <a:pPr>
              <a:lnSpc>
                <a:spcPct val="120000"/>
              </a:lnSpc>
            </a:pPr>
            <a:r>
              <a:rPr lang="en-US" b="1" dirty="0"/>
              <a:t>Treatment gap: </a:t>
            </a:r>
            <a:r>
              <a:rPr lang="en-US" dirty="0"/>
              <a:t>only 25% - 35% young people who need support access services, with increasing levels of need in some groups e.g. eating disorders</a:t>
            </a:r>
          </a:p>
          <a:p>
            <a:pPr>
              <a:lnSpc>
                <a:spcPct val="120000"/>
              </a:lnSpc>
            </a:pPr>
            <a:r>
              <a:rPr lang="en-US" b="1" dirty="0"/>
              <a:t>Difficulty with access:</a:t>
            </a:r>
            <a:r>
              <a:rPr lang="en-US" dirty="0"/>
              <a:t> benchmarking shows an increase in the number of referrals and length of waiting times. Waiting times are around 3 weeks for crises and 18 weeks for routine; while out of hours liaison is very variable</a:t>
            </a:r>
          </a:p>
          <a:p>
            <a:pPr>
              <a:lnSpc>
                <a:spcPct val="120000"/>
              </a:lnSpc>
            </a:pPr>
            <a:r>
              <a:rPr lang="en-US" b="1" dirty="0"/>
              <a:t>Complex commissioning arrangements: </a:t>
            </a:r>
            <a:r>
              <a:rPr lang="en-US" dirty="0"/>
              <a:t>lack of clear accountability between providers, especially between CCGs and Local Authorities</a:t>
            </a:r>
          </a:p>
          <a:p>
            <a:pPr>
              <a:lnSpc>
                <a:spcPct val="120000"/>
              </a:lnSpc>
            </a:pPr>
            <a:r>
              <a:rPr lang="en-US" b="1" dirty="0"/>
              <a:t>Worse care for vulnerable groups: </a:t>
            </a:r>
            <a:r>
              <a:rPr lang="en-US" dirty="0"/>
              <a:t>they find it harder to access services</a:t>
            </a:r>
          </a:p>
          <a:p>
            <a:pPr>
              <a:lnSpc>
                <a:spcPct val="120000"/>
              </a:lnSpc>
            </a:pPr>
            <a:r>
              <a:rPr lang="en-US" b="1" dirty="0"/>
              <a:t>Gaps in data collection: </a:t>
            </a:r>
            <a:r>
              <a:rPr lang="en-US" dirty="0"/>
              <a:t>lack of useful data and information, with delays in developing payment and other incentive systems</a:t>
            </a:r>
          </a:p>
          <a:p>
            <a:pPr marL="0" indent="0">
              <a:lnSpc>
                <a:spcPct val="120000"/>
              </a:lnSpc>
              <a:buNone/>
            </a:pPr>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6F8E1204-AE86-41CA-9C65-4F78EB65D22F}" type="slidenum">
              <a:rPr lang="en-GB" smtClean="0"/>
              <a:t>5</a:t>
            </a:fld>
            <a:endParaRPr lang="en-GB"/>
          </a:p>
        </p:txBody>
      </p:sp>
      <p:sp>
        <p:nvSpPr>
          <p:cNvPr id="3" name="TextBox 2"/>
          <p:cNvSpPr txBox="1"/>
          <p:nvPr/>
        </p:nvSpPr>
        <p:spPr>
          <a:xfrm>
            <a:off x="250825" y="5867786"/>
            <a:ext cx="7958958" cy="307777"/>
          </a:xfrm>
          <a:prstGeom prst="rect">
            <a:avLst/>
          </a:prstGeom>
          <a:noFill/>
        </p:spPr>
        <p:txBody>
          <a:bodyPr wrap="square" rtlCol="0">
            <a:spAutoFit/>
          </a:bodyPr>
          <a:lstStyle/>
          <a:p>
            <a:r>
              <a:rPr lang="en-US" sz="1400" i="1" dirty="0"/>
              <a:t>* Future In Mind: Department of Health &amp; NHS England Joint Taskforce Report on CAMHS, 2015.</a:t>
            </a:r>
          </a:p>
        </p:txBody>
      </p:sp>
    </p:spTree>
    <p:extLst>
      <p:ext uri="{BB962C8B-B14F-4D97-AF65-F5344CB8AC3E}">
        <p14:creationId xmlns:p14="http://schemas.microsoft.com/office/powerpoint/2010/main" val="1489565233"/>
      </p:ext>
    </p:extLst>
  </p:cSld>
  <p:clrMapOvr>
    <a:masterClrMapping/>
  </p:clrMapOvr>
  <mc:AlternateContent xmlns:mc="http://schemas.openxmlformats.org/markup-compatibility/2006" xmlns:p14="http://schemas.microsoft.com/office/powerpoint/2010/main">
    <mc:Choice Requires="p14">
      <p:transition spd="slow" p14:dur="2000" advTm="23410"/>
    </mc:Choice>
    <mc:Fallback xmlns="">
      <p:transition xmlns:p14="http://schemas.microsoft.com/office/powerpoint/2010/main" spd="slow" advTm="2341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THRIVE Addresses the Problem</a:t>
            </a:r>
          </a:p>
        </p:txBody>
      </p:sp>
      <p:sp>
        <p:nvSpPr>
          <p:cNvPr id="3" name="Text Placeholder 2"/>
          <p:cNvSpPr>
            <a:spLocks noGrp="1"/>
          </p:cNvSpPr>
          <p:nvPr>
            <p:ph type="body" sz="quarter" idx="11"/>
          </p:nvPr>
        </p:nvSpPr>
        <p:spPr>
          <a:xfrm>
            <a:off x="250825" y="1071800"/>
            <a:ext cx="8642350" cy="5483545"/>
          </a:xfrm>
        </p:spPr>
        <p:txBody>
          <a:bodyPr/>
          <a:lstStyle/>
          <a:p>
            <a:pPr>
              <a:lnSpc>
                <a:spcPct val="130000"/>
              </a:lnSpc>
            </a:pPr>
            <a:r>
              <a:rPr lang="en-US" b="1" dirty="0"/>
              <a:t>Whole system approach </a:t>
            </a:r>
            <a:r>
              <a:rPr lang="en-US" dirty="0"/>
              <a:t>focusing on </a:t>
            </a:r>
            <a:r>
              <a:rPr lang="en-US" b="1" dirty="0"/>
              <a:t>needs</a:t>
            </a:r>
            <a:r>
              <a:rPr lang="en-US" dirty="0"/>
              <a:t> and </a:t>
            </a:r>
            <a:r>
              <a:rPr lang="en-US" b="1" dirty="0"/>
              <a:t>preferences</a:t>
            </a:r>
          </a:p>
          <a:p>
            <a:pPr>
              <a:lnSpc>
                <a:spcPct val="150000"/>
              </a:lnSpc>
            </a:pPr>
            <a:r>
              <a:rPr lang="en-US" dirty="0"/>
              <a:t>Builds on an draws from </a:t>
            </a:r>
            <a:r>
              <a:rPr lang="en-US" b="1" dirty="0"/>
              <a:t>community resources</a:t>
            </a:r>
            <a:r>
              <a:rPr lang="en-US" dirty="0"/>
              <a:t>, and an </a:t>
            </a:r>
            <a:r>
              <a:rPr lang="en-US" b="1" dirty="0"/>
              <a:t>individual’s resources </a:t>
            </a:r>
            <a:r>
              <a:rPr lang="en-US" dirty="0"/>
              <a:t>to create a diverse range of options for care</a:t>
            </a:r>
            <a:endParaRPr lang="en-US" b="1" dirty="0"/>
          </a:p>
          <a:p>
            <a:pPr>
              <a:lnSpc>
                <a:spcPct val="150000"/>
              </a:lnSpc>
            </a:pPr>
            <a:r>
              <a:rPr lang="en-US" b="1" dirty="0"/>
              <a:t>Shared decision making and child and young person preferences </a:t>
            </a:r>
            <a:r>
              <a:rPr lang="en-US" dirty="0"/>
              <a:t>are</a:t>
            </a:r>
            <a:r>
              <a:rPr lang="en-US" b="1" dirty="0"/>
              <a:t> </a:t>
            </a:r>
            <a:r>
              <a:rPr lang="en-US" dirty="0"/>
              <a:t>core principles</a:t>
            </a:r>
          </a:p>
          <a:p>
            <a:pPr>
              <a:lnSpc>
                <a:spcPct val="150000"/>
              </a:lnSpc>
            </a:pPr>
            <a:r>
              <a:rPr lang="en-US" b="1" dirty="0"/>
              <a:t>Identifies resource-homogenous groups</a:t>
            </a:r>
            <a:r>
              <a:rPr lang="en-US" dirty="0"/>
              <a:t> of young people with common needs and preferences, rather than an escalator/severity approach</a:t>
            </a:r>
          </a:p>
          <a:p>
            <a:pPr>
              <a:lnSpc>
                <a:spcPct val="150000"/>
              </a:lnSpc>
            </a:pPr>
            <a:r>
              <a:rPr lang="en-US" dirty="0"/>
              <a:t>Focus on </a:t>
            </a:r>
            <a:r>
              <a:rPr lang="en-US" b="1" dirty="0"/>
              <a:t>early intervention and building resilience </a:t>
            </a:r>
            <a:r>
              <a:rPr lang="en-US" dirty="0"/>
              <a:t>in children, young people and families</a:t>
            </a:r>
          </a:p>
          <a:p>
            <a:pPr>
              <a:lnSpc>
                <a:spcPct val="150000"/>
              </a:lnSpc>
            </a:pPr>
            <a:r>
              <a:rPr lang="en-US" dirty="0"/>
              <a:t>THRIVE advocates the </a:t>
            </a:r>
            <a:r>
              <a:rPr lang="en-US" b="1" dirty="0"/>
              <a:t>effective use of data </a:t>
            </a:r>
            <a:r>
              <a:rPr lang="en-US" dirty="0"/>
              <a:t>to inform service delivery and meet needs</a:t>
            </a:r>
          </a:p>
        </p:txBody>
      </p:sp>
    </p:spTree>
    <p:extLst>
      <p:ext uri="{BB962C8B-B14F-4D97-AF65-F5344CB8AC3E}">
        <p14:creationId xmlns:p14="http://schemas.microsoft.com/office/powerpoint/2010/main" val="2342726940"/>
      </p:ext>
    </p:extLst>
  </p:cSld>
  <p:clrMapOvr>
    <a:masterClrMapping/>
  </p:clrMapOvr>
  <mc:AlternateContent xmlns:mc="http://schemas.openxmlformats.org/markup-compatibility/2006" xmlns:p14="http://schemas.microsoft.com/office/powerpoint/2010/main">
    <mc:Choice Requires="p14">
      <p:transition spd="slow" p14:dur="2000" advTm="57117"/>
    </mc:Choice>
    <mc:Fallback xmlns="">
      <p:transition xmlns:p14="http://schemas.microsoft.com/office/powerpoint/2010/main" spd="slow" advTm="571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(Implementing-THRIVE)</a:t>
            </a:r>
            <a:endParaRPr lang="en-GB" dirty="0"/>
          </a:p>
        </p:txBody>
      </p:sp>
      <p:pic>
        <p:nvPicPr>
          <p:cNvPr id="17" name="Picture 16"/>
          <p:cNvPicPr>
            <a:picLocks noChangeAspect="1"/>
          </p:cNvPicPr>
          <p:nvPr/>
        </p:nvPicPr>
        <p:blipFill rotWithShape="1">
          <a:blip r:embed="rId2"/>
          <a:srcRect l="25491" t="11934" r="42438" b="6904"/>
          <a:stretch/>
        </p:blipFill>
        <p:spPr>
          <a:xfrm>
            <a:off x="593457" y="964473"/>
            <a:ext cx="2011048" cy="2861399"/>
          </a:xfrm>
          <a:prstGeom prst="rect">
            <a:avLst/>
          </a:prstGeom>
        </p:spPr>
      </p:pic>
      <p:sp>
        <p:nvSpPr>
          <p:cNvPr id="19" name="Right Arrow 18"/>
          <p:cNvSpPr/>
          <p:nvPr/>
        </p:nvSpPr>
        <p:spPr>
          <a:xfrm>
            <a:off x="3228196" y="1972016"/>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0" name="TextBox 19"/>
          <p:cNvSpPr txBox="1"/>
          <p:nvPr/>
        </p:nvSpPr>
        <p:spPr>
          <a:xfrm>
            <a:off x="3133005" y="1458341"/>
            <a:ext cx="2485809" cy="400110"/>
          </a:xfrm>
          <a:prstGeom prst="rect">
            <a:avLst/>
          </a:prstGeom>
          <a:noFill/>
        </p:spPr>
        <p:txBody>
          <a:bodyPr wrap="none" rtlCol="0">
            <a:spAutoFit/>
          </a:bodyPr>
          <a:lstStyle/>
          <a:p>
            <a:r>
              <a:rPr lang="en-GB" sz="2000" b="1" dirty="0"/>
              <a:t>I</a:t>
            </a:r>
            <a:r>
              <a:rPr lang="en-GB" sz="2000" dirty="0"/>
              <a:t>mplementing-THRIVE</a:t>
            </a:r>
          </a:p>
        </p:txBody>
      </p:sp>
      <p:sp>
        <p:nvSpPr>
          <p:cNvPr id="24" name="Rectangle 23"/>
          <p:cNvSpPr/>
          <p:nvPr/>
        </p:nvSpPr>
        <p:spPr>
          <a:xfrm>
            <a:off x="250825" y="4010070"/>
            <a:ext cx="8452409" cy="2308324"/>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sz="2400" dirty="0"/>
              <a:t>i-THRIVE is the implementation </a:t>
            </a:r>
            <a:r>
              <a:rPr lang="en-US" sz="2400" dirty="0" err="1"/>
              <a:t>programme</a:t>
            </a:r>
            <a:r>
              <a:rPr lang="en-US" sz="2400" dirty="0"/>
              <a:t> that supports sites to translate the THRIVE conceptual framework into a model of care that fits local context</a:t>
            </a:r>
          </a:p>
          <a:p>
            <a:pPr>
              <a:buClr>
                <a:schemeClr val="accent1"/>
              </a:buClr>
            </a:pPr>
            <a:endParaRPr lang="en-GB" sz="2400" dirty="0">
              <a:solidFill>
                <a:srgbClr val="000000"/>
              </a:solidFill>
              <a:latin typeface="+mj-lt"/>
            </a:endParaRPr>
          </a:p>
          <a:p>
            <a:pPr marL="285750" indent="-285750">
              <a:buClr>
                <a:schemeClr val="accent1"/>
              </a:buClr>
              <a:buFont typeface="Arial" panose="020B0604020202020204" pitchFamily="34" charset="0"/>
              <a:buChar char="•"/>
            </a:pPr>
            <a:r>
              <a:rPr lang="en-GB" sz="2400" dirty="0">
                <a:solidFill>
                  <a:srgbClr val="000000"/>
                </a:solidFill>
                <a:latin typeface="+mj-lt"/>
              </a:rPr>
              <a:t>i-THRIVE is an NHS Innovation Accelerator, led by Dr Anna Moore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47314" y="1077976"/>
            <a:ext cx="2349198" cy="2321030"/>
          </a:xfrm>
          <a:prstGeom prst="rect">
            <a:avLst/>
          </a:prstGeom>
        </p:spPr>
      </p:pic>
    </p:spTree>
    <p:extLst>
      <p:ext uri="{BB962C8B-B14F-4D97-AF65-F5344CB8AC3E}">
        <p14:creationId xmlns:p14="http://schemas.microsoft.com/office/powerpoint/2010/main" val="28657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Aligned to existing programmes</a:t>
            </a:r>
          </a:p>
        </p:txBody>
      </p:sp>
      <p:sp>
        <p:nvSpPr>
          <p:cNvPr id="3" name="Text Placeholder 2"/>
          <p:cNvSpPr>
            <a:spLocks noGrp="1"/>
          </p:cNvSpPr>
          <p:nvPr>
            <p:ph type="body" sz="quarter" idx="11"/>
          </p:nvPr>
        </p:nvSpPr>
        <p:spPr>
          <a:xfrm>
            <a:off x="250825" y="1196974"/>
            <a:ext cx="8642350" cy="5062158"/>
          </a:xfrm>
        </p:spPr>
        <p:txBody>
          <a:bodyPr/>
          <a:lstStyle/>
          <a:p>
            <a:r>
              <a:rPr lang="en-US" dirty="0"/>
              <a:t>The i-THRIVE programme complements existing transformation and Quality Improvement programmes in the NHS</a:t>
            </a:r>
          </a:p>
          <a:p>
            <a:endParaRPr lang="en-US" dirty="0"/>
          </a:p>
          <a:p>
            <a:endParaRPr lang="en-US" dirty="0"/>
          </a:p>
          <a:p>
            <a:pPr marL="0" indent="0">
              <a:buNone/>
            </a:pPr>
            <a:endParaRPr lang="en-US" dirty="0"/>
          </a:p>
          <a:p>
            <a:endParaRPr lang="en-US" dirty="0"/>
          </a:p>
          <a:p>
            <a:endParaRPr lang="en-US" dirty="0"/>
          </a:p>
          <a:p>
            <a:endParaRPr lang="en-US" dirty="0"/>
          </a:p>
          <a:p>
            <a:pPr marL="0" indent="0">
              <a:buNone/>
            </a:pPr>
            <a:endParaRPr lang="en-US" dirty="0"/>
          </a:p>
          <a:p>
            <a:endParaRPr lang="en-US" dirty="0"/>
          </a:p>
          <a:p>
            <a:endParaRPr lang="en-US" dirty="0"/>
          </a:p>
          <a:p>
            <a:r>
              <a:rPr lang="en-US" dirty="0"/>
              <a:t>Builds on local strengths across whole system</a:t>
            </a:r>
          </a:p>
          <a:p>
            <a:r>
              <a:rPr lang="en-US" dirty="0"/>
              <a:t>Adapted to suit the needs of the locality</a:t>
            </a:r>
          </a:p>
        </p:txBody>
      </p:sp>
      <p:pic>
        <p:nvPicPr>
          <p:cNvPr id="4" name="Picture 3"/>
          <p:cNvPicPr>
            <a:picLocks noChangeAspect="1"/>
          </p:cNvPicPr>
          <p:nvPr/>
        </p:nvPicPr>
        <p:blipFill rotWithShape="1">
          <a:blip r:embed="rId2"/>
          <a:srcRect l="56043"/>
          <a:stretch/>
        </p:blipFill>
        <p:spPr>
          <a:xfrm>
            <a:off x="1764628" y="3407409"/>
            <a:ext cx="5355400" cy="888365"/>
          </a:xfrm>
          <a:prstGeom prst="rect">
            <a:avLst/>
          </a:prstGeom>
        </p:spPr>
      </p:pic>
      <p:pic>
        <p:nvPicPr>
          <p:cNvPr id="5" name="Picture 4"/>
          <p:cNvPicPr>
            <a:picLocks noChangeAspect="1"/>
          </p:cNvPicPr>
          <p:nvPr/>
        </p:nvPicPr>
        <p:blipFill>
          <a:blip r:embed="rId3"/>
          <a:stretch>
            <a:fillRect/>
          </a:stretch>
        </p:blipFill>
        <p:spPr>
          <a:xfrm>
            <a:off x="4771288" y="2200572"/>
            <a:ext cx="2321662" cy="898040"/>
          </a:xfrm>
          <a:prstGeom prst="rect">
            <a:avLst/>
          </a:prstGeom>
        </p:spPr>
      </p:pic>
      <p:pic>
        <p:nvPicPr>
          <p:cNvPr id="6" name="Picture 5"/>
          <p:cNvPicPr>
            <a:picLocks noChangeAspect="1"/>
          </p:cNvPicPr>
          <p:nvPr/>
        </p:nvPicPr>
        <p:blipFill>
          <a:blip r:embed="rId4"/>
          <a:stretch>
            <a:fillRect/>
          </a:stretch>
        </p:blipFill>
        <p:spPr>
          <a:xfrm>
            <a:off x="1647383" y="2200572"/>
            <a:ext cx="2343592" cy="898867"/>
          </a:xfrm>
          <a:prstGeom prst="rect">
            <a:avLst/>
          </a:prstGeom>
        </p:spPr>
      </p:pic>
    </p:spTree>
    <p:extLst>
      <p:ext uri="{BB962C8B-B14F-4D97-AF65-F5344CB8AC3E}">
        <p14:creationId xmlns:p14="http://schemas.microsoft.com/office/powerpoint/2010/main" val="35087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Support for sites implementing THRIVE</a:t>
            </a:r>
          </a:p>
        </p:txBody>
      </p:sp>
      <p:sp>
        <p:nvSpPr>
          <p:cNvPr id="3" name="Text Placeholder 2"/>
          <p:cNvSpPr>
            <a:spLocks noGrp="1"/>
          </p:cNvSpPr>
          <p:nvPr>
            <p:ph type="body" sz="quarter" idx="11"/>
          </p:nvPr>
        </p:nvSpPr>
        <p:spPr>
          <a:xfrm>
            <a:off x="250823" y="882505"/>
            <a:ext cx="4921251" cy="5403995"/>
          </a:xfrm>
        </p:spPr>
        <p:txBody>
          <a:bodyPr/>
          <a:lstStyle/>
          <a:p>
            <a:r>
              <a:rPr lang="en-US" b="1" dirty="0"/>
              <a:t>Website</a:t>
            </a:r>
            <a:r>
              <a:rPr lang="en-US" dirty="0"/>
              <a:t> at </a:t>
            </a:r>
            <a:r>
              <a:rPr lang="en-US" dirty="0">
                <a:hlinkClick r:id="rId3"/>
              </a:rPr>
              <a:t>www.implementingthrive.org</a:t>
            </a:r>
            <a:r>
              <a:rPr lang="en-US" dirty="0"/>
              <a:t> </a:t>
            </a:r>
          </a:p>
          <a:p>
            <a:pPr marL="0" indent="0">
              <a:buNone/>
            </a:pPr>
            <a:endParaRPr lang="en-US" sz="1400" dirty="0"/>
          </a:p>
          <a:p>
            <a:r>
              <a:rPr lang="en-US" b="1" dirty="0"/>
              <a:t>i-THRIVE Community of Practice </a:t>
            </a:r>
            <a:r>
              <a:rPr lang="en-US" dirty="0"/>
              <a:t>member with access to shared learning </a:t>
            </a:r>
            <a:r>
              <a:rPr lang="en-US" dirty="0" smtClean="0"/>
              <a:t>events</a:t>
            </a:r>
          </a:p>
          <a:p>
            <a:endParaRPr lang="en-US" sz="1400" dirty="0"/>
          </a:p>
          <a:p>
            <a:r>
              <a:rPr lang="en-US" b="1" dirty="0"/>
              <a:t>i-THRIVE Academy;</a:t>
            </a:r>
            <a:r>
              <a:rPr lang="en-US" dirty="0"/>
              <a:t> four training modules funded by Health Education England</a:t>
            </a:r>
            <a:endParaRPr lang="en-US" b="1" dirty="0"/>
          </a:p>
          <a:p>
            <a:pPr lvl="1"/>
            <a:endParaRPr lang="en-US" sz="1400" dirty="0"/>
          </a:p>
          <a:p>
            <a:r>
              <a:rPr lang="en-US" b="1" dirty="0"/>
              <a:t>i-THRIVE Illustrated; </a:t>
            </a:r>
            <a:r>
              <a:rPr lang="en-US" dirty="0"/>
              <a:t>a series of case studies highlighting how different sites have approached the implementation of THRIVE</a:t>
            </a:r>
          </a:p>
          <a:p>
            <a:pPr lvl="1"/>
            <a:endParaRPr lang="en-US" sz="1400" dirty="0"/>
          </a:p>
          <a:p>
            <a:r>
              <a:rPr lang="en-US" b="1" dirty="0"/>
              <a:t>i-THRIVE Toolkit; </a:t>
            </a:r>
            <a:r>
              <a:rPr lang="en-US" dirty="0"/>
              <a:t>a range of tools to support an evidence based approach to implementation</a:t>
            </a:r>
          </a:p>
          <a:p>
            <a:endParaRPr lang="en-US" dirty="0"/>
          </a:p>
          <a:p>
            <a:pPr lvl="1"/>
            <a:endParaRPr lang="en-US" dirty="0"/>
          </a:p>
        </p:txBody>
      </p:sp>
      <p:pic>
        <p:nvPicPr>
          <p:cNvPr id="6" name="Picture 5"/>
          <p:cNvPicPr>
            <a:picLocks noChangeAspect="1"/>
          </p:cNvPicPr>
          <p:nvPr/>
        </p:nvPicPr>
        <p:blipFill>
          <a:blip r:embed="rId4"/>
          <a:stretch>
            <a:fillRect/>
          </a:stretch>
        </p:blipFill>
        <p:spPr>
          <a:xfrm>
            <a:off x="5525097" y="4672153"/>
            <a:ext cx="3284764" cy="1614347"/>
          </a:xfrm>
          <a:prstGeom prst="rect">
            <a:avLst/>
          </a:prstGeom>
          <a:ln>
            <a:solidFill>
              <a:srgbClr val="781D7D"/>
            </a:solidFill>
          </a:ln>
        </p:spPr>
      </p:pic>
      <p:pic>
        <p:nvPicPr>
          <p:cNvPr id="7" name="Picture 6"/>
          <p:cNvPicPr/>
          <p:nvPr/>
        </p:nvPicPr>
        <p:blipFill rotWithShape="1">
          <a:blip r:embed="rId5"/>
          <a:srcRect l="73463" t="9572" r="11071" b="7385"/>
          <a:stretch/>
        </p:blipFill>
        <p:spPr bwMode="auto">
          <a:xfrm>
            <a:off x="5978759" y="882505"/>
            <a:ext cx="2377440" cy="3590925"/>
          </a:xfrm>
          <a:prstGeom prst="rect">
            <a:avLst/>
          </a:prstGeom>
          <a:solidFill>
            <a:srgbClr val="BD019D"/>
          </a:solidFill>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386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58204</TotalTime>
  <Words>4008</Words>
  <Application>Microsoft Office PowerPoint</Application>
  <PresentationFormat>On-screen Show (4:3)</PresentationFormat>
  <Paragraphs>485</Paragraphs>
  <Slides>46</Slides>
  <Notes>34</Notes>
  <HiddenSlides>0</HiddenSlides>
  <MMClips>0</MMClips>
  <ScaleCrop>false</ScaleCrop>
  <HeadingPairs>
    <vt:vector size="4" baseType="variant">
      <vt:variant>
        <vt:lpstr>Theme</vt:lpstr>
      </vt:variant>
      <vt:variant>
        <vt:i4>7</vt:i4>
      </vt:variant>
      <vt:variant>
        <vt:lpstr>Slide Titles</vt:lpstr>
      </vt:variant>
      <vt:variant>
        <vt:i4>46</vt:i4>
      </vt:variant>
    </vt:vector>
  </HeadingPairs>
  <TitlesOfParts>
    <vt:vector size="53" baseType="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i-THRIVE</vt:lpstr>
      <vt:lpstr>Introduction to i-THRIVE  Dr Rachel James i-THRIVE Clinical Lead THRIVE Author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the THRIVE conceptual framework  Dr Rachel James i-THRIVE Clinical Lead THRIVE Author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THRIVE: A Conceptual Framework Overview of the needs based groupings  Dr Rachel James i-THRIVE Clinical Lead THRIVE Author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 your thoughts on the THRIVE conceptual framework   i-THRIVE Team</vt:lpstr>
      <vt:lpstr>Core principles and components of the i-THRIVE model of care  Dr Rachel James i-THRIVE Clinical Lead THRIVE Author</vt:lpstr>
      <vt:lpstr>PowerPoint Presentation</vt:lpstr>
      <vt:lpstr>PowerPoint Presentation</vt:lpstr>
      <vt:lpstr>PowerPoint Presentation</vt:lpstr>
      <vt:lpstr>PowerPoint Presentation</vt:lpstr>
      <vt:lpstr>PowerPoint Presentation</vt:lpstr>
      <vt:lpstr>PowerPoint Presentation</vt:lpstr>
      <vt:lpstr>i-THRIVE Approach to Implementation  Emma Louisy i-THRIVE Programme Manager</vt:lpstr>
      <vt:lpstr>Approach to Implementation</vt:lpstr>
      <vt:lpstr>PowerPoint Presentation</vt:lpstr>
      <vt:lpstr>PowerPoint Presentation</vt:lpstr>
      <vt:lpstr>PowerPoint Presentation</vt:lpstr>
      <vt:lpstr>PowerPoint Presentation</vt:lpstr>
      <vt:lpstr>PowerPoint Presentation</vt:lpstr>
      <vt:lpstr>Q &amp; A: your thoughts on the i-THRIVE programme   i-THRIVE Team</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1730</cp:revision>
  <cp:lastPrinted>2015-07-22T16:33:04Z</cp:lastPrinted>
  <dcterms:created xsi:type="dcterms:W3CDTF">2015-07-09T07:15:21Z</dcterms:created>
  <dcterms:modified xsi:type="dcterms:W3CDTF">2017-06-27T10:42:06Z</dcterms:modified>
</cp:coreProperties>
</file>