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6.xml" ContentType="application/vnd.openxmlformats-officedocument.theme+xml"/>
  <Override PartName="/ppt/tags/tag3.xml" ContentType="application/vnd.openxmlformats-officedocument.presentationml.tag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7.xml" ContentType="application/vnd.openxmlformats-officedocument.theme+xml"/>
  <Override PartName="/ppt/tags/tag4.xml" ContentType="application/vnd.openxmlformats-officedocument.presentationml.tags+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 id="2147483730" r:id="rId2"/>
    <p:sldMasterId id="2147483716" r:id="rId3"/>
    <p:sldMasterId id="2147483708" r:id="rId4"/>
    <p:sldMasterId id="2147483711" r:id="rId5"/>
    <p:sldMasterId id="2147483742" r:id="rId6"/>
    <p:sldMasterId id="2147483755" r:id="rId7"/>
  </p:sldMasterIdLst>
  <p:notesMasterIdLst>
    <p:notesMasterId r:id="rId42"/>
  </p:notesMasterIdLst>
  <p:handoutMasterIdLst>
    <p:handoutMasterId r:id="rId43"/>
  </p:handoutMasterIdLst>
  <p:sldIdLst>
    <p:sldId id="425" r:id="rId8"/>
    <p:sldId id="372" r:id="rId9"/>
    <p:sldId id="440" r:id="rId10"/>
    <p:sldId id="441" r:id="rId11"/>
    <p:sldId id="442" r:id="rId12"/>
    <p:sldId id="443" r:id="rId13"/>
    <p:sldId id="444" r:id="rId14"/>
    <p:sldId id="445" r:id="rId15"/>
    <p:sldId id="454" r:id="rId16"/>
    <p:sldId id="455" r:id="rId17"/>
    <p:sldId id="448" r:id="rId18"/>
    <p:sldId id="456" r:id="rId19"/>
    <p:sldId id="446" r:id="rId20"/>
    <p:sldId id="458" r:id="rId21"/>
    <p:sldId id="450" r:id="rId22"/>
    <p:sldId id="457" r:id="rId23"/>
    <p:sldId id="452" r:id="rId24"/>
    <p:sldId id="387" r:id="rId25"/>
    <p:sldId id="388" r:id="rId26"/>
    <p:sldId id="389" r:id="rId27"/>
    <p:sldId id="390" r:id="rId28"/>
    <p:sldId id="391" r:id="rId29"/>
    <p:sldId id="392" r:id="rId30"/>
    <p:sldId id="393" r:id="rId31"/>
    <p:sldId id="394" r:id="rId32"/>
    <p:sldId id="395" r:id="rId33"/>
    <p:sldId id="396" r:id="rId34"/>
    <p:sldId id="398" r:id="rId35"/>
    <p:sldId id="397" r:id="rId36"/>
    <p:sldId id="399" r:id="rId37"/>
    <p:sldId id="400" r:id="rId38"/>
    <p:sldId id="401" r:id="rId39"/>
    <p:sldId id="415" r:id="rId40"/>
    <p:sldId id="416" r:id="rId41"/>
  </p:sldIdLst>
  <p:sldSz cx="9144000" cy="6858000" type="screen4x3"/>
  <p:notesSz cx="9872663"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a Moore" initials="AM" lastIdx="14" clrIdx="0"/>
  <p:cmAuthor id="1" name="Steve Ryan" initials="SR"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D620"/>
    <a:srgbClr val="BD019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62" autoAdjust="0"/>
    <p:restoredTop sz="94434" autoAdjust="0"/>
  </p:normalViewPr>
  <p:slideViewPr>
    <p:cSldViewPr snapToGrid="0" snapToObjects="1">
      <p:cViewPr>
        <p:scale>
          <a:sx n="84" d="100"/>
          <a:sy n="84" d="100"/>
        </p:scale>
        <p:origin x="-1158" y="222"/>
      </p:cViewPr>
      <p:guideLst>
        <p:guide orient="horz" pos="2160"/>
        <p:guide pos="2880"/>
      </p:guideLst>
    </p:cSldViewPr>
  </p:slideViewPr>
  <p:outlineViewPr>
    <p:cViewPr>
      <p:scale>
        <a:sx n="33" d="100"/>
        <a:sy n="33" d="100"/>
      </p:scale>
      <p:origin x="0" y="6024"/>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6" d="100"/>
          <a:sy n="76" d="100"/>
        </p:scale>
        <p:origin x="171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CC9B29-B932-9E4B-AE2D-CFAB0D489A9F}" type="doc">
      <dgm:prSet loTypeId="urn:microsoft.com/office/officeart/2005/8/layout/cycle8" loCatId="" qsTypeId="urn:microsoft.com/office/officeart/2005/8/quickstyle/simple4" qsCatId="simple" csTypeId="urn:microsoft.com/office/officeart/2005/8/colors/colorful4" csCatId="colorful" phldr="1"/>
      <dgm:spPr/>
    </dgm:pt>
    <dgm:pt modelId="{7DDE8719-DF91-8A4B-917A-0C4F508E7E3F}">
      <dgm:prSet phldrT="[Text]" custT="1"/>
      <dgm:spPr/>
      <dgm:t>
        <a:bodyPr/>
        <a:lstStyle/>
        <a:p>
          <a:r>
            <a:rPr lang="en-US" sz="2400" b="1" dirty="0" smtClean="0"/>
            <a:t>    </a:t>
          </a:r>
          <a:endParaRPr lang="en-US" sz="2400" b="1" dirty="0"/>
        </a:p>
      </dgm:t>
    </dgm:pt>
    <dgm:pt modelId="{8ED806ED-7857-EA41-933F-B55A472CB041}" type="parTrans" cxnId="{47C35DC3-F56B-1D41-8943-1D0C5636FAEF}">
      <dgm:prSet/>
      <dgm:spPr/>
      <dgm:t>
        <a:bodyPr/>
        <a:lstStyle/>
        <a:p>
          <a:endParaRPr lang="en-US" sz="2400" b="1"/>
        </a:p>
      </dgm:t>
    </dgm:pt>
    <dgm:pt modelId="{F0EB1E38-11F7-6740-911C-93B30B883B0D}" type="sibTrans" cxnId="{47C35DC3-F56B-1D41-8943-1D0C5636FAEF}">
      <dgm:prSet/>
      <dgm:spPr/>
      <dgm:t>
        <a:bodyPr/>
        <a:lstStyle/>
        <a:p>
          <a:endParaRPr lang="en-US" sz="2400" b="1"/>
        </a:p>
      </dgm:t>
    </dgm:pt>
    <dgm:pt modelId="{776A5D01-B9EA-DB48-9374-CF79EF4D50CE}">
      <dgm:prSet custT="1"/>
      <dgm:spPr/>
      <dgm:t>
        <a:bodyPr/>
        <a:lstStyle/>
        <a:p>
          <a:endParaRPr lang="en-US" sz="2400" b="1" dirty="0" smtClean="0"/>
        </a:p>
        <a:p>
          <a:endParaRPr lang="en-US" sz="1800" b="0" dirty="0"/>
        </a:p>
      </dgm:t>
    </dgm:pt>
    <dgm:pt modelId="{8C105395-43EA-904F-B23B-1E9BD585D59D}" type="parTrans" cxnId="{9F2528A7-0045-9440-8BDB-EB880A7DA3BE}">
      <dgm:prSet/>
      <dgm:spPr/>
      <dgm:t>
        <a:bodyPr/>
        <a:lstStyle/>
        <a:p>
          <a:endParaRPr lang="en-US" sz="2400" b="1"/>
        </a:p>
      </dgm:t>
    </dgm:pt>
    <dgm:pt modelId="{E4F8B552-8762-3C42-A20D-D35413AB1947}" type="sibTrans" cxnId="{9F2528A7-0045-9440-8BDB-EB880A7DA3BE}">
      <dgm:prSet/>
      <dgm:spPr/>
      <dgm:t>
        <a:bodyPr/>
        <a:lstStyle/>
        <a:p>
          <a:endParaRPr lang="en-US" sz="2400" b="1"/>
        </a:p>
      </dgm:t>
    </dgm:pt>
    <dgm:pt modelId="{E8CC3684-498E-9140-BAFE-8369DF0E54F1}">
      <dgm:prSet phldrT="[Text]" custT="1"/>
      <dgm:spPr/>
      <dgm:t>
        <a:bodyPr/>
        <a:lstStyle/>
        <a:p>
          <a:endParaRPr lang="en-US" sz="2400" b="1" dirty="0"/>
        </a:p>
      </dgm:t>
    </dgm:pt>
    <dgm:pt modelId="{1F51DE19-6789-8B40-87B0-11B2B883A4EA}" type="parTrans" cxnId="{F9460E97-D293-9E4E-BA5E-81A34F217223}">
      <dgm:prSet/>
      <dgm:spPr/>
      <dgm:t>
        <a:bodyPr/>
        <a:lstStyle/>
        <a:p>
          <a:endParaRPr lang="en-US"/>
        </a:p>
      </dgm:t>
    </dgm:pt>
    <dgm:pt modelId="{F316A8BB-75F7-CD48-99D4-A9B4E6B2F5AE}" type="sibTrans" cxnId="{F9460E97-D293-9E4E-BA5E-81A34F217223}">
      <dgm:prSet/>
      <dgm:spPr/>
      <dgm:t>
        <a:bodyPr/>
        <a:lstStyle/>
        <a:p>
          <a:endParaRPr lang="en-US"/>
        </a:p>
      </dgm:t>
    </dgm:pt>
    <dgm:pt modelId="{9C2A9D17-254F-2C41-81F7-4284F7769259}">
      <dgm:prSet custT="1"/>
      <dgm:spPr/>
      <dgm:t>
        <a:bodyPr/>
        <a:lstStyle/>
        <a:p>
          <a:endParaRPr lang="en-US" sz="1800" b="0" dirty="0"/>
        </a:p>
      </dgm:t>
    </dgm:pt>
    <dgm:pt modelId="{395C029E-FFF2-8D4D-B69D-37BDECCA8B97}" type="parTrans" cxnId="{1EB61BAC-BBF8-7A41-B2FC-55988CA39AEB}">
      <dgm:prSet/>
      <dgm:spPr/>
      <dgm:t>
        <a:bodyPr/>
        <a:lstStyle/>
        <a:p>
          <a:endParaRPr lang="en-US"/>
        </a:p>
      </dgm:t>
    </dgm:pt>
    <dgm:pt modelId="{04A9A74B-72AE-AD46-B6EC-55FA46CE05EA}" type="sibTrans" cxnId="{1EB61BAC-BBF8-7A41-B2FC-55988CA39AEB}">
      <dgm:prSet/>
      <dgm:spPr/>
      <dgm:t>
        <a:bodyPr/>
        <a:lstStyle/>
        <a:p>
          <a:endParaRPr lang="en-US"/>
        </a:p>
      </dgm:t>
    </dgm:pt>
    <dgm:pt modelId="{F5001F20-BE52-064C-9E4A-887B64F005C1}" type="pres">
      <dgm:prSet presAssocID="{76CC9B29-B932-9E4B-AE2D-CFAB0D489A9F}" presName="compositeShape" presStyleCnt="0">
        <dgm:presLayoutVars>
          <dgm:chMax val="7"/>
          <dgm:dir/>
          <dgm:resizeHandles val="exact"/>
        </dgm:presLayoutVars>
      </dgm:prSet>
      <dgm:spPr/>
    </dgm:pt>
    <dgm:pt modelId="{2D8BB123-D4A5-0745-8B77-72E6DD5D0A51}" type="pres">
      <dgm:prSet presAssocID="{76CC9B29-B932-9E4B-AE2D-CFAB0D489A9F}" presName="wedge1" presStyleLbl="node1" presStyleIdx="0" presStyleCnt="4"/>
      <dgm:spPr/>
      <dgm:t>
        <a:bodyPr/>
        <a:lstStyle/>
        <a:p>
          <a:endParaRPr lang="en-US"/>
        </a:p>
      </dgm:t>
    </dgm:pt>
    <dgm:pt modelId="{733A1255-FB01-D844-ACD0-1F20FE2C2E86}" type="pres">
      <dgm:prSet presAssocID="{76CC9B29-B932-9E4B-AE2D-CFAB0D489A9F}" presName="dummy1a" presStyleCnt="0"/>
      <dgm:spPr/>
    </dgm:pt>
    <dgm:pt modelId="{3185AA3F-50A5-E44F-B475-CC2138108E3D}" type="pres">
      <dgm:prSet presAssocID="{76CC9B29-B932-9E4B-AE2D-CFAB0D489A9F}" presName="dummy1b" presStyleCnt="0"/>
      <dgm:spPr/>
    </dgm:pt>
    <dgm:pt modelId="{3EE7C915-C4A6-5946-8ABE-11CA9E32E415}" type="pres">
      <dgm:prSet presAssocID="{76CC9B29-B932-9E4B-AE2D-CFAB0D489A9F}" presName="wedge1Tx" presStyleLbl="node1" presStyleIdx="0" presStyleCnt="4">
        <dgm:presLayoutVars>
          <dgm:chMax val="0"/>
          <dgm:chPref val="0"/>
          <dgm:bulletEnabled val="1"/>
        </dgm:presLayoutVars>
      </dgm:prSet>
      <dgm:spPr/>
      <dgm:t>
        <a:bodyPr/>
        <a:lstStyle/>
        <a:p>
          <a:endParaRPr lang="en-US"/>
        </a:p>
      </dgm:t>
    </dgm:pt>
    <dgm:pt modelId="{92775471-074D-0246-9426-FD257FC52860}" type="pres">
      <dgm:prSet presAssocID="{76CC9B29-B932-9E4B-AE2D-CFAB0D489A9F}" presName="wedge2" presStyleLbl="node1" presStyleIdx="1" presStyleCnt="4"/>
      <dgm:spPr/>
      <dgm:t>
        <a:bodyPr/>
        <a:lstStyle/>
        <a:p>
          <a:endParaRPr lang="en-US"/>
        </a:p>
      </dgm:t>
    </dgm:pt>
    <dgm:pt modelId="{CD289C0A-B67B-A747-83FD-094EFC8D49D7}" type="pres">
      <dgm:prSet presAssocID="{76CC9B29-B932-9E4B-AE2D-CFAB0D489A9F}" presName="dummy2a" presStyleCnt="0"/>
      <dgm:spPr/>
    </dgm:pt>
    <dgm:pt modelId="{F236B503-0AE9-D14D-B624-8067917FF015}" type="pres">
      <dgm:prSet presAssocID="{76CC9B29-B932-9E4B-AE2D-CFAB0D489A9F}" presName="dummy2b" presStyleCnt="0"/>
      <dgm:spPr/>
    </dgm:pt>
    <dgm:pt modelId="{0227BB1A-4837-5542-AEF9-083A99E434A5}" type="pres">
      <dgm:prSet presAssocID="{76CC9B29-B932-9E4B-AE2D-CFAB0D489A9F}" presName="wedge2Tx" presStyleLbl="node1" presStyleIdx="1" presStyleCnt="4">
        <dgm:presLayoutVars>
          <dgm:chMax val="0"/>
          <dgm:chPref val="0"/>
          <dgm:bulletEnabled val="1"/>
        </dgm:presLayoutVars>
      </dgm:prSet>
      <dgm:spPr/>
      <dgm:t>
        <a:bodyPr/>
        <a:lstStyle/>
        <a:p>
          <a:endParaRPr lang="en-US"/>
        </a:p>
      </dgm:t>
    </dgm:pt>
    <dgm:pt modelId="{644DEA58-9DD8-694C-99D8-F8784753739B}" type="pres">
      <dgm:prSet presAssocID="{76CC9B29-B932-9E4B-AE2D-CFAB0D489A9F}" presName="wedge3" presStyleLbl="node1" presStyleIdx="2" presStyleCnt="4"/>
      <dgm:spPr/>
      <dgm:t>
        <a:bodyPr/>
        <a:lstStyle/>
        <a:p>
          <a:endParaRPr lang="en-US"/>
        </a:p>
      </dgm:t>
    </dgm:pt>
    <dgm:pt modelId="{8B434601-8F72-754B-AF34-1DBFDD0848D5}" type="pres">
      <dgm:prSet presAssocID="{76CC9B29-B932-9E4B-AE2D-CFAB0D489A9F}" presName="dummy3a" presStyleCnt="0"/>
      <dgm:spPr/>
    </dgm:pt>
    <dgm:pt modelId="{F754ACF3-C7DB-3D42-BA89-E1A6FBA19E6F}" type="pres">
      <dgm:prSet presAssocID="{76CC9B29-B932-9E4B-AE2D-CFAB0D489A9F}" presName="dummy3b" presStyleCnt="0"/>
      <dgm:spPr/>
    </dgm:pt>
    <dgm:pt modelId="{F595E26C-380F-5A42-B29A-50C7BFD4EC29}" type="pres">
      <dgm:prSet presAssocID="{76CC9B29-B932-9E4B-AE2D-CFAB0D489A9F}" presName="wedge3Tx" presStyleLbl="node1" presStyleIdx="2" presStyleCnt="4">
        <dgm:presLayoutVars>
          <dgm:chMax val="0"/>
          <dgm:chPref val="0"/>
          <dgm:bulletEnabled val="1"/>
        </dgm:presLayoutVars>
      </dgm:prSet>
      <dgm:spPr/>
      <dgm:t>
        <a:bodyPr/>
        <a:lstStyle/>
        <a:p>
          <a:endParaRPr lang="en-US"/>
        </a:p>
      </dgm:t>
    </dgm:pt>
    <dgm:pt modelId="{A4DCC8C3-5849-754F-94BF-8A748CCAD269}" type="pres">
      <dgm:prSet presAssocID="{76CC9B29-B932-9E4B-AE2D-CFAB0D489A9F}" presName="wedge4" presStyleLbl="node1" presStyleIdx="3" presStyleCnt="4"/>
      <dgm:spPr/>
      <dgm:t>
        <a:bodyPr/>
        <a:lstStyle/>
        <a:p>
          <a:endParaRPr lang="en-GB"/>
        </a:p>
      </dgm:t>
    </dgm:pt>
    <dgm:pt modelId="{1286AE83-0423-8942-95CD-D4151B586742}" type="pres">
      <dgm:prSet presAssocID="{76CC9B29-B932-9E4B-AE2D-CFAB0D489A9F}" presName="dummy4a" presStyleCnt="0"/>
      <dgm:spPr/>
    </dgm:pt>
    <dgm:pt modelId="{0F9D74C9-44A1-1340-A439-79176E581A02}" type="pres">
      <dgm:prSet presAssocID="{76CC9B29-B932-9E4B-AE2D-CFAB0D489A9F}" presName="dummy4b" presStyleCnt="0"/>
      <dgm:spPr/>
    </dgm:pt>
    <dgm:pt modelId="{FD850B2D-B9C1-304A-B1D2-F7FC6DAD22E7}" type="pres">
      <dgm:prSet presAssocID="{76CC9B29-B932-9E4B-AE2D-CFAB0D489A9F}" presName="wedge4Tx" presStyleLbl="node1" presStyleIdx="3" presStyleCnt="4">
        <dgm:presLayoutVars>
          <dgm:chMax val="0"/>
          <dgm:chPref val="0"/>
          <dgm:bulletEnabled val="1"/>
        </dgm:presLayoutVars>
      </dgm:prSet>
      <dgm:spPr/>
      <dgm:t>
        <a:bodyPr/>
        <a:lstStyle/>
        <a:p>
          <a:endParaRPr lang="en-GB"/>
        </a:p>
      </dgm:t>
    </dgm:pt>
    <dgm:pt modelId="{733930EE-7A70-A041-95D3-7DA1CE3452E0}" type="pres">
      <dgm:prSet presAssocID="{F316A8BB-75F7-CD48-99D4-A9B4E6B2F5AE}" presName="arrowWedge1" presStyleLbl="fgSibTrans2D1" presStyleIdx="0" presStyleCnt="4"/>
      <dgm:spPr/>
    </dgm:pt>
    <dgm:pt modelId="{CD512479-4F5D-EE4F-9291-FC23DFC6E5FF}" type="pres">
      <dgm:prSet presAssocID="{F0EB1E38-11F7-6740-911C-93B30B883B0D}" presName="arrowWedge2" presStyleLbl="fgSibTrans2D1" presStyleIdx="1" presStyleCnt="4"/>
      <dgm:spPr/>
    </dgm:pt>
    <dgm:pt modelId="{AF130140-A501-A844-B4C6-183FAE260A0C}" type="pres">
      <dgm:prSet presAssocID="{E4F8B552-8762-3C42-A20D-D35413AB1947}" presName="arrowWedge3" presStyleLbl="fgSibTrans2D1" presStyleIdx="2" presStyleCnt="4"/>
      <dgm:spPr/>
    </dgm:pt>
    <dgm:pt modelId="{97A9CAA0-D499-CB4B-A4C8-85A992186077}" type="pres">
      <dgm:prSet presAssocID="{04A9A74B-72AE-AD46-B6EC-55FA46CE05EA}" presName="arrowWedge4" presStyleLbl="fgSibTrans2D1" presStyleIdx="3" presStyleCnt="4"/>
      <dgm:spPr/>
    </dgm:pt>
  </dgm:ptLst>
  <dgm:cxnLst>
    <dgm:cxn modelId="{C2009455-BF0F-4FC3-BE8E-3EFB84C882A1}" type="presOf" srcId="{776A5D01-B9EA-DB48-9374-CF79EF4D50CE}" destId="{644DEA58-9DD8-694C-99D8-F8784753739B}" srcOrd="0" destOrd="0" presId="urn:microsoft.com/office/officeart/2005/8/layout/cycle8"/>
    <dgm:cxn modelId="{6E7BC285-7E20-4DAB-85CB-44435AA5C8F3}" type="presOf" srcId="{9C2A9D17-254F-2C41-81F7-4284F7769259}" destId="{FD850B2D-B9C1-304A-B1D2-F7FC6DAD22E7}" srcOrd="1" destOrd="0" presId="urn:microsoft.com/office/officeart/2005/8/layout/cycle8"/>
    <dgm:cxn modelId="{F9460E97-D293-9E4E-BA5E-81A34F217223}" srcId="{76CC9B29-B932-9E4B-AE2D-CFAB0D489A9F}" destId="{E8CC3684-498E-9140-BAFE-8369DF0E54F1}" srcOrd="0" destOrd="0" parTransId="{1F51DE19-6789-8B40-87B0-11B2B883A4EA}" sibTransId="{F316A8BB-75F7-CD48-99D4-A9B4E6B2F5AE}"/>
    <dgm:cxn modelId="{1EB61BAC-BBF8-7A41-B2FC-55988CA39AEB}" srcId="{76CC9B29-B932-9E4B-AE2D-CFAB0D489A9F}" destId="{9C2A9D17-254F-2C41-81F7-4284F7769259}" srcOrd="3" destOrd="0" parTransId="{395C029E-FFF2-8D4D-B69D-37BDECCA8B97}" sibTransId="{04A9A74B-72AE-AD46-B6EC-55FA46CE05EA}"/>
    <dgm:cxn modelId="{47C35DC3-F56B-1D41-8943-1D0C5636FAEF}" srcId="{76CC9B29-B932-9E4B-AE2D-CFAB0D489A9F}" destId="{7DDE8719-DF91-8A4B-917A-0C4F508E7E3F}" srcOrd="1" destOrd="0" parTransId="{8ED806ED-7857-EA41-933F-B55A472CB041}" sibTransId="{F0EB1E38-11F7-6740-911C-93B30B883B0D}"/>
    <dgm:cxn modelId="{FC6C4131-6043-46E0-A336-2AAFFDE50EC6}" type="presOf" srcId="{E8CC3684-498E-9140-BAFE-8369DF0E54F1}" destId="{3EE7C915-C4A6-5946-8ABE-11CA9E32E415}" srcOrd="1" destOrd="0" presId="urn:microsoft.com/office/officeart/2005/8/layout/cycle8"/>
    <dgm:cxn modelId="{73BDFAF6-56C6-4109-9350-8290C59DECBD}" type="presOf" srcId="{9C2A9D17-254F-2C41-81F7-4284F7769259}" destId="{A4DCC8C3-5849-754F-94BF-8A748CCAD269}" srcOrd="0" destOrd="0" presId="urn:microsoft.com/office/officeart/2005/8/layout/cycle8"/>
    <dgm:cxn modelId="{82286065-FDE3-4A69-923F-7CC53247E0FB}" type="presOf" srcId="{7DDE8719-DF91-8A4B-917A-0C4F508E7E3F}" destId="{92775471-074D-0246-9426-FD257FC52860}" srcOrd="0" destOrd="0" presId="urn:microsoft.com/office/officeart/2005/8/layout/cycle8"/>
    <dgm:cxn modelId="{2551C380-0E5A-4935-B8FB-F9DD0492BFF6}" type="presOf" srcId="{76CC9B29-B932-9E4B-AE2D-CFAB0D489A9F}" destId="{F5001F20-BE52-064C-9E4A-887B64F005C1}" srcOrd="0" destOrd="0" presId="urn:microsoft.com/office/officeart/2005/8/layout/cycle8"/>
    <dgm:cxn modelId="{625701F7-32D6-4FC2-8201-23EDC8A90C64}" type="presOf" srcId="{7DDE8719-DF91-8A4B-917A-0C4F508E7E3F}" destId="{0227BB1A-4837-5542-AEF9-083A99E434A5}" srcOrd="1" destOrd="0" presId="urn:microsoft.com/office/officeart/2005/8/layout/cycle8"/>
    <dgm:cxn modelId="{73ADEEFF-B0EB-4B31-933E-1A6540B4C98F}" type="presOf" srcId="{776A5D01-B9EA-DB48-9374-CF79EF4D50CE}" destId="{F595E26C-380F-5A42-B29A-50C7BFD4EC29}" srcOrd="1" destOrd="0" presId="urn:microsoft.com/office/officeart/2005/8/layout/cycle8"/>
    <dgm:cxn modelId="{88D39EF7-C7FB-4722-839D-A6A49AAEF99F}" type="presOf" srcId="{E8CC3684-498E-9140-BAFE-8369DF0E54F1}" destId="{2D8BB123-D4A5-0745-8B77-72E6DD5D0A51}" srcOrd="0" destOrd="0" presId="urn:microsoft.com/office/officeart/2005/8/layout/cycle8"/>
    <dgm:cxn modelId="{9F2528A7-0045-9440-8BDB-EB880A7DA3BE}" srcId="{76CC9B29-B932-9E4B-AE2D-CFAB0D489A9F}" destId="{776A5D01-B9EA-DB48-9374-CF79EF4D50CE}" srcOrd="2" destOrd="0" parTransId="{8C105395-43EA-904F-B23B-1E9BD585D59D}" sibTransId="{E4F8B552-8762-3C42-A20D-D35413AB1947}"/>
    <dgm:cxn modelId="{51CF0F97-91E4-4620-8302-047681125950}" type="presParOf" srcId="{F5001F20-BE52-064C-9E4A-887B64F005C1}" destId="{2D8BB123-D4A5-0745-8B77-72E6DD5D0A51}" srcOrd="0" destOrd="0" presId="urn:microsoft.com/office/officeart/2005/8/layout/cycle8"/>
    <dgm:cxn modelId="{9A25D9E8-A316-4C0C-BE34-0B73D0750333}" type="presParOf" srcId="{F5001F20-BE52-064C-9E4A-887B64F005C1}" destId="{733A1255-FB01-D844-ACD0-1F20FE2C2E86}" srcOrd="1" destOrd="0" presId="urn:microsoft.com/office/officeart/2005/8/layout/cycle8"/>
    <dgm:cxn modelId="{53C0E8BE-30E0-48C3-A93B-6A952BE0EA6D}" type="presParOf" srcId="{F5001F20-BE52-064C-9E4A-887B64F005C1}" destId="{3185AA3F-50A5-E44F-B475-CC2138108E3D}" srcOrd="2" destOrd="0" presId="urn:microsoft.com/office/officeart/2005/8/layout/cycle8"/>
    <dgm:cxn modelId="{959A335C-8E70-4C31-9213-0BB3B0AB15B0}" type="presParOf" srcId="{F5001F20-BE52-064C-9E4A-887B64F005C1}" destId="{3EE7C915-C4A6-5946-8ABE-11CA9E32E415}" srcOrd="3" destOrd="0" presId="urn:microsoft.com/office/officeart/2005/8/layout/cycle8"/>
    <dgm:cxn modelId="{E659D80A-EC46-48F1-B75A-2AD8E6C2F361}" type="presParOf" srcId="{F5001F20-BE52-064C-9E4A-887B64F005C1}" destId="{92775471-074D-0246-9426-FD257FC52860}" srcOrd="4" destOrd="0" presId="urn:microsoft.com/office/officeart/2005/8/layout/cycle8"/>
    <dgm:cxn modelId="{AEE88C8A-0D70-4A1E-8994-E663F7A492C1}" type="presParOf" srcId="{F5001F20-BE52-064C-9E4A-887B64F005C1}" destId="{CD289C0A-B67B-A747-83FD-094EFC8D49D7}" srcOrd="5" destOrd="0" presId="urn:microsoft.com/office/officeart/2005/8/layout/cycle8"/>
    <dgm:cxn modelId="{6A2C1C41-940C-4AFF-BE40-E86F251F8B4D}" type="presParOf" srcId="{F5001F20-BE52-064C-9E4A-887B64F005C1}" destId="{F236B503-0AE9-D14D-B624-8067917FF015}" srcOrd="6" destOrd="0" presId="urn:microsoft.com/office/officeart/2005/8/layout/cycle8"/>
    <dgm:cxn modelId="{6793A695-C785-4589-B360-510BF0A8A5BC}" type="presParOf" srcId="{F5001F20-BE52-064C-9E4A-887B64F005C1}" destId="{0227BB1A-4837-5542-AEF9-083A99E434A5}" srcOrd="7" destOrd="0" presId="urn:microsoft.com/office/officeart/2005/8/layout/cycle8"/>
    <dgm:cxn modelId="{308BCF17-476B-4972-9D9B-44ED95C43E47}" type="presParOf" srcId="{F5001F20-BE52-064C-9E4A-887B64F005C1}" destId="{644DEA58-9DD8-694C-99D8-F8784753739B}" srcOrd="8" destOrd="0" presId="urn:microsoft.com/office/officeart/2005/8/layout/cycle8"/>
    <dgm:cxn modelId="{CE63C064-82D8-4F76-968D-6F7438BECAC3}" type="presParOf" srcId="{F5001F20-BE52-064C-9E4A-887B64F005C1}" destId="{8B434601-8F72-754B-AF34-1DBFDD0848D5}" srcOrd="9" destOrd="0" presId="urn:microsoft.com/office/officeart/2005/8/layout/cycle8"/>
    <dgm:cxn modelId="{A99EAC9F-B611-4665-B670-FBBFCD1884FF}" type="presParOf" srcId="{F5001F20-BE52-064C-9E4A-887B64F005C1}" destId="{F754ACF3-C7DB-3D42-BA89-E1A6FBA19E6F}" srcOrd="10" destOrd="0" presId="urn:microsoft.com/office/officeart/2005/8/layout/cycle8"/>
    <dgm:cxn modelId="{CE0129AA-E767-48A2-913A-2E6AB91B42E4}" type="presParOf" srcId="{F5001F20-BE52-064C-9E4A-887B64F005C1}" destId="{F595E26C-380F-5A42-B29A-50C7BFD4EC29}" srcOrd="11" destOrd="0" presId="urn:microsoft.com/office/officeart/2005/8/layout/cycle8"/>
    <dgm:cxn modelId="{CD15CB96-FC91-4A95-ACE7-6D2A1FE449D3}" type="presParOf" srcId="{F5001F20-BE52-064C-9E4A-887B64F005C1}" destId="{A4DCC8C3-5849-754F-94BF-8A748CCAD269}" srcOrd="12" destOrd="0" presId="urn:microsoft.com/office/officeart/2005/8/layout/cycle8"/>
    <dgm:cxn modelId="{396A2886-2358-4F6C-BB6B-558FB11A80EF}" type="presParOf" srcId="{F5001F20-BE52-064C-9E4A-887B64F005C1}" destId="{1286AE83-0423-8942-95CD-D4151B586742}" srcOrd="13" destOrd="0" presId="urn:microsoft.com/office/officeart/2005/8/layout/cycle8"/>
    <dgm:cxn modelId="{A5388C6B-CC66-4689-84F1-77BAF5E28039}" type="presParOf" srcId="{F5001F20-BE52-064C-9E4A-887B64F005C1}" destId="{0F9D74C9-44A1-1340-A439-79176E581A02}" srcOrd="14" destOrd="0" presId="urn:microsoft.com/office/officeart/2005/8/layout/cycle8"/>
    <dgm:cxn modelId="{D8A13CA2-8E28-4928-BE06-0338C3C16C3E}" type="presParOf" srcId="{F5001F20-BE52-064C-9E4A-887B64F005C1}" destId="{FD850B2D-B9C1-304A-B1D2-F7FC6DAD22E7}" srcOrd="15" destOrd="0" presId="urn:microsoft.com/office/officeart/2005/8/layout/cycle8"/>
    <dgm:cxn modelId="{9A550079-58FF-4E1B-B5F0-0B2E46DC88AC}" type="presParOf" srcId="{F5001F20-BE52-064C-9E4A-887B64F005C1}" destId="{733930EE-7A70-A041-95D3-7DA1CE3452E0}" srcOrd="16" destOrd="0" presId="urn:microsoft.com/office/officeart/2005/8/layout/cycle8"/>
    <dgm:cxn modelId="{B67532E6-BC23-460D-B6FB-0A04C6178687}" type="presParOf" srcId="{F5001F20-BE52-064C-9E4A-887B64F005C1}" destId="{CD512479-4F5D-EE4F-9291-FC23DFC6E5FF}" srcOrd="17" destOrd="0" presId="urn:microsoft.com/office/officeart/2005/8/layout/cycle8"/>
    <dgm:cxn modelId="{783C114D-6F74-4179-A6C3-44C05176AFA7}" type="presParOf" srcId="{F5001F20-BE52-064C-9E4A-887B64F005C1}" destId="{AF130140-A501-A844-B4C6-183FAE260A0C}" srcOrd="18" destOrd="0" presId="urn:microsoft.com/office/officeart/2005/8/layout/cycle8"/>
    <dgm:cxn modelId="{5200D13A-1B1D-43FE-99A8-5DEF17DA562D}" type="presParOf" srcId="{F5001F20-BE52-064C-9E4A-887B64F005C1}" destId="{97A9CAA0-D499-CB4B-A4C8-85A992186077}"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8BB123-D4A5-0745-8B77-72E6DD5D0A51}">
      <dsp:nvSpPr>
        <dsp:cNvPr id="0" name=""/>
        <dsp:cNvSpPr/>
      </dsp:nvSpPr>
      <dsp:spPr>
        <a:xfrm>
          <a:off x="1549960" y="306692"/>
          <a:ext cx="4138720" cy="4138720"/>
        </a:xfrm>
        <a:prstGeom prst="pie">
          <a:avLst>
            <a:gd name="adj1" fmla="val 16200000"/>
            <a:gd name="adj2" fmla="val 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b="1" kern="1200" dirty="0"/>
        </a:p>
      </dsp:txBody>
      <dsp:txXfrm>
        <a:off x="3746930" y="1164491"/>
        <a:ext cx="1527384" cy="1133221"/>
      </dsp:txXfrm>
    </dsp:sp>
    <dsp:sp modelId="{92775471-074D-0246-9426-FD257FC52860}">
      <dsp:nvSpPr>
        <dsp:cNvPr id="0" name=""/>
        <dsp:cNvSpPr/>
      </dsp:nvSpPr>
      <dsp:spPr>
        <a:xfrm>
          <a:off x="1549960" y="445635"/>
          <a:ext cx="4138720" cy="4138720"/>
        </a:xfrm>
        <a:prstGeom prst="pie">
          <a:avLst>
            <a:gd name="adj1" fmla="val 0"/>
            <a:gd name="adj2" fmla="val 5400000"/>
          </a:avLst>
        </a:prstGeom>
        <a:gradFill rotWithShape="0">
          <a:gsLst>
            <a:gs pos="0">
              <a:schemeClr val="accent4">
                <a:hueOff val="-809466"/>
                <a:satOff val="-8920"/>
                <a:lumOff val="-8889"/>
                <a:alphaOff val="0"/>
                <a:shade val="51000"/>
                <a:satMod val="130000"/>
              </a:schemeClr>
            </a:gs>
            <a:gs pos="80000">
              <a:schemeClr val="accent4">
                <a:hueOff val="-809466"/>
                <a:satOff val="-8920"/>
                <a:lumOff val="-8889"/>
                <a:alphaOff val="0"/>
                <a:shade val="93000"/>
                <a:satMod val="130000"/>
              </a:schemeClr>
            </a:gs>
            <a:gs pos="100000">
              <a:schemeClr val="accent4">
                <a:hueOff val="-809466"/>
                <a:satOff val="-8920"/>
                <a:lumOff val="-888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t>    </a:t>
          </a:r>
          <a:endParaRPr lang="en-US" sz="2400" b="1" kern="1200" dirty="0"/>
        </a:p>
      </dsp:txBody>
      <dsp:txXfrm>
        <a:off x="3746930" y="2593335"/>
        <a:ext cx="1527384" cy="1133221"/>
      </dsp:txXfrm>
    </dsp:sp>
    <dsp:sp modelId="{644DEA58-9DD8-694C-99D8-F8784753739B}">
      <dsp:nvSpPr>
        <dsp:cNvPr id="0" name=""/>
        <dsp:cNvSpPr/>
      </dsp:nvSpPr>
      <dsp:spPr>
        <a:xfrm>
          <a:off x="1411017" y="445635"/>
          <a:ext cx="4138720" cy="4138720"/>
        </a:xfrm>
        <a:prstGeom prst="pie">
          <a:avLst>
            <a:gd name="adj1" fmla="val 5400000"/>
            <a:gd name="adj2" fmla="val 10800000"/>
          </a:avLst>
        </a:prstGeom>
        <a:gradFill rotWithShape="0">
          <a:gsLst>
            <a:gs pos="0">
              <a:schemeClr val="accent4">
                <a:hueOff val="-1618932"/>
                <a:satOff val="-17839"/>
                <a:lumOff val="-17777"/>
                <a:alphaOff val="0"/>
                <a:shade val="51000"/>
                <a:satMod val="130000"/>
              </a:schemeClr>
            </a:gs>
            <a:gs pos="80000">
              <a:schemeClr val="accent4">
                <a:hueOff val="-1618932"/>
                <a:satOff val="-17839"/>
                <a:lumOff val="-17777"/>
                <a:alphaOff val="0"/>
                <a:shade val="93000"/>
                <a:satMod val="130000"/>
              </a:schemeClr>
            </a:gs>
            <a:gs pos="100000">
              <a:schemeClr val="accent4">
                <a:hueOff val="-1618932"/>
                <a:satOff val="-17839"/>
                <a:lumOff val="-1777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b="1" kern="1200" dirty="0" smtClean="0"/>
        </a:p>
        <a:p>
          <a:pPr lvl="0" algn="ctr" defTabSz="1066800">
            <a:lnSpc>
              <a:spcPct val="90000"/>
            </a:lnSpc>
            <a:spcBef>
              <a:spcPct val="0"/>
            </a:spcBef>
            <a:spcAft>
              <a:spcPct val="35000"/>
            </a:spcAft>
          </a:pPr>
          <a:endParaRPr lang="en-US" sz="1800" b="0" kern="1200" dirty="0"/>
        </a:p>
      </dsp:txBody>
      <dsp:txXfrm>
        <a:off x="1825382" y="2593335"/>
        <a:ext cx="1527384" cy="1133221"/>
      </dsp:txXfrm>
    </dsp:sp>
    <dsp:sp modelId="{A4DCC8C3-5849-754F-94BF-8A748CCAD269}">
      <dsp:nvSpPr>
        <dsp:cNvPr id="0" name=""/>
        <dsp:cNvSpPr/>
      </dsp:nvSpPr>
      <dsp:spPr>
        <a:xfrm>
          <a:off x="1411017" y="306692"/>
          <a:ext cx="4138720" cy="4138720"/>
        </a:xfrm>
        <a:prstGeom prst="pie">
          <a:avLst>
            <a:gd name="adj1" fmla="val 10800000"/>
            <a:gd name="adj2" fmla="val 16200000"/>
          </a:avLst>
        </a:prstGeom>
        <a:gradFill rotWithShape="0">
          <a:gsLst>
            <a:gs pos="0">
              <a:schemeClr val="accent4">
                <a:hueOff val="-2428398"/>
                <a:satOff val="-26759"/>
                <a:lumOff val="-26666"/>
                <a:alphaOff val="0"/>
                <a:shade val="51000"/>
                <a:satMod val="130000"/>
              </a:schemeClr>
            </a:gs>
            <a:gs pos="80000">
              <a:schemeClr val="accent4">
                <a:hueOff val="-2428398"/>
                <a:satOff val="-26759"/>
                <a:lumOff val="-26666"/>
                <a:alphaOff val="0"/>
                <a:shade val="93000"/>
                <a:satMod val="130000"/>
              </a:schemeClr>
            </a:gs>
            <a:gs pos="100000">
              <a:schemeClr val="accent4">
                <a:hueOff val="-2428398"/>
                <a:satOff val="-26759"/>
                <a:lumOff val="-2666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b="0" kern="1200" dirty="0"/>
        </a:p>
      </dsp:txBody>
      <dsp:txXfrm>
        <a:off x="1825382" y="1164491"/>
        <a:ext cx="1527384" cy="1133221"/>
      </dsp:txXfrm>
    </dsp:sp>
    <dsp:sp modelId="{733930EE-7A70-A041-95D3-7DA1CE3452E0}">
      <dsp:nvSpPr>
        <dsp:cNvPr id="0" name=""/>
        <dsp:cNvSpPr/>
      </dsp:nvSpPr>
      <dsp:spPr>
        <a:xfrm>
          <a:off x="1293753" y="50485"/>
          <a:ext cx="4651133" cy="4651133"/>
        </a:xfrm>
        <a:prstGeom prst="circularArrow">
          <a:avLst>
            <a:gd name="adj1" fmla="val 5085"/>
            <a:gd name="adj2" fmla="val 327528"/>
            <a:gd name="adj3" fmla="val 21272472"/>
            <a:gd name="adj4" fmla="val 16200000"/>
            <a:gd name="adj5" fmla="val 5932"/>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D512479-4F5D-EE4F-9291-FC23DFC6E5FF}">
      <dsp:nvSpPr>
        <dsp:cNvPr id="0" name=""/>
        <dsp:cNvSpPr/>
      </dsp:nvSpPr>
      <dsp:spPr>
        <a:xfrm>
          <a:off x="1293753" y="189428"/>
          <a:ext cx="4651133" cy="4651133"/>
        </a:xfrm>
        <a:prstGeom prst="circularArrow">
          <a:avLst>
            <a:gd name="adj1" fmla="val 5085"/>
            <a:gd name="adj2" fmla="val 327528"/>
            <a:gd name="adj3" fmla="val 5072472"/>
            <a:gd name="adj4" fmla="val 0"/>
            <a:gd name="adj5" fmla="val 5932"/>
          </a:avLst>
        </a:prstGeom>
        <a:gradFill rotWithShape="0">
          <a:gsLst>
            <a:gs pos="0">
              <a:schemeClr val="accent4">
                <a:hueOff val="-809466"/>
                <a:satOff val="-8920"/>
                <a:lumOff val="-8889"/>
                <a:alphaOff val="0"/>
                <a:shade val="51000"/>
                <a:satMod val="130000"/>
              </a:schemeClr>
            </a:gs>
            <a:gs pos="80000">
              <a:schemeClr val="accent4">
                <a:hueOff val="-809466"/>
                <a:satOff val="-8920"/>
                <a:lumOff val="-8889"/>
                <a:alphaOff val="0"/>
                <a:shade val="93000"/>
                <a:satMod val="130000"/>
              </a:schemeClr>
            </a:gs>
            <a:gs pos="100000">
              <a:schemeClr val="accent4">
                <a:hueOff val="-809466"/>
                <a:satOff val="-8920"/>
                <a:lumOff val="-888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F130140-A501-A844-B4C6-183FAE260A0C}">
      <dsp:nvSpPr>
        <dsp:cNvPr id="0" name=""/>
        <dsp:cNvSpPr/>
      </dsp:nvSpPr>
      <dsp:spPr>
        <a:xfrm>
          <a:off x="1154810" y="189428"/>
          <a:ext cx="4651133" cy="4651133"/>
        </a:xfrm>
        <a:prstGeom prst="circularArrow">
          <a:avLst>
            <a:gd name="adj1" fmla="val 5085"/>
            <a:gd name="adj2" fmla="val 327528"/>
            <a:gd name="adj3" fmla="val 10472472"/>
            <a:gd name="adj4" fmla="val 5400000"/>
            <a:gd name="adj5" fmla="val 5932"/>
          </a:avLst>
        </a:prstGeom>
        <a:gradFill rotWithShape="0">
          <a:gsLst>
            <a:gs pos="0">
              <a:schemeClr val="accent4">
                <a:hueOff val="-1618932"/>
                <a:satOff val="-17839"/>
                <a:lumOff val="-17777"/>
                <a:alphaOff val="0"/>
                <a:shade val="51000"/>
                <a:satMod val="130000"/>
              </a:schemeClr>
            </a:gs>
            <a:gs pos="80000">
              <a:schemeClr val="accent4">
                <a:hueOff val="-1618932"/>
                <a:satOff val="-17839"/>
                <a:lumOff val="-17777"/>
                <a:alphaOff val="0"/>
                <a:shade val="93000"/>
                <a:satMod val="130000"/>
              </a:schemeClr>
            </a:gs>
            <a:gs pos="100000">
              <a:schemeClr val="accent4">
                <a:hueOff val="-1618932"/>
                <a:satOff val="-17839"/>
                <a:lumOff val="-1777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7A9CAA0-D499-CB4B-A4C8-85A992186077}">
      <dsp:nvSpPr>
        <dsp:cNvPr id="0" name=""/>
        <dsp:cNvSpPr/>
      </dsp:nvSpPr>
      <dsp:spPr>
        <a:xfrm>
          <a:off x="1154810" y="50485"/>
          <a:ext cx="4651133" cy="4651133"/>
        </a:xfrm>
        <a:prstGeom prst="circularArrow">
          <a:avLst>
            <a:gd name="adj1" fmla="val 5085"/>
            <a:gd name="adj2" fmla="val 327528"/>
            <a:gd name="adj3" fmla="val 15872472"/>
            <a:gd name="adj4" fmla="val 10800000"/>
            <a:gd name="adj5" fmla="val 5932"/>
          </a:avLst>
        </a:prstGeom>
        <a:gradFill rotWithShape="0">
          <a:gsLst>
            <a:gs pos="0">
              <a:schemeClr val="accent4">
                <a:hueOff val="-2428398"/>
                <a:satOff val="-26759"/>
                <a:lumOff val="-26666"/>
                <a:alphaOff val="0"/>
                <a:shade val="51000"/>
                <a:satMod val="130000"/>
              </a:schemeClr>
            </a:gs>
            <a:gs pos="80000">
              <a:schemeClr val="accent4">
                <a:hueOff val="-2428398"/>
                <a:satOff val="-26759"/>
                <a:lumOff val="-26666"/>
                <a:alphaOff val="0"/>
                <a:shade val="93000"/>
                <a:satMod val="130000"/>
              </a:schemeClr>
            </a:gs>
            <a:gs pos="100000">
              <a:schemeClr val="accent4">
                <a:hueOff val="-2428398"/>
                <a:satOff val="-26759"/>
                <a:lumOff val="-2666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277135" cy="34026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593177" y="0"/>
            <a:ext cx="4277135" cy="340265"/>
          </a:xfrm>
          <a:prstGeom prst="rect">
            <a:avLst/>
          </a:prstGeom>
        </p:spPr>
        <p:txBody>
          <a:bodyPr vert="horz" lIns="91440" tIns="45720" rIns="91440" bIns="45720" rtlCol="0"/>
          <a:lstStyle>
            <a:lvl1pPr algn="r">
              <a:defRPr sz="1200"/>
            </a:lvl1pPr>
          </a:lstStyle>
          <a:p>
            <a:fld id="{FC23BCFB-9AA7-41BB-B1D7-2AB9D9AE1234}" type="datetimeFigureOut">
              <a:rPr lang="en-GB" smtClean="0"/>
              <a:t>27/06/2017</a:t>
            </a:fld>
            <a:endParaRPr lang="en-GB"/>
          </a:p>
        </p:txBody>
      </p:sp>
      <p:sp>
        <p:nvSpPr>
          <p:cNvPr id="4" name="Footer Placeholder 3"/>
          <p:cNvSpPr>
            <a:spLocks noGrp="1"/>
          </p:cNvSpPr>
          <p:nvPr>
            <p:ph type="ftr" sz="quarter" idx="2"/>
          </p:nvPr>
        </p:nvSpPr>
        <p:spPr>
          <a:xfrm>
            <a:off x="1" y="6457410"/>
            <a:ext cx="4277135" cy="34026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593177" y="6457410"/>
            <a:ext cx="4277135" cy="340265"/>
          </a:xfrm>
          <a:prstGeom prst="rect">
            <a:avLst/>
          </a:prstGeom>
        </p:spPr>
        <p:txBody>
          <a:bodyPr vert="horz" lIns="91440" tIns="45720" rIns="91440" bIns="45720" rtlCol="0" anchor="b"/>
          <a:lstStyle>
            <a:lvl1pPr algn="r">
              <a:defRPr sz="1200"/>
            </a:lvl1pPr>
          </a:lstStyle>
          <a:p>
            <a:fld id="{8999518E-E254-43EF-9821-934A54746891}" type="slidenum">
              <a:rPr lang="en-GB" smtClean="0"/>
              <a:t>‹#›</a:t>
            </a:fld>
            <a:endParaRPr lang="en-GB"/>
          </a:p>
        </p:txBody>
      </p:sp>
    </p:spTree>
    <p:extLst>
      <p:ext uri="{BB962C8B-B14F-4D97-AF65-F5344CB8AC3E}">
        <p14:creationId xmlns:p14="http://schemas.microsoft.com/office/powerpoint/2010/main" val="39061519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8154" cy="33988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592225" y="0"/>
            <a:ext cx="4278154" cy="339883"/>
          </a:xfrm>
          <a:prstGeom prst="rect">
            <a:avLst/>
          </a:prstGeom>
        </p:spPr>
        <p:txBody>
          <a:bodyPr vert="horz" lIns="91440" tIns="45720" rIns="91440" bIns="45720" rtlCol="0"/>
          <a:lstStyle>
            <a:lvl1pPr algn="r">
              <a:defRPr sz="1200"/>
            </a:lvl1pPr>
          </a:lstStyle>
          <a:p>
            <a:fld id="{C7091D2E-9552-C147-B7C4-5AE05C225CD4}" type="datetimeFigureOut">
              <a:rPr lang="en-US" smtClean="0"/>
              <a:t>6/27/2017</a:t>
            </a:fld>
            <a:endParaRPr lang="en-US"/>
          </a:p>
        </p:txBody>
      </p:sp>
      <p:sp>
        <p:nvSpPr>
          <p:cNvPr id="4" name="Slide Image Placeholder 3"/>
          <p:cNvSpPr>
            <a:spLocks noGrp="1" noRot="1" noChangeAspect="1"/>
          </p:cNvSpPr>
          <p:nvPr>
            <p:ph type="sldImg" idx="2"/>
          </p:nvPr>
        </p:nvSpPr>
        <p:spPr>
          <a:xfrm>
            <a:off x="3236913" y="509588"/>
            <a:ext cx="3398837" cy="25495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87267" y="3228896"/>
            <a:ext cx="7898130" cy="305895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6456612"/>
            <a:ext cx="4278154" cy="33988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592225" y="6456612"/>
            <a:ext cx="4278154" cy="339883"/>
          </a:xfrm>
          <a:prstGeom prst="rect">
            <a:avLst/>
          </a:prstGeom>
        </p:spPr>
        <p:txBody>
          <a:bodyPr vert="horz" lIns="91440" tIns="45720" rIns="91440" bIns="45720" rtlCol="0" anchor="b"/>
          <a:lstStyle>
            <a:lvl1pPr algn="r">
              <a:defRPr sz="1200"/>
            </a:lvl1pPr>
          </a:lstStyle>
          <a:p>
            <a:fld id="{94447537-647E-F34F-A9B5-2267D3F70077}" type="slidenum">
              <a:rPr lang="en-US" smtClean="0"/>
              <a:t>‹#›</a:t>
            </a:fld>
            <a:endParaRPr lang="en-US"/>
          </a:p>
        </p:txBody>
      </p:sp>
    </p:spTree>
    <p:extLst>
      <p:ext uri="{BB962C8B-B14F-4D97-AF65-F5344CB8AC3E}">
        <p14:creationId xmlns:p14="http://schemas.microsoft.com/office/powerpoint/2010/main" val="39285632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334896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447537-647E-F34F-A9B5-2267D3F70077}" type="slidenum">
              <a:rPr lang="en-US" smtClean="0"/>
              <a:t>12</a:t>
            </a:fld>
            <a:endParaRPr lang="en-US" dirty="0"/>
          </a:p>
        </p:txBody>
      </p:sp>
    </p:spTree>
    <p:extLst>
      <p:ext uri="{BB962C8B-B14F-4D97-AF65-F5344CB8AC3E}">
        <p14:creationId xmlns:p14="http://schemas.microsoft.com/office/powerpoint/2010/main" val="4158265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t>13</a:t>
            </a:fld>
            <a:endParaRPr lang="en-US"/>
          </a:p>
        </p:txBody>
      </p:sp>
    </p:spTree>
    <p:extLst>
      <p:ext uri="{BB962C8B-B14F-4D97-AF65-F5344CB8AC3E}">
        <p14:creationId xmlns:p14="http://schemas.microsoft.com/office/powerpoint/2010/main" val="4090005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One question often raised by sites looking at how to implement THRIVE was what would a THRIVE-like service or system look like in practice? The i-THRIVE programme suggests a set of components that as a whole would make up an i-THRIVE model of care; with specific requirements for the needs based groupings. For instance, there should be a digital front end to support children and young people looking for advice and signposting, while all evidence based interventions delivered as part of ‘getting help’ and ‘getting more help’ should be in line with CYPIAPT and have agreed goal based outcomes. </a:t>
            </a:r>
          </a:p>
          <a:p>
            <a:endParaRPr lang="en-US" baseline="0" dirty="0"/>
          </a:p>
        </p:txBody>
      </p:sp>
      <p:sp>
        <p:nvSpPr>
          <p:cNvPr id="4" name="Slide Number Placeholder 3"/>
          <p:cNvSpPr>
            <a:spLocks noGrp="1"/>
          </p:cNvSpPr>
          <p:nvPr>
            <p:ph type="sldNum" sz="quarter" idx="10"/>
          </p:nvPr>
        </p:nvSpPr>
        <p:spPr/>
        <p:txBody>
          <a:bodyPr/>
          <a:lstStyle/>
          <a:p>
            <a:fld id="{94447537-647E-F34F-A9B5-2267D3F70077}" type="slidenum">
              <a:rPr lang="en-US" smtClean="0"/>
              <a:t>14</a:t>
            </a:fld>
            <a:endParaRPr lang="en-US" dirty="0"/>
          </a:p>
        </p:txBody>
      </p:sp>
    </p:spTree>
    <p:extLst>
      <p:ext uri="{BB962C8B-B14F-4D97-AF65-F5344CB8AC3E}">
        <p14:creationId xmlns:p14="http://schemas.microsoft.com/office/powerpoint/2010/main" val="4027032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t>15</a:t>
            </a:fld>
            <a:endParaRPr lang="en-US"/>
          </a:p>
        </p:txBody>
      </p:sp>
    </p:spTree>
    <p:extLst>
      <p:ext uri="{BB962C8B-B14F-4D97-AF65-F5344CB8AC3E}">
        <p14:creationId xmlns:p14="http://schemas.microsoft.com/office/powerpoint/2010/main" val="19558327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t>16</a:t>
            </a:fld>
            <a:endParaRPr lang="en-US"/>
          </a:p>
        </p:txBody>
      </p:sp>
    </p:spTree>
    <p:extLst>
      <p:ext uri="{BB962C8B-B14F-4D97-AF65-F5344CB8AC3E}">
        <p14:creationId xmlns:p14="http://schemas.microsoft.com/office/powerpoint/2010/main" val="2953789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447537-647E-F34F-A9B5-2267D3F70077}" type="slidenum">
              <a:rPr lang="en-US" smtClean="0"/>
              <a:t>17</a:t>
            </a:fld>
            <a:endParaRPr lang="en-US"/>
          </a:p>
        </p:txBody>
      </p:sp>
    </p:spTree>
    <p:extLst>
      <p:ext uri="{BB962C8B-B14F-4D97-AF65-F5344CB8AC3E}">
        <p14:creationId xmlns:p14="http://schemas.microsoft.com/office/powerpoint/2010/main" val="16571698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GB" dirty="0"/>
          </a:p>
        </p:txBody>
      </p:sp>
      <p:sp>
        <p:nvSpPr>
          <p:cNvPr id="4" name="Slide Number Placeholder 3"/>
          <p:cNvSpPr>
            <a:spLocks noGrp="1"/>
          </p:cNvSpPr>
          <p:nvPr>
            <p:ph type="sldNum" sz="quarter" idx="10"/>
          </p:nvPr>
        </p:nvSpPr>
        <p:spPr/>
        <p:txBody>
          <a:bodyPr/>
          <a:lstStyle/>
          <a:p>
            <a:fld id="{94447537-647E-F34F-A9B5-2267D3F70077}" type="slidenum">
              <a:rPr lang="en-US" smtClean="0"/>
              <a:t>18</a:t>
            </a:fld>
            <a:endParaRPr lang="en-US"/>
          </a:p>
        </p:txBody>
      </p:sp>
    </p:spTree>
    <p:extLst>
      <p:ext uri="{BB962C8B-B14F-4D97-AF65-F5344CB8AC3E}">
        <p14:creationId xmlns:p14="http://schemas.microsoft.com/office/powerpoint/2010/main" val="19277315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t>19</a:t>
            </a:fld>
            <a:endParaRPr lang="en-US"/>
          </a:p>
        </p:txBody>
      </p:sp>
    </p:spTree>
    <p:extLst>
      <p:ext uri="{BB962C8B-B14F-4D97-AF65-F5344CB8AC3E}">
        <p14:creationId xmlns:p14="http://schemas.microsoft.com/office/powerpoint/2010/main" val="34962825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447537-647E-F34F-A9B5-2267D3F70077}" type="slidenum">
              <a:rPr lang="en-US" smtClean="0"/>
              <a:t>20</a:t>
            </a:fld>
            <a:endParaRPr lang="en-US"/>
          </a:p>
        </p:txBody>
      </p:sp>
    </p:spTree>
    <p:extLst>
      <p:ext uri="{BB962C8B-B14F-4D97-AF65-F5344CB8AC3E}">
        <p14:creationId xmlns:p14="http://schemas.microsoft.com/office/powerpoint/2010/main" val="10817506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GB" dirty="0" smtClean="0"/>
          </a:p>
        </p:txBody>
      </p:sp>
      <p:sp>
        <p:nvSpPr>
          <p:cNvPr id="4" name="Slide Number Placeholder 3"/>
          <p:cNvSpPr>
            <a:spLocks noGrp="1"/>
          </p:cNvSpPr>
          <p:nvPr>
            <p:ph type="sldNum" sz="quarter" idx="10"/>
          </p:nvPr>
        </p:nvSpPr>
        <p:spPr/>
        <p:txBody>
          <a:bodyPr/>
          <a:lstStyle/>
          <a:p>
            <a:fld id="{94447537-647E-F34F-A9B5-2267D3F70077}" type="slidenum">
              <a:rPr lang="en-US" smtClean="0"/>
              <a:t>21</a:t>
            </a:fld>
            <a:endParaRPr lang="en-US"/>
          </a:p>
        </p:txBody>
      </p:sp>
    </p:spTree>
    <p:extLst>
      <p:ext uri="{BB962C8B-B14F-4D97-AF65-F5344CB8AC3E}">
        <p14:creationId xmlns:p14="http://schemas.microsoft.com/office/powerpoint/2010/main" val="2960279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t>3</a:t>
            </a:fld>
            <a:endParaRPr lang="en-US"/>
          </a:p>
        </p:txBody>
      </p:sp>
    </p:spTree>
    <p:extLst>
      <p:ext uri="{BB962C8B-B14F-4D97-AF65-F5344CB8AC3E}">
        <p14:creationId xmlns:p14="http://schemas.microsoft.com/office/powerpoint/2010/main" val="36533538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baseline="0" dirty="0" smtClean="0"/>
          </a:p>
        </p:txBody>
      </p:sp>
      <p:sp>
        <p:nvSpPr>
          <p:cNvPr id="4" name="Slide Number Placeholder 3"/>
          <p:cNvSpPr>
            <a:spLocks noGrp="1"/>
          </p:cNvSpPr>
          <p:nvPr>
            <p:ph type="sldNum" sz="quarter" idx="10"/>
          </p:nvPr>
        </p:nvSpPr>
        <p:spPr/>
        <p:txBody>
          <a:bodyPr/>
          <a:lstStyle/>
          <a:p>
            <a:fld id="{94447537-647E-F34F-A9B5-2267D3F70077}" type="slidenum">
              <a:rPr lang="en-US" smtClean="0"/>
              <a:t>22</a:t>
            </a:fld>
            <a:endParaRPr lang="en-US"/>
          </a:p>
        </p:txBody>
      </p:sp>
    </p:spTree>
    <p:extLst>
      <p:ext uri="{BB962C8B-B14F-4D97-AF65-F5344CB8AC3E}">
        <p14:creationId xmlns:p14="http://schemas.microsoft.com/office/powerpoint/2010/main" val="30408918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baseline="0" dirty="0" smtClean="0"/>
          </a:p>
        </p:txBody>
      </p:sp>
      <p:sp>
        <p:nvSpPr>
          <p:cNvPr id="4" name="Slide Number Placeholder 3"/>
          <p:cNvSpPr>
            <a:spLocks noGrp="1"/>
          </p:cNvSpPr>
          <p:nvPr>
            <p:ph type="sldNum" sz="quarter" idx="10"/>
          </p:nvPr>
        </p:nvSpPr>
        <p:spPr/>
        <p:txBody>
          <a:bodyPr/>
          <a:lstStyle/>
          <a:p>
            <a:fld id="{94447537-647E-F34F-A9B5-2267D3F70077}" type="slidenum">
              <a:rPr lang="en-US" smtClean="0"/>
              <a:t>23</a:t>
            </a:fld>
            <a:endParaRPr lang="en-US"/>
          </a:p>
        </p:txBody>
      </p:sp>
    </p:spTree>
    <p:extLst>
      <p:ext uri="{BB962C8B-B14F-4D97-AF65-F5344CB8AC3E}">
        <p14:creationId xmlns:p14="http://schemas.microsoft.com/office/powerpoint/2010/main" val="3666944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GB" dirty="0"/>
          </a:p>
        </p:txBody>
      </p:sp>
      <p:sp>
        <p:nvSpPr>
          <p:cNvPr id="4" name="Slide Number Placeholder 3"/>
          <p:cNvSpPr>
            <a:spLocks noGrp="1"/>
          </p:cNvSpPr>
          <p:nvPr>
            <p:ph type="sldNum" sz="quarter" idx="10"/>
          </p:nvPr>
        </p:nvSpPr>
        <p:spPr/>
        <p:txBody>
          <a:bodyPr/>
          <a:lstStyle/>
          <a:p>
            <a:fld id="{94447537-647E-F34F-A9B5-2267D3F70077}" type="slidenum">
              <a:rPr lang="en-US" smtClean="0"/>
              <a:t>24</a:t>
            </a:fld>
            <a:endParaRPr lang="en-US"/>
          </a:p>
        </p:txBody>
      </p:sp>
    </p:spTree>
    <p:extLst>
      <p:ext uri="{BB962C8B-B14F-4D97-AF65-F5344CB8AC3E}">
        <p14:creationId xmlns:p14="http://schemas.microsoft.com/office/powerpoint/2010/main" val="9958337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GB" dirty="0"/>
          </a:p>
        </p:txBody>
      </p:sp>
      <p:sp>
        <p:nvSpPr>
          <p:cNvPr id="4" name="Slide Number Placeholder 3"/>
          <p:cNvSpPr>
            <a:spLocks noGrp="1"/>
          </p:cNvSpPr>
          <p:nvPr>
            <p:ph type="sldNum" sz="quarter" idx="10"/>
          </p:nvPr>
        </p:nvSpPr>
        <p:spPr/>
        <p:txBody>
          <a:bodyPr/>
          <a:lstStyle/>
          <a:p>
            <a:fld id="{94447537-647E-F34F-A9B5-2267D3F70077}" type="slidenum">
              <a:rPr lang="en-US" smtClean="0"/>
              <a:t>25</a:t>
            </a:fld>
            <a:endParaRPr lang="en-US"/>
          </a:p>
        </p:txBody>
      </p:sp>
    </p:spTree>
    <p:extLst>
      <p:ext uri="{BB962C8B-B14F-4D97-AF65-F5344CB8AC3E}">
        <p14:creationId xmlns:p14="http://schemas.microsoft.com/office/powerpoint/2010/main" val="2913876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447537-647E-F34F-A9B5-2267D3F70077}" type="slidenum">
              <a:rPr lang="en-US" smtClean="0"/>
              <a:t>26</a:t>
            </a:fld>
            <a:endParaRPr lang="en-US"/>
          </a:p>
        </p:txBody>
      </p:sp>
    </p:spTree>
    <p:extLst>
      <p:ext uri="{BB962C8B-B14F-4D97-AF65-F5344CB8AC3E}">
        <p14:creationId xmlns:p14="http://schemas.microsoft.com/office/powerpoint/2010/main" val="36128816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447537-647E-F34F-A9B5-2267D3F70077}" type="slidenum">
              <a:rPr lang="en-US" smtClean="0"/>
              <a:t>27</a:t>
            </a:fld>
            <a:endParaRPr lang="en-US"/>
          </a:p>
        </p:txBody>
      </p:sp>
    </p:spTree>
    <p:extLst>
      <p:ext uri="{BB962C8B-B14F-4D97-AF65-F5344CB8AC3E}">
        <p14:creationId xmlns:p14="http://schemas.microsoft.com/office/powerpoint/2010/main" val="22204626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GB" baseline="0" dirty="0" smtClean="0"/>
          </a:p>
        </p:txBody>
      </p:sp>
      <p:sp>
        <p:nvSpPr>
          <p:cNvPr id="4" name="Slide Number Placeholder 3"/>
          <p:cNvSpPr>
            <a:spLocks noGrp="1"/>
          </p:cNvSpPr>
          <p:nvPr>
            <p:ph type="sldNum" sz="quarter" idx="10"/>
          </p:nvPr>
        </p:nvSpPr>
        <p:spPr/>
        <p:txBody>
          <a:bodyPr/>
          <a:lstStyle/>
          <a:p>
            <a:fld id="{94447537-647E-F34F-A9B5-2267D3F70077}" type="slidenum">
              <a:rPr lang="en-US" smtClean="0"/>
              <a:t>28</a:t>
            </a:fld>
            <a:endParaRPr lang="en-US"/>
          </a:p>
        </p:txBody>
      </p:sp>
    </p:spTree>
    <p:extLst>
      <p:ext uri="{BB962C8B-B14F-4D97-AF65-F5344CB8AC3E}">
        <p14:creationId xmlns:p14="http://schemas.microsoft.com/office/powerpoint/2010/main" val="40586534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447537-647E-F34F-A9B5-2267D3F70077}" type="slidenum">
              <a:rPr lang="en-US" smtClean="0"/>
              <a:t>29</a:t>
            </a:fld>
            <a:endParaRPr lang="en-US"/>
          </a:p>
        </p:txBody>
      </p:sp>
    </p:spTree>
    <p:extLst>
      <p:ext uri="{BB962C8B-B14F-4D97-AF65-F5344CB8AC3E}">
        <p14:creationId xmlns:p14="http://schemas.microsoft.com/office/powerpoint/2010/main" val="35629076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GB" dirty="0"/>
          </a:p>
        </p:txBody>
      </p:sp>
      <p:sp>
        <p:nvSpPr>
          <p:cNvPr id="4" name="Slide Number Placeholder 3"/>
          <p:cNvSpPr>
            <a:spLocks noGrp="1"/>
          </p:cNvSpPr>
          <p:nvPr>
            <p:ph type="sldNum" sz="quarter" idx="10"/>
          </p:nvPr>
        </p:nvSpPr>
        <p:spPr/>
        <p:txBody>
          <a:bodyPr/>
          <a:lstStyle/>
          <a:p>
            <a:fld id="{94447537-647E-F34F-A9B5-2267D3F70077}" type="slidenum">
              <a:rPr lang="en-US" smtClean="0"/>
              <a:t>30</a:t>
            </a:fld>
            <a:endParaRPr lang="en-US"/>
          </a:p>
        </p:txBody>
      </p:sp>
    </p:spTree>
    <p:extLst>
      <p:ext uri="{BB962C8B-B14F-4D97-AF65-F5344CB8AC3E}">
        <p14:creationId xmlns:p14="http://schemas.microsoft.com/office/powerpoint/2010/main" val="13164009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447537-647E-F34F-A9B5-2267D3F70077}" type="slidenum">
              <a:rPr lang="en-US" smtClean="0"/>
              <a:t>31</a:t>
            </a:fld>
            <a:endParaRPr lang="en-US"/>
          </a:p>
        </p:txBody>
      </p:sp>
    </p:spTree>
    <p:extLst>
      <p:ext uri="{BB962C8B-B14F-4D97-AF65-F5344CB8AC3E}">
        <p14:creationId xmlns:p14="http://schemas.microsoft.com/office/powerpoint/2010/main" val="277578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447537-647E-F34F-A9B5-2267D3F70077}" type="slidenum">
              <a:rPr lang="en-US" smtClean="0"/>
              <a:t>4</a:t>
            </a:fld>
            <a:endParaRPr lang="en-US"/>
          </a:p>
        </p:txBody>
      </p:sp>
    </p:spTree>
    <p:extLst>
      <p:ext uri="{BB962C8B-B14F-4D97-AF65-F5344CB8AC3E}">
        <p14:creationId xmlns:p14="http://schemas.microsoft.com/office/powerpoint/2010/main" val="2099669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auto">
              <a:spcBef>
                <a:spcPts val="0"/>
              </a:spcBef>
              <a:spcAft>
                <a:spcPts val="600"/>
              </a:spcAft>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t>5</a:t>
            </a:fld>
            <a:endParaRPr lang="en-US" dirty="0"/>
          </a:p>
        </p:txBody>
      </p:sp>
    </p:spTree>
    <p:extLst>
      <p:ext uri="{BB962C8B-B14F-4D97-AF65-F5344CB8AC3E}">
        <p14:creationId xmlns:p14="http://schemas.microsoft.com/office/powerpoint/2010/main" val="407367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t>6</a:t>
            </a:fld>
            <a:endParaRPr lang="en-US" dirty="0"/>
          </a:p>
        </p:txBody>
      </p:sp>
    </p:spTree>
    <p:extLst>
      <p:ext uri="{BB962C8B-B14F-4D97-AF65-F5344CB8AC3E}">
        <p14:creationId xmlns:p14="http://schemas.microsoft.com/office/powerpoint/2010/main" val="3566492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auto">
              <a:spcBef>
                <a:spcPts val="0"/>
              </a:spcBef>
              <a:spcAft>
                <a:spcPts val="600"/>
              </a:spcAft>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t>7</a:t>
            </a:fld>
            <a:endParaRPr lang="en-US" dirty="0"/>
          </a:p>
        </p:txBody>
      </p:sp>
    </p:spTree>
    <p:extLst>
      <p:ext uri="{BB962C8B-B14F-4D97-AF65-F5344CB8AC3E}">
        <p14:creationId xmlns:p14="http://schemas.microsoft.com/office/powerpoint/2010/main" val="1914876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auto">
              <a:spcBef>
                <a:spcPts val="0"/>
              </a:spcBef>
              <a:spcAft>
                <a:spcPts val="600"/>
              </a:spcAft>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t>8</a:t>
            </a:fld>
            <a:endParaRPr lang="en-US" dirty="0"/>
          </a:p>
        </p:txBody>
      </p:sp>
    </p:spTree>
    <p:extLst>
      <p:ext uri="{BB962C8B-B14F-4D97-AF65-F5344CB8AC3E}">
        <p14:creationId xmlns:p14="http://schemas.microsoft.com/office/powerpoint/2010/main" val="3602134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t>9</a:t>
            </a:fld>
            <a:endParaRPr lang="en-US" dirty="0"/>
          </a:p>
        </p:txBody>
      </p:sp>
    </p:spTree>
    <p:extLst>
      <p:ext uri="{BB962C8B-B14F-4D97-AF65-F5344CB8AC3E}">
        <p14:creationId xmlns:p14="http://schemas.microsoft.com/office/powerpoint/2010/main" val="3984296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447537-647E-F34F-A9B5-2267D3F70077}" type="slidenum">
              <a:rPr lang="en-US" smtClean="0"/>
              <a:t>10</a:t>
            </a:fld>
            <a:endParaRPr lang="en-US" dirty="0"/>
          </a:p>
        </p:txBody>
      </p:sp>
    </p:spTree>
    <p:extLst>
      <p:ext uri="{BB962C8B-B14F-4D97-AF65-F5344CB8AC3E}">
        <p14:creationId xmlns:p14="http://schemas.microsoft.com/office/powerpoint/2010/main" val="1082910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3.xml"/><Relationship Id="rId1" Type="http://schemas.openxmlformats.org/officeDocument/2006/relationships/tags" Target="../tags/tag2.xml"/><Relationship Id="rId4" Type="http://schemas.openxmlformats.org/officeDocument/2006/relationships/image" Target="../media/image2.jpe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6.xml"/><Relationship Id="rId1" Type="http://schemas.openxmlformats.org/officeDocument/2006/relationships/tags" Target="../tags/tag3.xml"/><Relationship Id="rId4" Type="http://schemas.openxmlformats.org/officeDocument/2006/relationships/image" Target="../media/image2.jpe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7.xml"/><Relationship Id="rId1" Type="http://schemas.openxmlformats.org/officeDocument/2006/relationships/tags" Target="../tags/tag4.xml"/><Relationship Id="rId4" Type="http://schemas.openxmlformats.org/officeDocument/2006/relationships/image" Target="../media/image2.jpe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2281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Elderly man Whitechapel marke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412" y="0"/>
            <a:ext cx="5236484" cy="6858000"/>
          </a:xfrm>
          <a:prstGeom prst="rect">
            <a:avLst/>
          </a:prstGeom>
        </p:spPr>
      </p:pic>
      <p:sp>
        <p:nvSpPr>
          <p:cNvPr id="6" name="Text Placeholder 9"/>
          <p:cNvSpPr>
            <a:spLocks noGrp="1"/>
          </p:cNvSpPr>
          <p:nvPr>
            <p:ph type="body" sz="quarter" idx="10" hasCustomPrompt="1"/>
          </p:nvPr>
        </p:nvSpPr>
        <p:spPr>
          <a:xfrm>
            <a:off x="2051726" y="5589240"/>
            <a:ext cx="6697663" cy="504056"/>
          </a:xfrm>
          <a:prstGeom prst="rect">
            <a:avLst/>
          </a:prstGeom>
        </p:spPr>
        <p:txBody>
          <a:bodyPr/>
          <a:lstStyle>
            <a:lvl1pPr marL="0" indent="0">
              <a:buNone/>
              <a:defRPr sz="1600" b="0">
                <a:solidFill>
                  <a:srgbClr val="006298"/>
                </a:solidFill>
              </a:defRPr>
            </a:lvl1pPr>
          </a:lstStyle>
          <a:p>
            <a:pPr lvl="0"/>
            <a:r>
              <a:rPr lang="en-GB" dirty="0"/>
              <a:t>Presenter name, position, UCLPartners</a:t>
            </a:r>
          </a:p>
          <a:p>
            <a:pPr lvl="0"/>
            <a:endParaRPr lang="en-GB" dirty="0"/>
          </a:p>
        </p:txBody>
      </p:sp>
      <p:sp>
        <p:nvSpPr>
          <p:cNvPr id="7" name="Text Placeholder 11"/>
          <p:cNvSpPr>
            <a:spLocks noGrp="1"/>
          </p:cNvSpPr>
          <p:nvPr>
            <p:ph type="body" sz="quarter" idx="11" hasCustomPrompt="1"/>
          </p:nvPr>
        </p:nvSpPr>
        <p:spPr>
          <a:xfrm>
            <a:off x="2051720" y="4869172"/>
            <a:ext cx="6696744" cy="720725"/>
          </a:xfrm>
          <a:prstGeom prst="rect">
            <a:avLst/>
          </a:prstGeom>
        </p:spPr>
        <p:txBody>
          <a:bodyPr/>
          <a:lstStyle>
            <a:lvl1pPr marL="0" indent="0">
              <a:buNone/>
              <a:defRPr sz="2800" b="1">
                <a:solidFill>
                  <a:srgbClr val="781D7D"/>
                </a:solidFill>
              </a:defRPr>
            </a:lvl1pPr>
          </a:lstStyle>
          <a:p>
            <a:pPr lvl="0"/>
            <a:r>
              <a:rPr lang="en-GB" dirty="0"/>
              <a:t>Presentation title</a:t>
            </a:r>
          </a:p>
        </p:txBody>
      </p:sp>
      <p:sp>
        <p:nvSpPr>
          <p:cNvPr id="8" name="Text Placeholder 20"/>
          <p:cNvSpPr>
            <a:spLocks noGrp="1"/>
          </p:cNvSpPr>
          <p:nvPr>
            <p:ph type="body" sz="quarter" idx="12" hasCustomPrompt="1"/>
          </p:nvPr>
        </p:nvSpPr>
        <p:spPr>
          <a:xfrm>
            <a:off x="2051726" y="6093296"/>
            <a:ext cx="6697663" cy="359370"/>
          </a:xfrm>
          <a:prstGeom prst="rect">
            <a:avLst/>
          </a:prstGeom>
        </p:spPr>
        <p:txBody>
          <a:bodyPr/>
          <a:lstStyle>
            <a:lvl1pPr marL="0" indent="0">
              <a:buNone/>
              <a:defRPr sz="1600" b="0">
                <a:solidFill>
                  <a:srgbClr val="006298"/>
                </a:solidFill>
              </a:defRPr>
            </a:lvl1pPr>
          </a:lstStyle>
          <a:p>
            <a:pPr lvl="0"/>
            <a:r>
              <a:rPr lang="en-GB" dirty="0"/>
              <a:t>Date</a:t>
            </a:r>
          </a:p>
        </p:txBody>
      </p:sp>
    </p:spTree>
    <p:extLst>
      <p:ext uri="{BB962C8B-B14F-4D97-AF65-F5344CB8AC3E}">
        <p14:creationId xmlns:p14="http://schemas.microsoft.com/office/powerpoint/2010/main" val="998409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Closing slide_own detail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997150" y="2276872"/>
            <a:ext cx="3744913" cy="1512168"/>
          </a:xfrm>
          <a:prstGeom prst="rect">
            <a:avLst/>
          </a:prstGeom>
        </p:spPr>
        <p:txBody>
          <a:bodyPr/>
          <a:lstStyle>
            <a:lvl1pPr marL="0" indent="0">
              <a:buNone/>
              <a:defRPr sz="1600">
                <a:solidFill>
                  <a:srgbClr val="006298"/>
                </a:solidFill>
              </a:defRPr>
            </a:lvl1pPr>
            <a:lvl2pPr marL="457200" indent="0">
              <a:buNone/>
              <a:defRPr sz="1600">
                <a:solidFill>
                  <a:srgbClr val="006298"/>
                </a:solidFill>
              </a:defRPr>
            </a:lvl2pPr>
            <a:lvl3pPr marL="914400" indent="0">
              <a:buNone/>
              <a:defRPr sz="1600">
                <a:solidFill>
                  <a:srgbClr val="006298"/>
                </a:solidFill>
              </a:defRPr>
            </a:lvl3pPr>
            <a:lvl4pPr marL="1371600" indent="0">
              <a:buNone/>
              <a:defRPr sz="1600">
                <a:solidFill>
                  <a:srgbClr val="006298"/>
                </a:solidFill>
              </a:defRPr>
            </a:lvl4pPr>
            <a:lvl5pPr marL="1828800" indent="0">
              <a:buNone/>
              <a:defRPr sz="1600">
                <a:solidFill>
                  <a:srgbClr val="006298"/>
                </a:solidFill>
              </a:defRPr>
            </a:lvl5pPr>
          </a:lstStyle>
          <a:p>
            <a:pPr lvl="0"/>
            <a:r>
              <a:rPr lang="en-US" dirty="0"/>
              <a:t>Click to edit text</a:t>
            </a:r>
          </a:p>
        </p:txBody>
      </p:sp>
      <p:sp>
        <p:nvSpPr>
          <p:cNvPr id="5" name="TextBox 4"/>
          <p:cNvSpPr txBox="1"/>
          <p:nvPr/>
        </p:nvSpPr>
        <p:spPr>
          <a:xfrm>
            <a:off x="1997149" y="1844828"/>
            <a:ext cx="3744416" cy="2554545"/>
          </a:xfrm>
          <a:prstGeom prst="rect">
            <a:avLst/>
          </a:prstGeom>
          <a:noFill/>
        </p:spPr>
        <p:txBody>
          <a:bodyPr wrap="square" rtlCol="0">
            <a:spAutoFit/>
          </a:bodyPr>
          <a:lstStyle/>
          <a:p>
            <a:r>
              <a:rPr lang="en-GB" sz="1600" dirty="0">
                <a:solidFill>
                  <a:srgbClr val="006298"/>
                </a:solidFill>
              </a:rPr>
              <a:t>For more information please contact:</a:t>
            </a: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r>
              <a:rPr lang="en-GB" sz="1600" dirty="0">
                <a:solidFill>
                  <a:srgbClr val="006298"/>
                </a:solidFill>
              </a:rPr>
              <a:t> </a:t>
            </a:r>
          </a:p>
          <a:p>
            <a:r>
              <a:rPr lang="en-GB" sz="1600" dirty="0">
                <a:solidFill>
                  <a:srgbClr val="006298"/>
                </a:solidFill>
              </a:rPr>
              <a:t>www.uclpartners.com </a:t>
            </a:r>
          </a:p>
          <a:p>
            <a:r>
              <a:rPr lang="en-GB" sz="1600" dirty="0">
                <a:solidFill>
                  <a:srgbClr val="006298"/>
                </a:solidFill>
              </a:rPr>
              <a:t>@</a:t>
            </a:r>
            <a:r>
              <a:rPr lang="en-GB" sz="1600" dirty="0" err="1">
                <a:solidFill>
                  <a:srgbClr val="006298"/>
                </a:solidFill>
              </a:rPr>
              <a:t>uclpartners</a:t>
            </a:r>
            <a:endParaRPr lang="en-GB" sz="1600" dirty="0">
              <a:solidFill>
                <a:srgbClr val="006298"/>
              </a:solidFill>
            </a:endParaRPr>
          </a:p>
        </p:txBody>
      </p:sp>
    </p:spTree>
    <p:extLst>
      <p:ext uri="{BB962C8B-B14F-4D97-AF65-F5344CB8AC3E}">
        <p14:creationId xmlns:p14="http://schemas.microsoft.com/office/powerpoint/2010/main" val="639206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7848907-1966-4A26-AC64-AAACD4B8710E}" type="datetimeFigureOut">
              <a:rPr lang="en-GB" smtClean="0"/>
              <a:t>27/06/2017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000F6F-EE41-49A8-9A1A-34C4605C6AA5}" type="slidenum">
              <a:rPr lang="en-GB" smtClean="0"/>
              <a:t>‹#›</a:t>
            </a:fld>
            <a:endParaRPr lang="en-GB"/>
          </a:p>
        </p:txBody>
      </p:sp>
    </p:spTree>
    <p:extLst>
      <p:ext uri="{BB962C8B-B14F-4D97-AF65-F5344CB8AC3E}">
        <p14:creationId xmlns:p14="http://schemas.microsoft.com/office/powerpoint/2010/main" val="428248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7848907-1966-4A26-AC64-AAACD4B8710E}" type="datetimeFigureOut">
              <a:rPr lang="en-GB" smtClean="0"/>
              <a:t>27/06/2017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000F6F-EE41-49A8-9A1A-34C4605C6AA5}" type="slidenum">
              <a:rPr lang="en-GB" smtClean="0"/>
              <a:t>‹#›</a:t>
            </a:fld>
            <a:endParaRPr lang="en-GB"/>
          </a:p>
        </p:txBody>
      </p:sp>
    </p:spTree>
    <p:extLst>
      <p:ext uri="{BB962C8B-B14F-4D97-AF65-F5344CB8AC3E}">
        <p14:creationId xmlns:p14="http://schemas.microsoft.com/office/powerpoint/2010/main" val="1567440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848907-1966-4A26-AC64-AAACD4B8710E}" type="datetimeFigureOut">
              <a:rPr lang="en-GB" smtClean="0"/>
              <a:t>27/06/2017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000F6F-EE41-49A8-9A1A-34C4605C6AA5}" type="slidenum">
              <a:rPr lang="en-GB" smtClean="0"/>
              <a:t>‹#›</a:t>
            </a:fld>
            <a:endParaRPr lang="en-GB"/>
          </a:p>
        </p:txBody>
      </p:sp>
    </p:spTree>
    <p:extLst>
      <p:ext uri="{BB962C8B-B14F-4D97-AF65-F5344CB8AC3E}">
        <p14:creationId xmlns:p14="http://schemas.microsoft.com/office/powerpoint/2010/main" val="7465233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7848907-1966-4A26-AC64-AAACD4B8710E}" type="datetimeFigureOut">
              <a:rPr lang="en-GB" smtClean="0"/>
              <a:t>27/06/2017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000F6F-EE41-49A8-9A1A-34C4605C6AA5}" type="slidenum">
              <a:rPr lang="en-GB" smtClean="0"/>
              <a:t>‹#›</a:t>
            </a:fld>
            <a:endParaRPr lang="en-GB"/>
          </a:p>
        </p:txBody>
      </p:sp>
    </p:spTree>
    <p:extLst>
      <p:ext uri="{BB962C8B-B14F-4D97-AF65-F5344CB8AC3E}">
        <p14:creationId xmlns:p14="http://schemas.microsoft.com/office/powerpoint/2010/main" val="32881583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7848907-1966-4A26-AC64-AAACD4B8710E}" type="datetimeFigureOut">
              <a:rPr lang="en-GB" smtClean="0"/>
              <a:t>27/06/2017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E000F6F-EE41-49A8-9A1A-34C4605C6AA5}" type="slidenum">
              <a:rPr lang="en-GB" smtClean="0"/>
              <a:t>‹#›</a:t>
            </a:fld>
            <a:endParaRPr lang="en-GB"/>
          </a:p>
        </p:txBody>
      </p:sp>
    </p:spTree>
    <p:extLst>
      <p:ext uri="{BB962C8B-B14F-4D97-AF65-F5344CB8AC3E}">
        <p14:creationId xmlns:p14="http://schemas.microsoft.com/office/powerpoint/2010/main" val="700235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7848907-1966-4A26-AC64-AAACD4B8710E}" type="datetimeFigureOut">
              <a:rPr lang="en-GB" smtClean="0"/>
              <a:t>27/06/2017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E000F6F-EE41-49A8-9A1A-34C4605C6AA5}" type="slidenum">
              <a:rPr lang="en-GB" smtClean="0"/>
              <a:t>‹#›</a:t>
            </a:fld>
            <a:endParaRPr lang="en-GB"/>
          </a:p>
        </p:txBody>
      </p:sp>
    </p:spTree>
    <p:extLst>
      <p:ext uri="{BB962C8B-B14F-4D97-AF65-F5344CB8AC3E}">
        <p14:creationId xmlns:p14="http://schemas.microsoft.com/office/powerpoint/2010/main" val="31752480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848907-1966-4A26-AC64-AAACD4B8710E}" type="datetimeFigureOut">
              <a:rPr lang="en-GB" smtClean="0"/>
              <a:t>27/06/2017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E000F6F-EE41-49A8-9A1A-34C4605C6AA5}" type="slidenum">
              <a:rPr lang="en-GB" smtClean="0"/>
              <a:t>‹#›</a:t>
            </a:fld>
            <a:endParaRPr lang="en-GB"/>
          </a:p>
        </p:txBody>
      </p:sp>
    </p:spTree>
    <p:extLst>
      <p:ext uri="{BB962C8B-B14F-4D97-AF65-F5344CB8AC3E}">
        <p14:creationId xmlns:p14="http://schemas.microsoft.com/office/powerpoint/2010/main" val="39958097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7848907-1966-4A26-AC64-AAACD4B8710E}" type="datetimeFigureOut">
              <a:rPr lang="en-GB" smtClean="0"/>
              <a:t>27/06/2017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000F6F-EE41-49A8-9A1A-34C4605C6AA5}" type="slidenum">
              <a:rPr lang="en-GB" smtClean="0"/>
              <a:t>‹#›</a:t>
            </a:fld>
            <a:endParaRPr lang="en-GB"/>
          </a:p>
        </p:txBody>
      </p:sp>
    </p:spTree>
    <p:extLst>
      <p:ext uri="{BB962C8B-B14F-4D97-AF65-F5344CB8AC3E}">
        <p14:creationId xmlns:p14="http://schemas.microsoft.com/office/powerpoint/2010/main" val="2681280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baseline="0"/>
            </a:lvl2pPr>
            <a:lvl3pPr>
              <a:buClr>
                <a:srgbClr val="A4D620"/>
              </a:buClr>
              <a:defRPr sz="1600"/>
            </a:lvl3pPr>
            <a:lvl4pPr>
              <a:buClr>
                <a:srgbClr val="A4D620"/>
              </a:buClr>
              <a:defRPr sz="1600"/>
            </a:lvl4pPr>
            <a:lvl5pPr>
              <a:buClr>
                <a:srgbClr val="A4D620"/>
              </a:buClr>
              <a:defRPr sz="1600" baseline="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Tree>
    <p:extLst>
      <p:ext uri="{BB962C8B-B14F-4D97-AF65-F5344CB8AC3E}">
        <p14:creationId xmlns:p14="http://schemas.microsoft.com/office/powerpoint/2010/main" val="152442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7848907-1966-4A26-AC64-AAACD4B8710E}" type="datetimeFigureOut">
              <a:rPr lang="en-GB" smtClean="0"/>
              <a:t>27/06/2017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000F6F-EE41-49A8-9A1A-34C4605C6AA5}" type="slidenum">
              <a:rPr lang="en-GB" smtClean="0"/>
              <a:t>‹#›</a:t>
            </a:fld>
            <a:endParaRPr lang="en-GB"/>
          </a:p>
        </p:txBody>
      </p:sp>
    </p:spTree>
    <p:extLst>
      <p:ext uri="{BB962C8B-B14F-4D97-AF65-F5344CB8AC3E}">
        <p14:creationId xmlns:p14="http://schemas.microsoft.com/office/powerpoint/2010/main" val="10408885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7848907-1966-4A26-AC64-AAACD4B8710E}" type="datetimeFigureOut">
              <a:rPr lang="en-GB" smtClean="0"/>
              <a:t>27/06/2017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000F6F-EE41-49A8-9A1A-34C4605C6AA5}" type="slidenum">
              <a:rPr lang="en-GB" smtClean="0"/>
              <a:t>‹#›</a:t>
            </a:fld>
            <a:endParaRPr lang="en-GB"/>
          </a:p>
        </p:txBody>
      </p:sp>
    </p:spTree>
    <p:extLst>
      <p:ext uri="{BB962C8B-B14F-4D97-AF65-F5344CB8AC3E}">
        <p14:creationId xmlns:p14="http://schemas.microsoft.com/office/powerpoint/2010/main" val="29173512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7848907-1966-4A26-AC64-AAACD4B8710E}" type="datetimeFigureOut">
              <a:rPr lang="en-GB" smtClean="0"/>
              <a:t>27/06/2017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000F6F-EE41-49A8-9A1A-34C4605C6AA5}" type="slidenum">
              <a:rPr lang="en-GB" smtClean="0"/>
              <a:t>‹#›</a:t>
            </a:fld>
            <a:endParaRPr lang="en-GB"/>
          </a:p>
        </p:txBody>
      </p:sp>
    </p:spTree>
    <p:extLst>
      <p:ext uri="{BB962C8B-B14F-4D97-AF65-F5344CB8AC3E}">
        <p14:creationId xmlns:p14="http://schemas.microsoft.com/office/powerpoint/2010/main" val="17371122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35105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baseline="0"/>
            </a:lvl2pPr>
            <a:lvl3pPr>
              <a:buClr>
                <a:srgbClr val="A4D620"/>
              </a:buClr>
              <a:defRPr sz="1600"/>
            </a:lvl3pPr>
            <a:lvl4pPr>
              <a:buClr>
                <a:srgbClr val="A4D620"/>
              </a:buClr>
              <a:defRPr sz="1600"/>
            </a:lvl4pPr>
            <a:lvl5pPr>
              <a:buClr>
                <a:srgbClr val="A4D620"/>
              </a:buClr>
              <a:defRPr sz="1600" baseline="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Tree>
    <p:extLst>
      <p:ext uri="{BB962C8B-B14F-4D97-AF65-F5344CB8AC3E}">
        <p14:creationId xmlns:p14="http://schemas.microsoft.com/office/powerpoint/2010/main" val="2883634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325231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list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50825" y="1198800"/>
            <a:ext cx="4129088"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Content Placeholder 3"/>
          <p:cNvSpPr>
            <a:spLocks noGrp="1"/>
          </p:cNvSpPr>
          <p:nvPr>
            <p:ph sz="half" idx="2" hasCustomPrompt="1"/>
          </p:nvPr>
        </p:nvSpPr>
        <p:spPr>
          <a:xfrm>
            <a:off x="4644008" y="1198800"/>
            <a:ext cx="4129087"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5"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28124680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ext and imag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a:lvl2pPr>
            <a:lvl3pPr>
              <a:buClr>
                <a:srgbClr val="A4D620"/>
              </a:buClr>
              <a:defRPr sz="1600"/>
            </a:lvl3pPr>
            <a:lvl4pPr>
              <a:buClr>
                <a:srgbClr val="A4D620"/>
              </a:buClr>
              <a:defRPr sz="1400"/>
            </a:lvl4pPr>
            <a:lvl5pPr>
              <a:buClr>
                <a:srgbClr val="A4D620"/>
              </a:buClr>
              <a:defRPr sz="140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Picture Placeholder 3"/>
          <p:cNvSpPr>
            <a:spLocks noGrp="1"/>
          </p:cNvSpPr>
          <p:nvPr>
            <p:ph type="pic" sz="quarter" idx="12"/>
          </p:nvPr>
        </p:nvSpPr>
        <p:spPr>
          <a:xfrm>
            <a:off x="5165913" y="3177709"/>
            <a:ext cx="3740710" cy="2581648"/>
          </a:xfrm>
          <a:custGeom>
            <a:avLst/>
            <a:gdLst>
              <a:gd name="connsiteX0" fmla="*/ 0 w 3673475"/>
              <a:gd name="connsiteY0" fmla="*/ 0 h 2232025"/>
              <a:gd name="connsiteX1" fmla="*/ 3673475 w 3673475"/>
              <a:gd name="connsiteY1" fmla="*/ 0 h 2232025"/>
              <a:gd name="connsiteX2" fmla="*/ 3673475 w 3673475"/>
              <a:gd name="connsiteY2" fmla="*/ 2232025 h 2232025"/>
              <a:gd name="connsiteX3" fmla="*/ 0 w 3673475"/>
              <a:gd name="connsiteY3" fmla="*/ 2232025 h 2232025"/>
              <a:gd name="connsiteX4" fmla="*/ 0 w 3673475"/>
              <a:gd name="connsiteY4" fmla="*/ 0 h 2232025"/>
              <a:gd name="connsiteX0" fmla="*/ 0 w 3686922"/>
              <a:gd name="connsiteY0" fmla="*/ 322729 h 2554754"/>
              <a:gd name="connsiteX1" fmla="*/ 3686922 w 3686922"/>
              <a:gd name="connsiteY1" fmla="*/ 0 h 2554754"/>
              <a:gd name="connsiteX2" fmla="*/ 3673475 w 3686922"/>
              <a:gd name="connsiteY2" fmla="*/ 2554754 h 2554754"/>
              <a:gd name="connsiteX3" fmla="*/ 0 w 3686922"/>
              <a:gd name="connsiteY3" fmla="*/ 2554754 h 2554754"/>
              <a:gd name="connsiteX4" fmla="*/ 0 w 3686922"/>
              <a:gd name="connsiteY4" fmla="*/ 322729 h 2554754"/>
              <a:gd name="connsiteX0" fmla="*/ 0 w 3686922"/>
              <a:gd name="connsiteY0" fmla="*/ 322729 h 2554754"/>
              <a:gd name="connsiteX1" fmla="*/ 3686922 w 3686922"/>
              <a:gd name="connsiteY1" fmla="*/ 0 h 2554754"/>
              <a:gd name="connsiteX2" fmla="*/ 3471769 w 3686922"/>
              <a:gd name="connsiteY2" fmla="*/ 2447177 h 2554754"/>
              <a:gd name="connsiteX3" fmla="*/ 0 w 3686922"/>
              <a:gd name="connsiteY3" fmla="*/ 2554754 h 2554754"/>
              <a:gd name="connsiteX4" fmla="*/ 0 w 3686922"/>
              <a:gd name="connsiteY4" fmla="*/ 322729 h 2554754"/>
              <a:gd name="connsiteX0" fmla="*/ 0 w 3686922"/>
              <a:gd name="connsiteY0" fmla="*/ 322729 h 2581648"/>
              <a:gd name="connsiteX1" fmla="*/ 3686922 w 3686922"/>
              <a:gd name="connsiteY1" fmla="*/ 0 h 2581648"/>
              <a:gd name="connsiteX2" fmla="*/ 3471769 w 3686922"/>
              <a:gd name="connsiteY2" fmla="*/ 2447177 h 2581648"/>
              <a:gd name="connsiteX3" fmla="*/ 363070 w 3686922"/>
              <a:gd name="connsiteY3" fmla="*/ 2581648 h 2581648"/>
              <a:gd name="connsiteX4" fmla="*/ 0 w 3686922"/>
              <a:gd name="connsiteY4" fmla="*/ 322729 h 2581648"/>
              <a:gd name="connsiteX0" fmla="*/ 0 w 3740710"/>
              <a:gd name="connsiteY0" fmla="*/ 551329 h 2581648"/>
              <a:gd name="connsiteX1" fmla="*/ 3740710 w 3740710"/>
              <a:gd name="connsiteY1" fmla="*/ 0 h 2581648"/>
              <a:gd name="connsiteX2" fmla="*/ 3525557 w 3740710"/>
              <a:gd name="connsiteY2" fmla="*/ 2447177 h 2581648"/>
              <a:gd name="connsiteX3" fmla="*/ 416858 w 3740710"/>
              <a:gd name="connsiteY3" fmla="*/ 2581648 h 2581648"/>
              <a:gd name="connsiteX4" fmla="*/ 0 w 3740710"/>
              <a:gd name="connsiteY4" fmla="*/ 551329 h 258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710" h="2581648">
                <a:moveTo>
                  <a:pt x="0" y="551329"/>
                </a:moveTo>
                <a:lnTo>
                  <a:pt x="3740710" y="0"/>
                </a:lnTo>
                <a:cubicBezTo>
                  <a:pt x="3736228" y="851585"/>
                  <a:pt x="3530039" y="1595592"/>
                  <a:pt x="3525557" y="2447177"/>
                </a:cubicBezTo>
                <a:lnTo>
                  <a:pt x="416858" y="2581648"/>
                </a:lnTo>
                <a:lnTo>
                  <a:pt x="0" y="551329"/>
                </a:lnTo>
                <a:close/>
              </a:path>
            </a:pathLst>
          </a:custGeom>
          <a:ln w="19050">
            <a:solidFill>
              <a:srgbClr val="781D7D"/>
            </a:solidFill>
          </a:ln>
        </p:spPr>
        <p:txBody>
          <a:bodyPr anchor="ctr"/>
          <a:lstStyle>
            <a:lvl1pPr marL="0" indent="0">
              <a:buFontTx/>
              <a:buNone/>
              <a:defRPr sz="2800" baseline="0"/>
            </a:lvl1pPr>
          </a:lstStyle>
          <a:p>
            <a:r>
              <a:rPr lang="en-GB"/>
              <a:t>Drag picture to placeholder or click icon to add</a:t>
            </a:r>
            <a:endParaRPr lang="en-GB" dirty="0"/>
          </a:p>
        </p:txBody>
      </p:sp>
    </p:spTree>
    <p:extLst>
      <p:ext uri="{BB962C8B-B14F-4D97-AF65-F5344CB8AC3E}">
        <p14:creationId xmlns:p14="http://schemas.microsoft.com/office/powerpoint/2010/main" val="39225662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UCLPartners picture slid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Picture Placeholder 5"/>
          <p:cNvSpPr>
            <a:spLocks noGrp="1"/>
          </p:cNvSpPr>
          <p:nvPr>
            <p:ph type="pic" sz="quarter" idx="11"/>
          </p:nvPr>
        </p:nvSpPr>
        <p:spPr>
          <a:xfrm>
            <a:off x="344955" y="1125538"/>
            <a:ext cx="8548220" cy="4512796"/>
          </a:xfrm>
          <a:custGeom>
            <a:avLst/>
            <a:gdLst>
              <a:gd name="connsiteX0" fmla="*/ 0 w 8642350"/>
              <a:gd name="connsiteY0" fmla="*/ 0 h 4606925"/>
              <a:gd name="connsiteX1" fmla="*/ 8642350 w 8642350"/>
              <a:gd name="connsiteY1" fmla="*/ 0 h 4606925"/>
              <a:gd name="connsiteX2" fmla="*/ 8642350 w 8642350"/>
              <a:gd name="connsiteY2" fmla="*/ 4606925 h 4606925"/>
              <a:gd name="connsiteX3" fmla="*/ 0 w 8642350"/>
              <a:gd name="connsiteY3" fmla="*/ 4606925 h 4606925"/>
              <a:gd name="connsiteX4" fmla="*/ 0 w 8642350"/>
              <a:gd name="connsiteY4" fmla="*/ 0 h 4606925"/>
              <a:gd name="connsiteX0" fmla="*/ 94130 w 8642350"/>
              <a:gd name="connsiteY0" fmla="*/ 295835 h 4606925"/>
              <a:gd name="connsiteX1" fmla="*/ 8642350 w 8642350"/>
              <a:gd name="connsiteY1" fmla="*/ 0 h 4606925"/>
              <a:gd name="connsiteX2" fmla="*/ 8642350 w 8642350"/>
              <a:gd name="connsiteY2" fmla="*/ 4606925 h 4606925"/>
              <a:gd name="connsiteX3" fmla="*/ 0 w 8642350"/>
              <a:gd name="connsiteY3" fmla="*/ 4606925 h 4606925"/>
              <a:gd name="connsiteX4" fmla="*/ 94130 w 8642350"/>
              <a:gd name="connsiteY4" fmla="*/ 295835 h 4606925"/>
              <a:gd name="connsiteX0" fmla="*/ 94130 w 8642350"/>
              <a:gd name="connsiteY0" fmla="*/ 295835 h 4606925"/>
              <a:gd name="connsiteX1" fmla="*/ 8642350 w 8642350"/>
              <a:gd name="connsiteY1" fmla="*/ 0 h 4606925"/>
              <a:gd name="connsiteX2" fmla="*/ 8091020 w 8642350"/>
              <a:gd name="connsiteY2" fmla="*/ 4405219 h 4606925"/>
              <a:gd name="connsiteX3" fmla="*/ 0 w 8642350"/>
              <a:gd name="connsiteY3" fmla="*/ 4606925 h 4606925"/>
              <a:gd name="connsiteX4" fmla="*/ 94130 w 8642350"/>
              <a:gd name="connsiteY4" fmla="*/ 295835 h 4606925"/>
              <a:gd name="connsiteX0" fmla="*/ 0 w 8548220"/>
              <a:gd name="connsiteY0" fmla="*/ 295835 h 4580031"/>
              <a:gd name="connsiteX1" fmla="*/ 8548220 w 8548220"/>
              <a:gd name="connsiteY1" fmla="*/ 0 h 4580031"/>
              <a:gd name="connsiteX2" fmla="*/ 7996890 w 8548220"/>
              <a:gd name="connsiteY2" fmla="*/ 4405219 h 4580031"/>
              <a:gd name="connsiteX3" fmla="*/ 26894 w 8548220"/>
              <a:gd name="connsiteY3" fmla="*/ 4580031 h 4580031"/>
              <a:gd name="connsiteX4" fmla="*/ 0 w 8548220"/>
              <a:gd name="connsiteY4" fmla="*/ 295835 h 4580031"/>
              <a:gd name="connsiteX0" fmla="*/ 0 w 8548220"/>
              <a:gd name="connsiteY0" fmla="*/ 295835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295835 h 4512796"/>
              <a:gd name="connsiteX0" fmla="*/ 0 w 8548220"/>
              <a:gd name="connsiteY0" fmla="*/ 416859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416859 h 4512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8220" h="4512796">
                <a:moveTo>
                  <a:pt x="0" y="416859"/>
                </a:moveTo>
                <a:lnTo>
                  <a:pt x="8548220" y="0"/>
                </a:lnTo>
                <a:lnTo>
                  <a:pt x="7996890" y="4405219"/>
                </a:lnTo>
                <a:lnTo>
                  <a:pt x="322729" y="4512796"/>
                </a:lnTo>
                <a:lnTo>
                  <a:pt x="0" y="416859"/>
                </a:lnTo>
                <a:close/>
              </a:path>
            </a:pathLst>
          </a:custGeom>
          <a:ln w="19050">
            <a:solidFill>
              <a:srgbClr val="781D7D"/>
            </a:solidFill>
          </a:ln>
        </p:spPr>
        <p:txBody>
          <a:bodyPr anchor="ctr"/>
          <a:lstStyle>
            <a:lvl1pPr marL="0" indent="0">
              <a:buNone/>
              <a:defRPr/>
            </a:lvl1pPr>
          </a:lstStyle>
          <a:p>
            <a:r>
              <a:rPr lang="en-GB"/>
              <a:t>Drag picture to placeholder or click icon to add</a:t>
            </a:r>
            <a:endParaRPr lang="en-GB" dirty="0"/>
          </a:p>
        </p:txBody>
      </p:sp>
    </p:spTree>
    <p:extLst>
      <p:ext uri="{BB962C8B-B14F-4D97-AF65-F5344CB8AC3E}">
        <p14:creationId xmlns:p14="http://schemas.microsoft.com/office/powerpoint/2010/main" val="35521849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options">
    <p:spTree>
      <p:nvGrpSpPr>
        <p:cNvPr id="1" name=""/>
        <p:cNvGrpSpPr/>
        <p:nvPr/>
      </p:nvGrpSpPr>
      <p:grpSpPr>
        <a:xfrm>
          <a:off x="0" y="0"/>
          <a:ext cx="0" cy="0"/>
          <a:chOff x="0" y="0"/>
          <a:chExt cx="0" cy="0"/>
        </a:xfrm>
      </p:grpSpPr>
      <p:sp>
        <p:nvSpPr>
          <p:cNvPr id="4" name="Content Placeholder 2"/>
          <p:cNvSpPr>
            <a:spLocks noGrp="1"/>
          </p:cNvSpPr>
          <p:nvPr>
            <p:ph sz="half" idx="1" hasCustomPrompt="1"/>
          </p:nvPr>
        </p:nvSpPr>
        <p:spPr>
          <a:xfrm>
            <a:off x="250824" y="1124744"/>
            <a:ext cx="8641655" cy="4608512"/>
          </a:xfrm>
          <a:prstGeom prst="rect">
            <a:avLst/>
          </a:prstGeom>
        </p:spPr>
        <p:txBody>
          <a:bodyPr/>
          <a:lstStyle>
            <a:lvl1pPr>
              <a:defRPr sz="3000" baseline="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icon to add content</a:t>
            </a:r>
          </a:p>
        </p:txBody>
      </p:sp>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3765531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28986312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FACA269-9148-405F-86A2-ED7573B9B5C6}" type="datetimeFigureOut">
              <a:rPr lang="en-GB" smtClean="0"/>
              <a:t>27/06/2017</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C25EE48-E841-457A-9275-CE7AD3BD4C46}" type="slidenum">
              <a:rPr lang="en-GB" smtClean="0"/>
              <a:t>‹#›</a:t>
            </a:fld>
            <a:endParaRPr lang="en-GB"/>
          </a:p>
        </p:txBody>
      </p:sp>
    </p:spTree>
    <p:extLst>
      <p:ext uri="{BB962C8B-B14F-4D97-AF65-F5344CB8AC3E}">
        <p14:creationId xmlns:p14="http://schemas.microsoft.com/office/powerpoint/2010/main" val="32822589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280"/>
          <p:cNvSpPr>
            <a:spLocks noGrp="1" noChangeArrowheads="1"/>
          </p:cNvSpPr>
          <p:nvPr>
            <p:ph type="sldNum" sz="quarter" idx="10"/>
            <p:custDataLst>
              <p:tags r:id="rId1"/>
            </p:custDataLst>
          </p:nvPr>
        </p:nvSpPr>
        <p:spPr>
          <a:xfrm>
            <a:off x="6553200" y="6356350"/>
            <a:ext cx="2133600" cy="365125"/>
          </a:xfrm>
          <a:prstGeom prst="rect">
            <a:avLst/>
          </a:prstGeom>
          <a:ln/>
        </p:spPr>
        <p:txBody>
          <a:bodyPr/>
          <a:lstStyle>
            <a:lvl1pPr>
              <a:defRPr/>
            </a:lvl1pPr>
          </a:lstStyle>
          <a:p>
            <a:fld id="{DA5A8D2D-B30F-410E-BF0A-C93262F860C7}" type="slidenum">
              <a:rPr lang="en-GB" smtClean="0"/>
              <a:pPr/>
              <a:t>‹#›</a:t>
            </a:fld>
            <a:endParaRPr lang="en-GB"/>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411"/>
            <a:ext cx="9155596" cy="1052325"/>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380312" y="266146"/>
            <a:ext cx="1430533" cy="453548"/>
          </a:xfrm>
          <a:prstGeom prst="rect">
            <a:avLst/>
          </a:prstGeom>
        </p:spPr>
      </p:pic>
    </p:spTree>
    <p:extLst>
      <p:ext uri="{BB962C8B-B14F-4D97-AF65-F5344CB8AC3E}">
        <p14:creationId xmlns:p14="http://schemas.microsoft.com/office/powerpoint/2010/main" val="34514398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lderly man Whitechapel marke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412" y="0"/>
            <a:ext cx="5236484" cy="6858000"/>
          </a:xfrm>
          <a:prstGeom prst="rect">
            <a:avLst/>
          </a:prstGeom>
        </p:spPr>
      </p:pic>
      <p:sp>
        <p:nvSpPr>
          <p:cNvPr id="6" name="Text Placeholder 9"/>
          <p:cNvSpPr>
            <a:spLocks noGrp="1"/>
          </p:cNvSpPr>
          <p:nvPr>
            <p:ph type="body" sz="quarter" idx="10" hasCustomPrompt="1"/>
          </p:nvPr>
        </p:nvSpPr>
        <p:spPr>
          <a:xfrm>
            <a:off x="2051726" y="5589240"/>
            <a:ext cx="6697663" cy="504056"/>
          </a:xfrm>
          <a:prstGeom prst="rect">
            <a:avLst/>
          </a:prstGeom>
        </p:spPr>
        <p:txBody>
          <a:bodyPr/>
          <a:lstStyle>
            <a:lvl1pPr marL="0" indent="0">
              <a:buNone/>
              <a:defRPr sz="1600" b="0">
                <a:solidFill>
                  <a:srgbClr val="006298"/>
                </a:solidFill>
              </a:defRPr>
            </a:lvl1pPr>
          </a:lstStyle>
          <a:p>
            <a:pPr lvl="0"/>
            <a:r>
              <a:rPr lang="en-GB" dirty="0"/>
              <a:t>Presenter name, position, UCLPartners</a:t>
            </a:r>
          </a:p>
          <a:p>
            <a:pPr lvl="0"/>
            <a:endParaRPr lang="en-GB" dirty="0"/>
          </a:p>
        </p:txBody>
      </p:sp>
      <p:sp>
        <p:nvSpPr>
          <p:cNvPr id="7" name="Text Placeholder 11"/>
          <p:cNvSpPr>
            <a:spLocks noGrp="1"/>
          </p:cNvSpPr>
          <p:nvPr>
            <p:ph type="body" sz="quarter" idx="11" hasCustomPrompt="1"/>
          </p:nvPr>
        </p:nvSpPr>
        <p:spPr>
          <a:xfrm>
            <a:off x="2051720" y="4869172"/>
            <a:ext cx="6696744" cy="720725"/>
          </a:xfrm>
          <a:prstGeom prst="rect">
            <a:avLst/>
          </a:prstGeom>
        </p:spPr>
        <p:txBody>
          <a:bodyPr/>
          <a:lstStyle>
            <a:lvl1pPr marL="0" indent="0">
              <a:buNone/>
              <a:defRPr sz="2800" b="1">
                <a:solidFill>
                  <a:srgbClr val="781D7D"/>
                </a:solidFill>
              </a:defRPr>
            </a:lvl1pPr>
          </a:lstStyle>
          <a:p>
            <a:pPr lvl="0"/>
            <a:r>
              <a:rPr lang="en-GB" dirty="0"/>
              <a:t>Presentation title</a:t>
            </a:r>
          </a:p>
        </p:txBody>
      </p:sp>
      <p:sp>
        <p:nvSpPr>
          <p:cNvPr id="8" name="Text Placeholder 20"/>
          <p:cNvSpPr>
            <a:spLocks noGrp="1"/>
          </p:cNvSpPr>
          <p:nvPr>
            <p:ph type="body" sz="quarter" idx="12" hasCustomPrompt="1"/>
          </p:nvPr>
        </p:nvSpPr>
        <p:spPr>
          <a:xfrm>
            <a:off x="2051726" y="6093296"/>
            <a:ext cx="6697663" cy="359370"/>
          </a:xfrm>
          <a:prstGeom prst="rect">
            <a:avLst/>
          </a:prstGeom>
        </p:spPr>
        <p:txBody>
          <a:bodyPr/>
          <a:lstStyle>
            <a:lvl1pPr marL="0" indent="0">
              <a:buNone/>
              <a:defRPr sz="1600" b="0">
                <a:solidFill>
                  <a:srgbClr val="006298"/>
                </a:solidFill>
              </a:defRPr>
            </a:lvl1pPr>
          </a:lstStyle>
          <a:p>
            <a:pPr lvl="0"/>
            <a:r>
              <a:rPr lang="en-GB" dirty="0"/>
              <a:t>Date</a:t>
            </a:r>
          </a:p>
        </p:txBody>
      </p:sp>
    </p:spTree>
    <p:extLst>
      <p:ext uri="{BB962C8B-B14F-4D97-AF65-F5344CB8AC3E}">
        <p14:creationId xmlns:p14="http://schemas.microsoft.com/office/powerpoint/2010/main" val="28375427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losing slide_own detail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997150" y="2276872"/>
            <a:ext cx="3744913" cy="1512168"/>
          </a:xfrm>
          <a:prstGeom prst="rect">
            <a:avLst/>
          </a:prstGeom>
        </p:spPr>
        <p:txBody>
          <a:bodyPr/>
          <a:lstStyle>
            <a:lvl1pPr marL="0" indent="0">
              <a:buNone/>
              <a:defRPr sz="1600">
                <a:solidFill>
                  <a:srgbClr val="006298"/>
                </a:solidFill>
              </a:defRPr>
            </a:lvl1pPr>
            <a:lvl2pPr marL="457200" indent="0">
              <a:buNone/>
              <a:defRPr sz="1600">
                <a:solidFill>
                  <a:srgbClr val="006298"/>
                </a:solidFill>
              </a:defRPr>
            </a:lvl2pPr>
            <a:lvl3pPr marL="914400" indent="0">
              <a:buNone/>
              <a:defRPr sz="1600">
                <a:solidFill>
                  <a:srgbClr val="006298"/>
                </a:solidFill>
              </a:defRPr>
            </a:lvl3pPr>
            <a:lvl4pPr marL="1371600" indent="0">
              <a:buNone/>
              <a:defRPr sz="1600">
                <a:solidFill>
                  <a:srgbClr val="006298"/>
                </a:solidFill>
              </a:defRPr>
            </a:lvl4pPr>
            <a:lvl5pPr marL="1828800" indent="0">
              <a:buNone/>
              <a:defRPr sz="1600">
                <a:solidFill>
                  <a:srgbClr val="006298"/>
                </a:solidFill>
              </a:defRPr>
            </a:lvl5pPr>
          </a:lstStyle>
          <a:p>
            <a:pPr lvl="0"/>
            <a:r>
              <a:rPr lang="en-US" dirty="0"/>
              <a:t>Click to edit text</a:t>
            </a:r>
          </a:p>
        </p:txBody>
      </p:sp>
      <p:sp>
        <p:nvSpPr>
          <p:cNvPr id="5" name="TextBox 4"/>
          <p:cNvSpPr txBox="1"/>
          <p:nvPr/>
        </p:nvSpPr>
        <p:spPr>
          <a:xfrm>
            <a:off x="1997149" y="1844828"/>
            <a:ext cx="3744416" cy="2554545"/>
          </a:xfrm>
          <a:prstGeom prst="rect">
            <a:avLst/>
          </a:prstGeom>
          <a:noFill/>
        </p:spPr>
        <p:txBody>
          <a:bodyPr wrap="square" rtlCol="0">
            <a:spAutoFit/>
          </a:bodyPr>
          <a:lstStyle/>
          <a:p>
            <a:r>
              <a:rPr lang="en-GB" sz="1600" dirty="0">
                <a:solidFill>
                  <a:srgbClr val="006298"/>
                </a:solidFill>
              </a:rPr>
              <a:t>For more information please contact:</a:t>
            </a: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r>
              <a:rPr lang="en-GB" sz="1600" dirty="0">
                <a:solidFill>
                  <a:srgbClr val="006298"/>
                </a:solidFill>
              </a:rPr>
              <a:t> </a:t>
            </a:r>
          </a:p>
          <a:p>
            <a:r>
              <a:rPr lang="en-GB" sz="1600" dirty="0">
                <a:solidFill>
                  <a:srgbClr val="006298"/>
                </a:solidFill>
              </a:rPr>
              <a:t>www.uclpartners.com </a:t>
            </a:r>
          </a:p>
          <a:p>
            <a:r>
              <a:rPr lang="en-GB" sz="1600" dirty="0">
                <a:solidFill>
                  <a:srgbClr val="006298"/>
                </a:solidFill>
              </a:rPr>
              <a:t>@</a:t>
            </a:r>
            <a:r>
              <a:rPr lang="en-GB" sz="1600" dirty="0" err="1">
                <a:solidFill>
                  <a:srgbClr val="006298"/>
                </a:solidFill>
              </a:rPr>
              <a:t>uclpartners</a:t>
            </a:r>
            <a:endParaRPr lang="en-GB" sz="1600" dirty="0">
              <a:solidFill>
                <a:srgbClr val="006298"/>
              </a:solidFill>
            </a:endParaRPr>
          </a:p>
        </p:txBody>
      </p:sp>
    </p:spTree>
    <p:extLst>
      <p:ext uri="{BB962C8B-B14F-4D97-AF65-F5344CB8AC3E}">
        <p14:creationId xmlns:p14="http://schemas.microsoft.com/office/powerpoint/2010/main" val="8314972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ondon buses –Whitechapel">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6257925" cy="6858000"/>
          </a:xfrm>
          <a:prstGeom prst="rect">
            <a:avLst/>
          </a:prstGeom>
        </p:spPr>
      </p:pic>
      <p:sp>
        <p:nvSpPr>
          <p:cNvPr id="10" name="Text Placeholder 9"/>
          <p:cNvSpPr>
            <a:spLocks noGrp="1"/>
          </p:cNvSpPr>
          <p:nvPr>
            <p:ph type="body" sz="quarter" idx="10" hasCustomPrompt="1"/>
          </p:nvPr>
        </p:nvSpPr>
        <p:spPr>
          <a:xfrm>
            <a:off x="2051720" y="5589240"/>
            <a:ext cx="6697663" cy="504056"/>
          </a:xfrm>
          <a:prstGeom prst="rect">
            <a:avLst/>
          </a:prstGeom>
        </p:spPr>
        <p:txBody>
          <a:bodyPr/>
          <a:lstStyle>
            <a:lvl1pPr marL="0" indent="0">
              <a:buNone/>
              <a:defRPr sz="1600" b="1">
                <a:solidFill>
                  <a:srgbClr val="006298"/>
                </a:solidFill>
              </a:defRPr>
            </a:lvl1pPr>
          </a:lstStyle>
          <a:p>
            <a:pPr lvl="0"/>
            <a:r>
              <a:rPr lang="en-GB" dirty="0"/>
              <a:t>Presenter name, position, UCLPartners</a:t>
            </a:r>
          </a:p>
          <a:p>
            <a:pPr lvl="0"/>
            <a:endParaRPr lang="en-GB" dirty="0"/>
          </a:p>
        </p:txBody>
      </p:sp>
      <p:sp>
        <p:nvSpPr>
          <p:cNvPr id="12" name="Text Placeholder 11"/>
          <p:cNvSpPr>
            <a:spLocks noGrp="1"/>
          </p:cNvSpPr>
          <p:nvPr>
            <p:ph type="body" sz="quarter" idx="11" hasCustomPrompt="1"/>
          </p:nvPr>
        </p:nvSpPr>
        <p:spPr>
          <a:xfrm>
            <a:off x="2051720" y="4869160"/>
            <a:ext cx="6696744" cy="720725"/>
          </a:xfrm>
          <a:prstGeom prst="rect">
            <a:avLst/>
          </a:prstGeom>
        </p:spPr>
        <p:txBody>
          <a:bodyPr/>
          <a:lstStyle>
            <a:lvl1pPr marL="0" indent="0">
              <a:buNone/>
              <a:defRPr sz="2800" b="1">
                <a:solidFill>
                  <a:srgbClr val="781D7D"/>
                </a:solidFill>
              </a:defRPr>
            </a:lvl1pPr>
          </a:lstStyle>
          <a:p>
            <a:pPr lvl="0"/>
            <a:r>
              <a:rPr lang="en-GB" dirty="0"/>
              <a:t>Presentation title</a:t>
            </a:r>
          </a:p>
        </p:txBody>
      </p:sp>
      <p:sp>
        <p:nvSpPr>
          <p:cNvPr id="21" name="Text Placeholder 20"/>
          <p:cNvSpPr>
            <a:spLocks noGrp="1"/>
          </p:cNvSpPr>
          <p:nvPr>
            <p:ph type="body" sz="quarter" idx="12" hasCustomPrompt="1"/>
          </p:nvPr>
        </p:nvSpPr>
        <p:spPr>
          <a:xfrm>
            <a:off x="2051720" y="6093296"/>
            <a:ext cx="6697663" cy="359370"/>
          </a:xfrm>
          <a:prstGeom prst="rect">
            <a:avLst/>
          </a:prstGeom>
        </p:spPr>
        <p:txBody>
          <a:bodyPr/>
          <a:lstStyle>
            <a:lvl1pPr marL="0" indent="0">
              <a:buNone/>
              <a:defRPr sz="1600" b="1">
                <a:solidFill>
                  <a:srgbClr val="006298"/>
                </a:solidFill>
              </a:defRPr>
            </a:lvl1pPr>
          </a:lstStyle>
          <a:p>
            <a:pPr lvl="0"/>
            <a:r>
              <a:rPr lang="en-GB" dirty="0"/>
              <a:t>Date</a:t>
            </a:r>
          </a:p>
        </p:txBody>
      </p:sp>
    </p:spTree>
    <p:extLst>
      <p:ext uri="{BB962C8B-B14F-4D97-AF65-F5344CB8AC3E}">
        <p14:creationId xmlns:p14="http://schemas.microsoft.com/office/powerpoint/2010/main" val="39959057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lderly man Whitechapel marke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6257925" cy="6858000"/>
          </a:xfrm>
          <a:prstGeom prst="rect">
            <a:avLst/>
          </a:prstGeom>
        </p:spPr>
      </p:pic>
      <p:sp>
        <p:nvSpPr>
          <p:cNvPr id="6" name="Text Placeholder 9"/>
          <p:cNvSpPr>
            <a:spLocks noGrp="1"/>
          </p:cNvSpPr>
          <p:nvPr>
            <p:ph type="body" sz="quarter" idx="10" hasCustomPrompt="1"/>
          </p:nvPr>
        </p:nvSpPr>
        <p:spPr>
          <a:xfrm>
            <a:off x="2051720" y="5589240"/>
            <a:ext cx="6697663" cy="504056"/>
          </a:xfrm>
          <a:prstGeom prst="rect">
            <a:avLst/>
          </a:prstGeom>
        </p:spPr>
        <p:txBody>
          <a:bodyPr/>
          <a:lstStyle>
            <a:lvl1pPr marL="0" indent="0">
              <a:buNone/>
              <a:defRPr sz="1600" b="1">
                <a:solidFill>
                  <a:srgbClr val="006298"/>
                </a:solidFill>
              </a:defRPr>
            </a:lvl1pPr>
          </a:lstStyle>
          <a:p>
            <a:pPr lvl="0"/>
            <a:r>
              <a:rPr lang="en-GB" dirty="0"/>
              <a:t>Presenter name, position, UCLPartners</a:t>
            </a:r>
          </a:p>
          <a:p>
            <a:pPr lvl="0"/>
            <a:endParaRPr lang="en-GB" dirty="0"/>
          </a:p>
        </p:txBody>
      </p:sp>
      <p:sp>
        <p:nvSpPr>
          <p:cNvPr id="7" name="Text Placeholder 11"/>
          <p:cNvSpPr>
            <a:spLocks noGrp="1"/>
          </p:cNvSpPr>
          <p:nvPr>
            <p:ph type="body" sz="quarter" idx="11" hasCustomPrompt="1"/>
          </p:nvPr>
        </p:nvSpPr>
        <p:spPr>
          <a:xfrm>
            <a:off x="2051720" y="4869160"/>
            <a:ext cx="6696744" cy="720725"/>
          </a:xfrm>
          <a:prstGeom prst="rect">
            <a:avLst/>
          </a:prstGeom>
        </p:spPr>
        <p:txBody>
          <a:bodyPr/>
          <a:lstStyle>
            <a:lvl1pPr marL="0" indent="0">
              <a:buNone/>
              <a:defRPr sz="2800" b="1">
                <a:solidFill>
                  <a:srgbClr val="781D7D"/>
                </a:solidFill>
              </a:defRPr>
            </a:lvl1pPr>
          </a:lstStyle>
          <a:p>
            <a:pPr lvl="0"/>
            <a:r>
              <a:rPr lang="en-GB" dirty="0"/>
              <a:t>Presentation title</a:t>
            </a:r>
          </a:p>
        </p:txBody>
      </p:sp>
      <p:sp>
        <p:nvSpPr>
          <p:cNvPr id="8" name="Text Placeholder 20"/>
          <p:cNvSpPr>
            <a:spLocks noGrp="1"/>
          </p:cNvSpPr>
          <p:nvPr>
            <p:ph type="body" sz="quarter" idx="12" hasCustomPrompt="1"/>
          </p:nvPr>
        </p:nvSpPr>
        <p:spPr>
          <a:xfrm>
            <a:off x="2051720" y="6093296"/>
            <a:ext cx="6697663" cy="359370"/>
          </a:xfrm>
          <a:prstGeom prst="rect">
            <a:avLst/>
          </a:prstGeom>
        </p:spPr>
        <p:txBody>
          <a:bodyPr/>
          <a:lstStyle>
            <a:lvl1pPr marL="0" indent="0">
              <a:buNone/>
              <a:defRPr sz="1600" b="1">
                <a:solidFill>
                  <a:srgbClr val="006298"/>
                </a:solidFill>
              </a:defRPr>
            </a:lvl1pPr>
          </a:lstStyle>
          <a:p>
            <a:pPr lvl="0"/>
            <a:r>
              <a:rPr lang="en-GB" dirty="0"/>
              <a:t>Date</a:t>
            </a:r>
          </a:p>
        </p:txBody>
      </p:sp>
    </p:spTree>
    <p:extLst>
      <p:ext uri="{BB962C8B-B14F-4D97-AF65-F5344CB8AC3E}">
        <p14:creationId xmlns:p14="http://schemas.microsoft.com/office/powerpoint/2010/main" val="30354647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UCLPartners closing slide">
    <p:spTree>
      <p:nvGrpSpPr>
        <p:cNvPr id="1" name=""/>
        <p:cNvGrpSpPr/>
        <p:nvPr/>
      </p:nvGrpSpPr>
      <p:grpSpPr>
        <a:xfrm>
          <a:off x="0" y="0"/>
          <a:ext cx="0" cy="0"/>
          <a:chOff x="0" y="0"/>
          <a:chExt cx="0" cy="0"/>
        </a:xfrm>
      </p:grpSpPr>
      <p:sp>
        <p:nvSpPr>
          <p:cNvPr id="2" name="TextBox 1"/>
          <p:cNvSpPr txBox="1"/>
          <p:nvPr userDrawn="1"/>
        </p:nvSpPr>
        <p:spPr>
          <a:xfrm>
            <a:off x="1997148" y="1844824"/>
            <a:ext cx="3744416" cy="2554545"/>
          </a:xfrm>
          <a:prstGeom prst="rect">
            <a:avLst/>
          </a:prstGeom>
          <a:noFill/>
        </p:spPr>
        <p:txBody>
          <a:bodyPr wrap="square" rtlCol="0">
            <a:spAutoFit/>
          </a:bodyPr>
          <a:lstStyle/>
          <a:p>
            <a:r>
              <a:rPr lang="en-GB" sz="1600" dirty="0">
                <a:solidFill>
                  <a:srgbClr val="006298"/>
                </a:solidFill>
              </a:rPr>
              <a:t>For more information please contact:</a:t>
            </a:r>
          </a:p>
          <a:p>
            <a:endParaRPr lang="en-GB" sz="1600" dirty="0">
              <a:solidFill>
                <a:srgbClr val="006298"/>
              </a:solidFill>
            </a:endParaRPr>
          </a:p>
          <a:p>
            <a:r>
              <a:rPr lang="en-GB" sz="1600" dirty="0">
                <a:solidFill>
                  <a:srgbClr val="006298"/>
                </a:solidFill>
              </a:rPr>
              <a:t>UCLPartners</a:t>
            </a:r>
            <a:br>
              <a:rPr lang="en-GB" sz="1600" dirty="0">
                <a:solidFill>
                  <a:srgbClr val="006298"/>
                </a:solidFill>
              </a:rPr>
            </a:br>
            <a:r>
              <a:rPr lang="en-GB" sz="1600" dirty="0">
                <a:solidFill>
                  <a:srgbClr val="006298"/>
                </a:solidFill>
              </a:rPr>
              <a:t>3rd Floor</a:t>
            </a:r>
            <a:br>
              <a:rPr lang="en-GB" sz="1600" dirty="0">
                <a:solidFill>
                  <a:srgbClr val="006298"/>
                </a:solidFill>
              </a:rPr>
            </a:br>
            <a:r>
              <a:rPr lang="en-GB" sz="1600" dirty="0">
                <a:solidFill>
                  <a:srgbClr val="006298"/>
                </a:solidFill>
              </a:rPr>
              <a:t>170 Tottenham Court Road</a:t>
            </a:r>
            <a:br>
              <a:rPr lang="en-GB" sz="1600" dirty="0">
                <a:solidFill>
                  <a:srgbClr val="006298"/>
                </a:solidFill>
              </a:rPr>
            </a:br>
            <a:r>
              <a:rPr lang="en-GB" sz="1600" dirty="0">
                <a:solidFill>
                  <a:srgbClr val="006298"/>
                </a:solidFill>
              </a:rPr>
              <a:t>London W1T 7HA</a:t>
            </a:r>
          </a:p>
          <a:p>
            <a:r>
              <a:rPr lang="en-GB" sz="1600" dirty="0">
                <a:solidFill>
                  <a:srgbClr val="006298"/>
                </a:solidFill>
              </a:rPr>
              <a:t/>
            </a:r>
            <a:br>
              <a:rPr lang="en-GB" sz="1600" dirty="0">
                <a:solidFill>
                  <a:srgbClr val="006298"/>
                </a:solidFill>
              </a:rPr>
            </a:br>
            <a:r>
              <a:rPr lang="en-GB" sz="1600" dirty="0">
                <a:solidFill>
                  <a:srgbClr val="006298"/>
                </a:solidFill>
              </a:rPr>
              <a:t>020 7679 6633 </a:t>
            </a:r>
          </a:p>
          <a:p>
            <a:r>
              <a:rPr lang="en-GB" sz="1600" dirty="0">
                <a:solidFill>
                  <a:srgbClr val="006298"/>
                </a:solidFill>
              </a:rPr>
              <a:t>www.uclpartners.com </a:t>
            </a:r>
          </a:p>
          <a:p>
            <a:r>
              <a:rPr lang="en-GB" sz="1600" dirty="0">
                <a:solidFill>
                  <a:srgbClr val="006298"/>
                </a:solidFill>
              </a:rPr>
              <a:t>@</a:t>
            </a:r>
            <a:r>
              <a:rPr lang="en-GB" sz="1600" dirty="0" err="1">
                <a:solidFill>
                  <a:srgbClr val="006298"/>
                </a:solidFill>
              </a:rPr>
              <a:t>uclpartners</a:t>
            </a:r>
            <a:endParaRPr lang="en-GB" sz="1600" dirty="0">
              <a:solidFill>
                <a:srgbClr val="006298"/>
              </a:solidFill>
            </a:endParaRPr>
          </a:p>
        </p:txBody>
      </p:sp>
    </p:spTree>
    <p:extLst>
      <p:ext uri="{BB962C8B-B14F-4D97-AF65-F5344CB8AC3E}">
        <p14:creationId xmlns:p14="http://schemas.microsoft.com/office/powerpoint/2010/main" val="7227234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losing slide_own detail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997148" y="2276872"/>
            <a:ext cx="3744913" cy="1512168"/>
          </a:xfrm>
          <a:prstGeom prst="rect">
            <a:avLst/>
          </a:prstGeom>
        </p:spPr>
        <p:txBody>
          <a:bodyPr/>
          <a:lstStyle>
            <a:lvl1pPr marL="0" indent="0">
              <a:buNone/>
              <a:defRPr sz="1600">
                <a:solidFill>
                  <a:srgbClr val="006298"/>
                </a:solidFill>
              </a:defRPr>
            </a:lvl1pPr>
            <a:lvl2pPr marL="457200" indent="0">
              <a:buNone/>
              <a:defRPr sz="1600">
                <a:solidFill>
                  <a:srgbClr val="006298"/>
                </a:solidFill>
              </a:defRPr>
            </a:lvl2pPr>
            <a:lvl3pPr marL="914400" indent="0">
              <a:buNone/>
              <a:defRPr sz="1600">
                <a:solidFill>
                  <a:srgbClr val="006298"/>
                </a:solidFill>
              </a:defRPr>
            </a:lvl3pPr>
            <a:lvl4pPr marL="1371600" indent="0">
              <a:buNone/>
              <a:defRPr sz="1600">
                <a:solidFill>
                  <a:srgbClr val="006298"/>
                </a:solidFill>
              </a:defRPr>
            </a:lvl4pPr>
            <a:lvl5pPr marL="1828800" indent="0">
              <a:buNone/>
              <a:defRPr sz="1600">
                <a:solidFill>
                  <a:srgbClr val="006298"/>
                </a:solidFill>
              </a:defRPr>
            </a:lvl5pPr>
          </a:lstStyle>
          <a:p>
            <a:pPr lvl="0"/>
            <a:r>
              <a:rPr lang="en-US" dirty="0"/>
              <a:t>Click to edit text</a:t>
            </a:r>
          </a:p>
        </p:txBody>
      </p:sp>
      <p:sp>
        <p:nvSpPr>
          <p:cNvPr id="5" name="TextBox 4"/>
          <p:cNvSpPr txBox="1"/>
          <p:nvPr userDrawn="1"/>
        </p:nvSpPr>
        <p:spPr>
          <a:xfrm>
            <a:off x="1997148" y="1844824"/>
            <a:ext cx="3744416" cy="2554545"/>
          </a:xfrm>
          <a:prstGeom prst="rect">
            <a:avLst/>
          </a:prstGeom>
          <a:noFill/>
        </p:spPr>
        <p:txBody>
          <a:bodyPr wrap="square" rtlCol="0">
            <a:spAutoFit/>
          </a:bodyPr>
          <a:lstStyle/>
          <a:p>
            <a:r>
              <a:rPr lang="en-GB" sz="1600" dirty="0">
                <a:solidFill>
                  <a:srgbClr val="006298"/>
                </a:solidFill>
              </a:rPr>
              <a:t>For more information please contact:</a:t>
            </a: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r>
              <a:rPr lang="en-GB" sz="1600" dirty="0">
                <a:solidFill>
                  <a:srgbClr val="006298"/>
                </a:solidFill>
              </a:rPr>
              <a:t> </a:t>
            </a:r>
          </a:p>
          <a:p>
            <a:r>
              <a:rPr lang="en-GB" sz="1600" dirty="0">
                <a:solidFill>
                  <a:srgbClr val="006298"/>
                </a:solidFill>
              </a:rPr>
              <a:t>www.uclpartners.com </a:t>
            </a:r>
          </a:p>
          <a:p>
            <a:r>
              <a:rPr lang="en-GB" sz="1600" dirty="0">
                <a:solidFill>
                  <a:srgbClr val="006298"/>
                </a:solidFill>
              </a:rPr>
              <a:t>@</a:t>
            </a:r>
            <a:r>
              <a:rPr lang="en-GB" sz="1600" dirty="0" err="1">
                <a:solidFill>
                  <a:srgbClr val="006298"/>
                </a:solidFill>
              </a:rPr>
              <a:t>uclpartners</a:t>
            </a:r>
            <a:endParaRPr lang="en-GB" sz="1600" dirty="0">
              <a:solidFill>
                <a:srgbClr val="006298"/>
              </a:solidFill>
            </a:endParaRPr>
          </a:p>
        </p:txBody>
      </p:sp>
    </p:spTree>
    <p:extLst>
      <p:ext uri="{BB962C8B-B14F-4D97-AF65-F5344CB8AC3E}">
        <p14:creationId xmlns:p14="http://schemas.microsoft.com/office/powerpoint/2010/main" val="41718969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59959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baseline="0"/>
            </a:lvl2pPr>
            <a:lvl3pPr>
              <a:buClr>
                <a:srgbClr val="A4D620"/>
              </a:buClr>
              <a:defRPr sz="1600"/>
            </a:lvl3pPr>
            <a:lvl4pPr>
              <a:buClr>
                <a:srgbClr val="A4D620"/>
              </a:buClr>
              <a:defRPr sz="1600"/>
            </a:lvl4pPr>
            <a:lvl5pPr>
              <a:buClr>
                <a:srgbClr val="A4D620"/>
              </a:buClr>
              <a:defRPr sz="1600" baseline="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Tree>
    <p:extLst>
      <p:ext uri="{BB962C8B-B14F-4D97-AF65-F5344CB8AC3E}">
        <p14:creationId xmlns:p14="http://schemas.microsoft.com/office/powerpoint/2010/main" val="2594069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list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50825" y="1198800"/>
            <a:ext cx="4129088"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Content Placeholder 3"/>
          <p:cNvSpPr>
            <a:spLocks noGrp="1"/>
          </p:cNvSpPr>
          <p:nvPr>
            <p:ph sz="half" idx="2" hasCustomPrompt="1"/>
          </p:nvPr>
        </p:nvSpPr>
        <p:spPr>
          <a:xfrm>
            <a:off x="4644008" y="1198800"/>
            <a:ext cx="4129087"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5"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31540130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6937009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wo list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50825" y="1198800"/>
            <a:ext cx="4129088"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Content Placeholder 3"/>
          <p:cNvSpPr>
            <a:spLocks noGrp="1"/>
          </p:cNvSpPr>
          <p:nvPr>
            <p:ph sz="half" idx="2" hasCustomPrompt="1"/>
          </p:nvPr>
        </p:nvSpPr>
        <p:spPr>
          <a:xfrm>
            <a:off x="4644008" y="1198800"/>
            <a:ext cx="4129087"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5"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10232753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ext and imag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a:lvl2pPr>
            <a:lvl3pPr>
              <a:buClr>
                <a:srgbClr val="A4D620"/>
              </a:buClr>
              <a:defRPr sz="1600"/>
            </a:lvl3pPr>
            <a:lvl4pPr>
              <a:buClr>
                <a:srgbClr val="A4D620"/>
              </a:buClr>
              <a:defRPr sz="1400"/>
            </a:lvl4pPr>
            <a:lvl5pPr>
              <a:buClr>
                <a:srgbClr val="A4D620"/>
              </a:buClr>
              <a:defRPr sz="140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Picture Placeholder 3"/>
          <p:cNvSpPr>
            <a:spLocks noGrp="1"/>
          </p:cNvSpPr>
          <p:nvPr>
            <p:ph type="pic" sz="quarter" idx="12"/>
          </p:nvPr>
        </p:nvSpPr>
        <p:spPr>
          <a:xfrm>
            <a:off x="5165913" y="3177709"/>
            <a:ext cx="3740710" cy="2581648"/>
          </a:xfrm>
          <a:custGeom>
            <a:avLst/>
            <a:gdLst>
              <a:gd name="connsiteX0" fmla="*/ 0 w 3673475"/>
              <a:gd name="connsiteY0" fmla="*/ 0 h 2232025"/>
              <a:gd name="connsiteX1" fmla="*/ 3673475 w 3673475"/>
              <a:gd name="connsiteY1" fmla="*/ 0 h 2232025"/>
              <a:gd name="connsiteX2" fmla="*/ 3673475 w 3673475"/>
              <a:gd name="connsiteY2" fmla="*/ 2232025 h 2232025"/>
              <a:gd name="connsiteX3" fmla="*/ 0 w 3673475"/>
              <a:gd name="connsiteY3" fmla="*/ 2232025 h 2232025"/>
              <a:gd name="connsiteX4" fmla="*/ 0 w 3673475"/>
              <a:gd name="connsiteY4" fmla="*/ 0 h 2232025"/>
              <a:gd name="connsiteX0" fmla="*/ 0 w 3686922"/>
              <a:gd name="connsiteY0" fmla="*/ 322729 h 2554754"/>
              <a:gd name="connsiteX1" fmla="*/ 3686922 w 3686922"/>
              <a:gd name="connsiteY1" fmla="*/ 0 h 2554754"/>
              <a:gd name="connsiteX2" fmla="*/ 3673475 w 3686922"/>
              <a:gd name="connsiteY2" fmla="*/ 2554754 h 2554754"/>
              <a:gd name="connsiteX3" fmla="*/ 0 w 3686922"/>
              <a:gd name="connsiteY3" fmla="*/ 2554754 h 2554754"/>
              <a:gd name="connsiteX4" fmla="*/ 0 w 3686922"/>
              <a:gd name="connsiteY4" fmla="*/ 322729 h 2554754"/>
              <a:gd name="connsiteX0" fmla="*/ 0 w 3686922"/>
              <a:gd name="connsiteY0" fmla="*/ 322729 h 2554754"/>
              <a:gd name="connsiteX1" fmla="*/ 3686922 w 3686922"/>
              <a:gd name="connsiteY1" fmla="*/ 0 h 2554754"/>
              <a:gd name="connsiteX2" fmla="*/ 3471769 w 3686922"/>
              <a:gd name="connsiteY2" fmla="*/ 2447177 h 2554754"/>
              <a:gd name="connsiteX3" fmla="*/ 0 w 3686922"/>
              <a:gd name="connsiteY3" fmla="*/ 2554754 h 2554754"/>
              <a:gd name="connsiteX4" fmla="*/ 0 w 3686922"/>
              <a:gd name="connsiteY4" fmla="*/ 322729 h 2554754"/>
              <a:gd name="connsiteX0" fmla="*/ 0 w 3686922"/>
              <a:gd name="connsiteY0" fmla="*/ 322729 h 2581648"/>
              <a:gd name="connsiteX1" fmla="*/ 3686922 w 3686922"/>
              <a:gd name="connsiteY1" fmla="*/ 0 h 2581648"/>
              <a:gd name="connsiteX2" fmla="*/ 3471769 w 3686922"/>
              <a:gd name="connsiteY2" fmla="*/ 2447177 h 2581648"/>
              <a:gd name="connsiteX3" fmla="*/ 363070 w 3686922"/>
              <a:gd name="connsiteY3" fmla="*/ 2581648 h 2581648"/>
              <a:gd name="connsiteX4" fmla="*/ 0 w 3686922"/>
              <a:gd name="connsiteY4" fmla="*/ 322729 h 2581648"/>
              <a:gd name="connsiteX0" fmla="*/ 0 w 3740710"/>
              <a:gd name="connsiteY0" fmla="*/ 551329 h 2581648"/>
              <a:gd name="connsiteX1" fmla="*/ 3740710 w 3740710"/>
              <a:gd name="connsiteY1" fmla="*/ 0 h 2581648"/>
              <a:gd name="connsiteX2" fmla="*/ 3525557 w 3740710"/>
              <a:gd name="connsiteY2" fmla="*/ 2447177 h 2581648"/>
              <a:gd name="connsiteX3" fmla="*/ 416858 w 3740710"/>
              <a:gd name="connsiteY3" fmla="*/ 2581648 h 2581648"/>
              <a:gd name="connsiteX4" fmla="*/ 0 w 3740710"/>
              <a:gd name="connsiteY4" fmla="*/ 551329 h 258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710" h="2581648">
                <a:moveTo>
                  <a:pt x="0" y="551329"/>
                </a:moveTo>
                <a:lnTo>
                  <a:pt x="3740710" y="0"/>
                </a:lnTo>
                <a:cubicBezTo>
                  <a:pt x="3736228" y="851585"/>
                  <a:pt x="3530039" y="1595592"/>
                  <a:pt x="3525557" y="2447177"/>
                </a:cubicBezTo>
                <a:lnTo>
                  <a:pt x="416858" y="2581648"/>
                </a:lnTo>
                <a:lnTo>
                  <a:pt x="0" y="551329"/>
                </a:lnTo>
                <a:close/>
              </a:path>
            </a:pathLst>
          </a:custGeom>
          <a:ln w="19050">
            <a:solidFill>
              <a:srgbClr val="781D7D"/>
            </a:solidFill>
          </a:ln>
        </p:spPr>
        <p:txBody>
          <a:bodyPr anchor="ctr"/>
          <a:lstStyle>
            <a:lvl1pPr marL="0" indent="0">
              <a:buFontTx/>
              <a:buNone/>
              <a:defRPr sz="2800" baseline="0"/>
            </a:lvl1pPr>
          </a:lstStyle>
          <a:p>
            <a:r>
              <a:rPr lang="en-GB"/>
              <a:t>Drag picture to placeholder or click icon to add</a:t>
            </a:r>
            <a:endParaRPr lang="en-GB" dirty="0"/>
          </a:p>
        </p:txBody>
      </p:sp>
    </p:spTree>
    <p:extLst>
      <p:ext uri="{BB962C8B-B14F-4D97-AF65-F5344CB8AC3E}">
        <p14:creationId xmlns:p14="http://schemas.microsoft.com/office/powerpoint/2010/main" val="7542634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UCLPartners picture slid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Picture Placeholder 5"/>
          <p:cNvSpPr>
            <a:spLocks noGrp="1"/>
          </p:cNvSpPr>
          <p:nvPr>
            <p:ph type="pic" sz="quarter" idx="11"/>
          </p:nvPr>
        </p:nvSpPr>
        <p:spPr>
          <a:xfrm>
            <a:off x="344955" y="1125538"/>
            <a:ext cx="8548220" cy="4512796"/>
          </a:xfrm>
          <a:custGeom>
            <a:avLst/>
            <a:gdLst>
              <a:gd name="connsiteX0" fmla="*/ 0 w 8642350"/>
              <a:gd name="connsiteY0" fmla="*/ 0 h 4606925"/>
              <a:gd name="connsiteX1" fmla="*/ 8642350 w 8642350"/>
              <a:gd name="connsiteY1" fmla="*/ 0 h 4606925"/>
              <a:gd name="connsiteX2" fmla="*/ 8642350 w 8642350"/>
              <a:gd name="connsiteY2" fmla="*/ 4606925 h 4606925"/>
              <a:gd name="connsiteX3" fmla="*/ 0 w 8642350"/>
              <a:gd name="connsiteY3" fmla="*/ 4606925 h 4606925"/>
              <a:gd name="connsiteX4" fmla="*/ 0 w 8642350"/>
              <a:gd name="connsiteY4" fmla="*/ 0 h 4606925"/>
              <a:gd name="connsiteX0" fmla="*/ 94130 w 8642350"/>
              <a:gd name="connsiteY0" fmla="*/ 295835 h 4606925"/>
              <a:gd name="connsiteX1" fmla="*/ 8642350 w 8642350"/>
              <a:gd name="connsiteY1" fmla="*/ 0 h 4606925"/>
              <a:gd name="connsiteX2" fmla="*/ 8642350 w 8642350"/>
              <a:gd name="connsiteY2" fmla="*/ 4606925 h 4606925"/>
              <a:gd name="connsiteX3" fmla="*/ 0 w 8642350"/>
              <a:gd name="connsiteY3" fmla="*/ 4606925 h 4606925"/>
              <a:gd name="connsiteX4" fmla="*/ 94130 w 8642350"/>
              <a:gd name="connsiteY4" fmla="*/ 295835 h 4606925"/>
              <a:gd name="connsiteX0" fmla="*/ 94130 w 8642350"/>
              <a:gd name="connsiteY0" fmla="*/ 295835 h 4606925"/>
              <a:gd name="connsiteX1" fmla="*/ 8642350 w 8642350"/>
              <a:gd name="connsiteY1" fmla="*/ 0 h 4606925"/>
              <a:gd name="connsiteX2" fmla="*/ 8091020 w 8642350"/>
              <a:gd name="connsiteY2" fmla="*/ 4405219 h 4606925"/>
              <a:gd name="connsiteX3" fmla="*/ 0 w 8642350"/>
              <a:gd name="connsiteY3" fmla="*/ 4606925 h 4606925"/>
              <a:gd name="connsiteX4" fmla="*/ 94130 w 8642350"/>
              <a:gd name="connsiteY4" fmla="*/ 295835 h 4606925"/>
              <a:gd name="connsiteX0" fmla="*/ 0 w 8548220"/>
              <a:gd name="connsiteY0" fmla="*/ 295835 h 4580031"/>
              <a:gd name="connsiteX1" fmla="*/ 8548220 w 8548220"/>
              <a:gd name="connsiteY1" fmla="*/ 0 h 4580031"/>
              <a:gd name="connsiteX2" fmla="*/ 7996890 w 8548220"/>
              <a:gd name="connsiteY2" fmla="*/ 4405219 h 4580031"/>
              <a:gd name="connsiteX3" fmla="*/ 26894 w 8548220"/>
              <a:gd name="connsiteY3" fmla="*/ 4580031 h 4580031"/>
              <a:gd name="connsiteX4" fmla="*/ 0 w 8548220"/>
              <a:gd name="connsiteY4" fmla="*/ 295835 h 4580031"/>
              <a:gd name="connsiteX0" fmla="*/ 0 w 8548220"/>
              <a:gd name="connsiteY0" fmla="*/ 295835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295835 h 4512796"/>
              <a:gd name="connsiteX0" fmla="*/ 0 w 8548220"/>
              <a:gd name="connsiteY0" fmla="*/ 416859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416859 h 4512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8220" h="4512796">
                <a:moveTo>
                  <a:pt x="0" y="416859"/>
                </a:moveTo>
                <a:lnTo>
                  <a:pt x="8548220" y="0"/>
                </a:lnTo>
                <a:lnTo>
                  <a:pt x="7996890" y="4405219"/>
                </a:lnTo>
                <a:lnTo>
                  <a:pt x="322729" y="4512796"/>
                </a:lnTo>
                <a:lnTo>
                  <a:pt x="0" y="416859"/>
                </a:lnTo>
                <a:close/>
              </a:path>
            </a:pathLst>
          </a:custGeom>
          <a:ln w="19050">
            <a:solidFill>
              <a:srgbClr val="781D7D"/>
            </a:solidFill>
          </a:ln>
        </p:spPr>
        <p:txBody>
          <a:bodyPr anchor="ctr"/>
          <a:lstStyle>
            <a:lvl1pPr marL="0" indent="0">
              <a:buNone/>
              <a:defRPr/>
            </a:lvl1pPr>
          </a:lstStyle>
          <a:p>
            <a:r>
              <a:rPr lang="en-GB"/>
              <a:t>Drag picture to placeholder or click icon to add</a:t>
            </a:r>
            <a:endParaRPr lang="en-GB" dirty="0"/>
          </a:p>
        </p:txBody>
      </p:sp>
    </p:spTree>
    <p:extLst>
      <p:ext uri="{BB962C8B-B14F-4D97-AF65-F5344CB8AC3E}">
        <p14:creationId xmlns:p14="http://schemas.microsoft.com/office/powerpoint/2010/main" val="104253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ontent options">
    <p:spTree>
      <p:nvGrpSpPr>
        <p:cNvPr id="1" name=""/>
        <p:cNvGrpSpPr/>
        <p:nvPr/>
      </p:nvGrpSpPr>
      <p:grpSpPr>
        <a:xfrm>
          <a:off x="0" y="0"/>
          <a:ext cx="0" cy="0"/>
          <a:chOff x="0" y="0"/>
          <a:chExt cx="0" cy="0"/>
        </a:xfrm>
      </p:grpSpPr>
      <p:sp>
        <p:nvSpPr>
          <p:cNvPr id="4" name="Content Placeholder 2"/>
          <p:cNvSpPr>
            <a:spLocks noGrp="1"/>
          </p:cNvSpPr>
          <p:nvPr>
            <p:ph sz="half" idx="1" hasCustomPrompt="1"/>
          </p:nvPr>
        </p:nvSpPr>
        <p:spPr>
          <a:xfrm>
            <a:off x="250824" y="1124744"/>
            <a:ext cx="8641655" cy="4608512"/>
          </a:xfrm>
          <a:prstGeom prst="rect">
            <a:avLst/>
          </a:prstGeom>
        </p:spPr>
        <p:txBody>
          <a:bodyPr/>
          <a:lstStyle>
            <a:lvl1pPr>
              <a:defRPr sz="3000" baseline="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icon to add content</a:t>
            </a:r>
          </a:p>
        </p:txBody>
      </p:sp>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16180605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FACA269-9148-405F-86A2-ED7573B9B5C6}" type="datetimeFigureOut">
              <a:rPr lang="en-GB" smtClean="0">
                <a:solidFill>
                  <a:prstClr val="black"/>
                </a:solidFill>
              </a:rPr>
              <a:pPr/>
              <a:t>27/06/2017</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C25EE48-E841-457A-9275-CE7AD3BD4C46}"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6620338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280"/>
          <p:cNvSpPr>
            <a:spLocks noGrp="1" noChangeArrowheads="1"/>
          </p:cNvSpPr>
          <p:nvPr>
            <p:ph type="sldNum" sz="quarter" idx="10"/>
            <p:custDataLst>
              <p:tags r:id="rId1"/>
            </p:custDataLst>
          </p:nvPr>
        </p:nvSpPr>
        <p:spPr>
          <a:xfrm>
            <a:off x="6553200" y="6356350"/>
            <a:ext cx="2133600" cy="365125"/>
          </a:xfrm>
          <a:prstGeom prst="rect">
            <a:avLst/>
          </a:prstGeom>
          <a:ln/>
        </p:spPr>
        <p:txBody>
          <a:bodyPr/>
          <a:lstStyle>
            <a:lvl1pPr>
              <a:defRPr/>
            </a:lvl1pPr>
          </a:lstStyle>
          <a:p>
            <a:fld id="{DA5A8D2D-B30F-410E-BF0A-C93262F860C7}" type="slidenum">
              <a:rPr lang="en-GB" smtClean="0">
                <a:solidFill>
                  <a:prstClr val="black"/>
                </a:solidFill>
              </a:rPr>
              <a:pPr/>
              <a:t>‹#›</a:t>
            </a:fld>
            <a:endParaRPr lang="en-GB">
              <a:solidFill>
                <a:prstClr val="black"/>
              </a:solidFill>
            </a:endParaRP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411"/>
            <a:ext cx="9155596" cy="1052325"/>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380312" y="266146"/>
            <a:ext cx="1430533" cy="453548"/>
          </a:xfrm>
          <a:prstGeom prst="rect">
            <a:avLst/>
          </a:prstGeom>
        </p:spPr>
      </p:pic>
    </p:spTree>
    <p:extLst>
      <p:ext uri="{BB962C8B-B14F-4D97-AF65-F5344CB8AC3E}">
        <p14:creationId xmlns:p14="http://schemas.microsoft.com/office/powerpoint/2010/main" val="17063973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Elderly man Whitechapel marke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412" y="0"/>
            <a:ext cx="5236484" cy="6858000"/>
          </a:xfrm>
          <a:prstGeom prst="rect">
            <a:avLst/>
          </a:prstGeom>
        </p:spPr>
      </p:pic>
      <p:sp>
        <p:nvSpPr>
          <p:cNvPr id="6" name="Text Placeholder 9"/>
          <p:cNvSpPr>
            <a:spLocks noGrp="1"/>
          </p:cNvSpPr>
          <p:nvPr>
            <p:ph type="body" sz="quarter" idx="10" hasCustomPrompt="1"/>
          </p:nvPr>
        </p:nvSpPr>
        <p:spPr>
          <a:xfrm>
            <a:off x="2051726" y="5589240"/>
            <a:ext cx="6697663" cy="504056"/>
          </a:xfrm>
          <a:prstGeom prst="rect">
            <a:avLst/>
          </a:prstGeom>
        </p:spPr>
        <p:txBody>
          <a:bodyPr/>
          <a:lstStyle>
            <a:lvl1pPr marL="0" indent="0">
              <a:buNone/>
              <a:defRPr sz="1600" b="0">
                <a:solidFill>
                  <a:srgbClr val="006298"/>
                </a:solidFill>
              </a:defRPr>
            </a:lvl1pPr>
          </a:lstStyle>
          <a:p>
            <a:pPr lvl="0"/>
            <a:r>
              <a:rPr lang="en-GB" dirty="0"/>
              <a:t>Presenter name, position, UCLPartners</a:t>
            </a:r>
          </a:p>
          <a:p>
            <a:pPr lvl="0"/>
            <a:endParaRPr lang="en-GB" dirty="0"/>
          </a:p>
        </p:txBody>
      </p:sp>
      <p:sp>
        <p:nvSpPr>
          <p:cNvPr id="7" name="Text Placeholder 11"/>
          <p:cNvSpPr>
            <a:spLocks noGrp="1"/>
          </p:cNvSpPr>
          <p:nvPr>
            <p:ph type="body" sz="quarter" idx="11" hasCustomPrompt="1"/>
          </p:nvPr>
        </p:nvSpPr>
        <p:spPr>
          <a:xfrm>
            <a:off x="2051720" y="4869172"/>
            <a:ext cx="6696744" cy="720725"/>
          </a:xfrm>
          <a:prstGeom prst="rect">
            <a:avLst/>
          </a:prstGeom>
        </p:spPr>
        <p:txBody>
          <a:bodyPr/>
          <a:lstStyle>
            <a:lvl1pPr marL="0" indent="0">
              <a:buNone/>
              <a:defRPr sz="2800" b="1">
                <a:solidFill>
                  <a:srgbClr val="781D7D"/>
                </a:solidFill>
              </a:defRPr>
            </a:lvl1pPr>
          </a:lstStyle>
          <a:p>
            <a:pPr lvl="0"/>
            <a:r>
              <a:rPr lang="en-GB" dirty="0"/>
              <a:t>Presentation title</a:t>
            </a:r>
          </a:p>
        </p:txBody>
      </p:sp>
      <p:sp>
        <p:nvSpPr>
          <p:cNvPr id="8" name="Text Placeholder 20"/>
          <p:cNvSpPr>
            <a:spLocks noGrp="1"/>
          </p:cNvSpPr>
          <p:nvPr>
            <p:ph type="body" sz="quarter" idx="12" hasCustomPrompt="1"/>
          </p:nvPr>
        </p:nvSpPr>
        <p:spPr>
          <a:xfrm>
            <a:off x="2051726" y="6093296"/>
            <a:ext cx="6697663" cy="359370"/>
          </a:xfrm>
          <a:prstGeom prst="rect">
            <a:avLst/>
          </a:prstGeom>
        </p:spPr>
        <p:txBody>
          <a:bodyPr/>
          <a:lstStyle>
            <a:lvl1pPr marL="0" indent="0">
              <a:buNone/>
              <a:defRPr sz="1600" b="0">
                <a:solidFill>
                  <a:srgbClr val="006298"/>
                </a:solidFill>
              </a:defRPr>
            </a:lvl1pPr>
          </a:lstStyle>
          <a:p>
            <a:pPr lvl="0"/>
            <a:r>
              <a:rPr lang="en-GB" dirty="0"/>
              <a:t>Date</a:t>
            </a:r>
          </a:p>
        </p:txBody>
      </p:sp>
    </p:spTree>
    <p:extLst>
      <p:ext uri="{BB962C8B-B14F-4D97-AF65-F5344CB8AC3E}">
        <p14:creationId xmlns:p14="http://schemas.microsoft.com/office/powerpoint/2010/main" val="36299550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losing slide_own detail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997150" y="2276872"/>
            <a:ext cx="3744913" cy="1512168"/>
          </a:xfrm>
          <a:prstGeom prst="rect">
            <a:avLst/>
          </a:prstGeom>
        </p:spPr>
        <p:txBody>
          <a:bodyPr/>
          <a:lstStyle>
            <a:lvl1pPr marL="0" indent="0">
              <a:buNone/>
              <a:defRPr sz="1600">
                <a:solidFill>
                  <a:srgbClr val="006298"/>
                </a:solidFill>
              </a:defRPr>
            </a:lvl1pPr>
            <a:lvl2pPr marL="457200" indent="0">
              <a:buNone/>
              <a:defRPr sz="1600">
                <a:solidFill>
                  <a:srgbClr val="006298"/>
                </a:solidFill>
              </a:defRPr>
            </a:lvl2pPr>
            <a:lvl3pPr marL="914400" indent="0">
              <a:buNone/>
              <a:defRPr sz="1600">
                <a:solidFill>
                  <a:srgbClr val="006298"/>
                </a:solidFill>
              </a:defRPr>
            </a:lvl3pPr>
            <a:lvl4pPr marL="1371600" indent="0">
              <a:buNone/>
              <a:defRPr sz="1600">
                <a:solidFill>
                  <a:srgbClr val="006298"/>
                </a:solidFill>
              </a:defRPr>
            </a:lvl4pPr>
            <a:lvl5pPr marL="1828800" indent="0">
              <a:buNone/>
              <a:defRPr sz="1600">
                <a:solidFill>
                  <a:srgbClr val="006298"/>
                </a:solidFill>
              </a:defRPr>
            </a:lvl5pPr>
          </a:lstStyle>
          <a:p>
            <a:pPr lvl="0"/>
            <a:r>
              <a:rPr lang="en-US" dirty="0"/>
              <a:t>Click to edit text</a:t>
            </a:r>
          </a:p>
        </p:txBody>
      </p:sp>
      <p:sp>
        <p:nvSpPr>
          <p:cNvPr id="5" name="TextBox 4"/>
          <p:cNvSpPr txBox="1"/>
          <p:nvPr/>
        </p:nvSpPr>
        <p:spPr>
          <a:xfrm>
            <a:off x="1997149" y="1844828"/>
            <a:ext cx="3744416" cy="2554545"/>
          </a:xfrm>
          <a:prstGeom prst="rect">
            <a:avLst/>
          </a:prstGeom>
          <a:noFill/>
        </p:spPr>
        <p:txBody>
          <a:bodyPr wrap="square" rtlCol="0">
            <a:spAutoFit/>
          </a:bodyPr>
          <a:lstStyle/>
          <a:p>
            <a:r>
              <a:rPr lang="en-GB" sz="1600" dirty="0">
                <a:solidFill>
                  <a:srgbClr val="006298"/>
                </a:solidFill>
              </a:rPr>
              <a:t>For more information please contact:</a:t>
            </a: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r>
              <a:rPr lang="en-GB" sz="1600" dirty="0">
                <a:solidFill>
                  <a:srgbClr val="006298"/>
                </a:solidFill>
              </a:rPr>
              <a:t> </a:t>
            </a:r>
          </a:p>
          <a:p>
            <a:r>
              <a:rPr lang="en-GB" sz="1600" dirty="0">
                <a:solidFill>
                  <a:srgbClr val="006298"/>
                </a:solidFill>
              </a:rPr>
              <a:t>www.uclpartners.com </a:t>
            </a:r>
          </a:p>
          <a:p>
            <a:r>
              <a:rPr lang="en-GB" sz="1600" dirty="0">
                <a:solidFill>
                  <a:srgbClr val="006298"/>
                </a:solidFill>
              </a:rPr>
              <a:t>@</a:t>
            </a:r>
            <a:r>
              <a:rPr lang="en-GB" sz="1600" dirty="0" err="1">
                <a:solidFill>
                  <a:srgbClr val="006298"/>
                </a:solidFill>
              </a:rPr>
              <a:t>uclpartners</a:t>
            </a:r>
            <a:endParaRPr lang="en-GB" sz="1600" dirty="0">
              <a:solidFill>
                <a:srgbClr val="006298"/>
              </a:solidFill>
            </a:endParaRPr>
          </a:p>
        </p:txBody>
      </p:sp>
    </p:spTree>
    <p:extLst>
      <p:ext uri="{BB962C8B-B14F-4D97-AF65-F5344CB8AC3E}">
        <p14:creationId xmlns:p14="http://schemas.microsoft.com/office/powerpoint/2010/main" val="9282189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1689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and imag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a:lvl2pPr>
            <a:lvl3pPr>
              <a:buClr>
                <a:srgbClr val="A4D620"/>
              </a:buClr>
              <a:defRPr sz="1600"/>
            </a:lvl3pPr>
            <a:lvl4pPr>
              <a:buClr>
                <a:srgbClr val="A4D620"/>
              </a:buClr>
              <a:defRPr sz="1400"/>
            </a:lvl4pPr>
            <a:lvl5pPr>
              <a:buClr>
                <a:srgbClr val="A4D620"/>
              </a:buClr>
              <a:defRPr sz="140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Picture Placeholder 3"/>
          <p:cNvSpPr>
            <a:spLocks noGrp="1"/>
          </p:cNvSpPr>
          <p:nvPr>
            <p:ph type="pic" sz="quarter" idx="12"/>
          </p:nvPr>
        </p:nvSpPr>
        <p:spPr>
          <a:xfrm>
            <a:off x="5165913" y="3177709"/>
            <a:ext cx="3740710" cy="2581648"/>
          </a:xfrm>
          <a:custGeom>
            <a:avLst/>
            <a:gdLst>
              <a:gd name="connsiteX0" fmla="*/ 0 w 3673475"/>
              <a:gd name="connsiteY0" fmla="*/ 0 h 2232025"/>
              <a:gd name="connsiteX1" fmla="*/ 3673475 w 3673475"/>
              <a:gd name="connsiteY1" fmla="*/ 0 h 2232025"/>
              <a:gd name="connsiteX2" fmla="*/ 3673475 w 3673475"/>
              <a:gd name="connsiteY2" fmla="*/ 2232025 h 2232025"/>
              <a:gd name="connsiteX3" fmla="*/ 0 w 3673475"/>
              <a:gd name="connsiteY3" fmla="*/ 2232025 h 2232025"/>
              <a:gd name="connsiteX4" fmla="*/ 0 w 3673475"/>
              <a:gd name="connsiteY4" fmla="*/ 0 h 2232025"/>
              <a:gd name="connsiteX0" fmla="*/ 0 w 3686922"/>
              <a:gd name="connsiteY0" fmla="*/ 322729 h 2554754"/>
              <a:gd name="connsiteX1" fmla="*/ 3686922 w 3686922"/>
              <a:gd name="connsiteY1" fmla="*/ 0 h 2554754"/>
              <a:gd name="connsiteX2" fmla="*/ 3673475 w 3686922"/>
              <a:gd name="connsiteY2" fmla="*/ 2554754 h 2554754"/>
              <a:gd name="connsiteX3" fmla="*/ 0 w 3686922"/>
              <a:gd name="connsiteY3" fmla="*/ 2554754 h 2554754"/>
              <a:gd name="connsiteX4" fmla="*/ 0 w 3686922"/>
              <a:gd name="connsiteY4" fmla="*/ 322729 h 2554754"/>
              <a:gd name="connsiteX0" fmla="*/ 0 w 3686922"/>
              <a:gd name="connsiteY0" fmla="*/ 322729 h 2554754"/>
              <a:gd name="connsiteX1" fmla="*/ 3686922 w 3686922"/>
              <a:gd name="connsiteY1" fmla="*/ 0 h 2554754"/>
              <a:gd name="connsiteX2" fmla="*/ 3471769 w 3686922"/>
              <a:gd name="connsiteY2" fmla="*/ 2447177 h 2554754"/>
              <a:gd name="connsiteX3" fmla="*/ 0 w 3686922"/>
              <a:gd name="connsiteY3" fmla="*/ 2554754 h 2554754"/>
              <a:gd name="connsiteX4" fmla="*/ 0 w 3686922"/>
              <a:gd name="connsiteY4" fmla="*/ 322729 h 2554754"/>
              <a:gd name="connsiteX0" fmla="*/ 0 w 3686922"/>
              <a:gd name="connsiteY0" fmla="*/ 322729 h 2581648"/>
              <a:gd name="connsiteX1" fmla="*/ 3686922 w 3686922"/>
              <a:gd name="connsiteY1" fmla="*/ 0 h 2581648"/>
              <a:gd name="connsiteX2" fmla="*/ 3471769 w 3686922"/>
              <a:gd name="connsiteY2" fmla="*/ 2447177 h 2581648"/>
              <a:gd name="connsiteX3" fmla="*/ 363070 w 3686922"/>
              <a:gd name="connsiteY3" fmla="*/ 2581648 h 2581648"/>
              <a:gd name="connsiteX4" fmla="*/ 0 w 3686922"/>
              <a:gd name="connsiteY4" fmla="*/ 322729 h 2581648"/>
              <a:gd name="connsiteX0" fmla="*/ 0 w 3740710"/>
              <a:gd name="connsiteY0" fmla="*/ 551329 h 2581648"/>
              <a:gd name="connsiteX1" fmla="*/ 3740710 w 3740710"/>
              <a:gd name="connsiteY1" fmla="*/ 0 h 2581648"/>
              <a:gd name="connsiteX2" fmla="*/ 3525557 w 3740710"/>
              <a:gd name="connsiteY2" fmla="*/ 2447177 h 2581648"/>
              <a:gd name="connsiteX3" fmla="*/ 416858 w 3740710"/>
              <a:gd name="connsiteY3" fmla="*/ 2581648 h 2581648"/>
              <a:gd name="connsiteX4" fmla="*/ 0 w 3740710"/>
              <a:gd name="connsiteY4" fmla="*/ 551329 h 258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710" h="2581648">
                <a:moveTo>
                  <a:pt x="0" y="551329"/>
                </a:moveTo>
                <a:lnTo>
                  <a:pt x="3740710" y="0"/>
                </a:lnTo>
                <a:cubicBezTo>
                  <a:pt x="3736228" y="851585"/>
                  <a:pt x="3530039" y="1595592"/>
                  <a:pt x="3525557" y="2447177"/>
                </a:cubicBezTo>
                <a:lnTo>
                  <a:pt x="416858" y="2581648"/>
                </a:lnTo>
                <a:lnTo>
                  <a:pt x="0" y="551329"/>
                </a:lnTo>
                <a:close/>
              </a:path>
            </a:pathLst>
          </a:custGeom>
          <a:ln w="19050">
            <a:solidFill>
              <a:srgbClr val="781D7D"/>
            </a:solidFill>
          </a:ln>
        </p:spPr>
        <p:txBody>
          <a:bodyPr anchor="ctr"/>
          <a:lstStyle>
            <a:lvl1pPr marL="0" indent="0">
              <a:buFontTx/>
              <a:buNone/>
              <a:defRPr sz="2800" baseline="0"/>
            </a:lvl1pPr>
          </a:lstStyle>
          <a:p>
            <a:r>
              <a:rPr lang="en-GB"/>
              <a:t>Drag picture to placeholder or click icon to add</a:t>
            </a:r>
            <a:endParaRPr lang="en-GB" dirty="0"/>
          </a:p>
        </p:txBody>
      </p:sp>
    </p:spTree>
    <p:extLst>
      <p:ext uri="{BB962C8B-B14F-4D97-AF65-F5344CB8AC3E}">
        <p14:creationId xmlns:p14="http://schemas.microsoft.com/office/powerpoint/2010/main" val="26705956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1820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baseline="0"/>
            </a:lvl2pPr>
            <a:lvl3pPr>
              <a:buClr>
                <a:srgbClr val="A4D620"/>
              </a:buClr>
              <a:defRPr sz="1600"/>
            </a:lvl3pPr>
            <a:lvl4pPr>
              <a:buClr>
                <a:srgbClr val="A4D620"/>
              </a:buClr>
              <a:defRPr sz="1600"/>
            </a:lvl4pPr>
            <a:lvl5pPr>
              <a:buClr>
                <a:srgbClr val="A4D620"/>
              </a:buClr>
              <a:defRPr sz="1600" baseline="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Tree>
    <p:extLst>
      <p:ext uri="{BB962C8B-B14F-4D97-AF65-F5344CB8AC3E}">
        <p14:creationId xmlns:p14="http://schemas.microsoft.com/office/powerpoint/2010/main" val="42747531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39088518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wo list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50825" y="1198800"/>
            <a:ext cx="4129088"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Content Placeholder 3"/>
          <p:cNvSpPr>
            <a:spLocks noGrp="1"/>
          </p:cNvSpPr>
          <p:nvPr>
            <p:ph sz="half" idx="2" hasCustomPrompt="1"/>
          </p:nvPr>
        </p:nvSpPr>
        <p:spPr>
          <a:xfrm>
            <a:off x="4644008" y="1198800"/>
            <a:ext cx="4129087"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5"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12084906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ext and imag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a:lvl2pPr>
            <a:lvl3pPr>
              <a:buClr>
                <a:srgbClr val="A4D620"/>
              </a:buClr>
              <a:defRPr sz="1600"/>
            </a:lvl3pPr>
            <a:lvl4pPr>
              <a:buClr>
                <a:srgbClr val="A4D620"/>
              </a:buClr>
              <a:defRPr sz="1400"/>
            </a:lvl4pPr>
            <a:lvl5pPr>
              <a:buClr>
                <a:srgbClr val="A4D620"/>
              </a:buClr>
              <a:defRPr sz="140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Picture Placeholder 3"/>
          <p:cNvSpPr>
            <a:spLocks noGrp="1"/>
          </p:cNvSpPr>
          <p:nvPr>
            <p:ph type="pic" sz="quarter" idx="12"/>
          </p:nvPr>
        </p:nvSpPr>
        <p:spPr>
          <a:xfrm>
            <a:off x="5165913" y="3177709"/>
            <a:ext cx="3740710" cy="2581648"/>
          </a:xfrm>
          <a:custGeom>
            <a:avLst/>
            <a:gdLst>
              <a:gd name="connsiteX0" fmla="*/ 0 w 3673475"/>
              <a:gd name="connsiteY0" fmla="*/ 0 h 2232025"/>
              <a:gd name="connsiteX1" fmla="*/ 3673475 w 3673475"/>
              <a:gd name="connsiteY1" fmla="*/ 0 h 2232025"/>
              <a:gd name="connsiteX2" fmla="*/ 3673475 w 3673475"/>
              <a:gd name="connsiteY2" fmla="*/ 2232025 h 2232025"/>
              <a:gd name="connsiteX3" fmla="*/ 0 w 3673475"/>
              <a:gd name="connsiteY3" fmla="*/ 2232025 h 2232025"/>
              <a:gd name="connsiteX4" fmla="*/ 0 w 3673475"/>
              <a:gd name="connsiteY4" fmla="*/ 0 h 2232025"/>
              <a:gd name="connsiteX0" fmla="*/ 0 w 3686922"/>
              <a:gd name="connsiteY0" fmla="*/ 322729 h 2554754"/>
              <a:gd name="connsiteX1" fmla="*/ 3686922 w 3686922"/>
              <a:gd name="connsiteY1" fmla="*/ 0 h 2554754"/>
              <a:gd name="connsiteX2" fmla="*/ 3673475 w 3686922"/>
              <a:gd name="connsiteY2" fmla="*/ 2554754 h 2554754"/>
              <a:gd name="connsiteX3" fmla="*/ 0 w 3686922"/>
              <a:gd name="connsiteY3" fmla="*/ 2554754 h 2554754"/>
              <a:gd name="connsiteX4" fmla="*/ 0 w 3686922"/>
              <a:gd name="connsiteY4" fmla="*/ 322729 h 2554754"/>
              <a:gd name="connsiteX0" fmla="*/ 0 w 3686922"/>
              <a:gd name="connsiteY0" fmla="*/ 322729 h 2554754"/>
              <a:gd name="connsiteX1" fmla="*/ 3686922 w 3686922"/>
              <a:gd name="connsiteY1" fmla="*/ 0 h 2554754"/>
              <a:gd name="connsiteX2" fmla="*/ 3471769 w 3686922"/>
              <a:gd name="connsiteY2" fmla="*/ 2447177 h 2554754"/>
              <a:gd name="connsiteX3" fmla="*/ 0 w 3686922"/>
              <a:gd name="connsiteY3" fmla="*/ 2554754 h 2554754"/>
              <a:gd name="connsiteX4" fmla="*/ 0 w 3686922"/>
              <a:gd name="connsiteY4" fmla="*/ 322729 h 2554754"/>
              <a:gd name="connsiteX0" fmla="*/ 0 w 3686922"/>
              <a:gd name="connsiteY0" fmla="*/ 322729 h 2581648"/>
              <a:gd name="connsiteX1" fmla="*/ 3686922 w 3686922"/>
              <a:gd name="connsiteY1" fmla="*/ 0 h 2581648"/>
              <a:gd name="connsiteX2" fmla="*/ 3471769 w 3686922"/>
              <a:gd name="connsiteY2" fmla="*/ 2447177 h 2581648"/>
              <a:gd name="connsiteX3" fmla="*/ 363070 w 3686922"/>
              <a:gd name="connsiteY3" fmla="*/ 2581648 h 2581648"/>
              <a:gd name="connsiteX4" fmla="*/ 0 w 3686922"/>
              <a:gd name="connsiteY4" fmla="*/ 322729 h 2581648"/>
              <a:gd name="connsiteX0" fmla="*/ 0 w 3740710"/>
              <a:gd name="connsiteY0" fmla="*/ 551329 h 2581648"/>
              <a:gd name="connsiteX1" fmla="*/ 3740710 w 3740710"/>
              <a:gd name="connsiteY1" fmla="*/ 0 h 2581648"/>
              <a:gd name="connsiteX2" fmla="*/ 3525557 w 3740710"/>
              <a:gd name="connsiteY2" fmla="*/ 2447177 h 2581648"/>
              <a:gd name="connsiteX3" fmla="*/ 416858 w 3740710"/>
              <a:gd name="connsiteY3" fmla="*/ 2581648 h 2581648"/>
              <a:gd name="connsiteX4" fmla="*/ 0 w 3740710"/>
              <a:gd name="connsiteY4" fmla="*/ 551329 h 258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710" h="2581648">
                <a:moveTo>
                  <a:pt x="0" y="551329"/>
                </a:moveTo>
                <a:lnTo>
                  <a:pt x="3740710" y="0"/>
                </a:lnTo>
                <a:cubicBezTo>
                  <a:pt x="3736228" y="851585"/>
                  <a:pt x="3530039" y="1595592"/>
                  <a:pt x="3525557" y="2447177"/>
                </a:cubicBezTo>
                <a:lnTo>
                  <a:pt x="416858" y="2581648"/>
                </a:lnTo>
                <a:lnTo>
                  <a:pt x="0" y="551329"/>
                </a:lnTo>
                <a:close/>
              </a:path>
            </a:pathLst>
          </a:custGeom>
          <a:ln w="19050">
            <a:solidFill>
              <a:srgbClr val="781D7D"/>
            </a:solidFill>
          </a:ln>
        </p:spPr>
        <p:txBody>
          <a:bodyPr anchor="ctr"/>
          <a:lstStyle>
            <a:lvl1pPr marL="0" indent="0">
              <a:buFontTx/>
              <a:buNone/>
              <a:defRPr sz="2800" baseline="0"/>
            </a:lvl1pPr>
          </a:lstStyle>
          <a:p>
            <a:r>
              <a:rPr lang="en-GB"/>
              <a:t>Drag picture to placeholder or click icon to add</a:t>
            </a:r>
            <a:endParaRPr lang="en-GB" dirty="0"/>
          </a:p>
        </p:txBody>
      </p:sp>
    </p:spTree>
    <p:extLst>
      <p:ext uri="{BB962C8B-B14F-4D97-AF65-F5344CB8AC3E}">
        <p14:creationId xmlns:p14="http://schemas.microsoft.com/office/powerpoint/2010/main" val="23209392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UCLPartners picture slid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Picture Placeholder 5"/>
          <p:cNvSpPr>
            <a:spLocks noGrp="1"/>
          </p:cNvSpPr>
          <p:nvPr>
            <p:ph type="pic" sz="quarter" idx="11"/>
          </p:nvPr>
        </p:nvSpPr>
        <p:spPr>
          <a:xfrm>
            <a:off x="344955" y="1125538"/>
            <a:ext cx="8548220" cy="4512796"/>
          </a:xfrm>
          <a:custGeom>
            <a:avLst/>
            <a:gdLst>
              <a:gd name="connsiteX0" fmla="*/ 0 w 8642350"/>
              <a:gd name="connsiteY0" fmla="*/ 0 h 4606925"/>
              <a:gd name="connsiteX1" fmla="*/ 8642350 w 8642350"/>
              <a:gd name="connsiteY1" fmla="*/ 0 h 4606925"/>
              <a:gd name="connsiteX2" fmla="*/ 8642350 w 8642350"/>
              <a:gd name="connsiteY2" fmla="*/ 4606925 h 4606925"/>
              <a:gd name="connsiteX3" fmla="*/ 0 w 8642350"/>
              <a:gd name="connsiteY3" fmla="*/ 4606925 h 4606925"/>
              <a:gd name="connsiteX4" fmla="*/ 0 w 8642350"/>
              <a:gd name="connsiteY4" fmla="*/ 0 h 4606925"/>
              <a:gd name="connsiteX0" fmla="*/ 94130 w 8642350"/>
              <a:gd name="connsiteY0" fmla="*/ 295835 h 4606925"/>
              <a:gd name="connsiteX1" fmla="*/ 8642350 w 8642350"/>
              <a:gd name="connsiteY1" fmla="*/ 0 h 4606925"/>
              <a:gd name="connsiteX2" fmla="*/ 8642350 w 8642350"/>
              <a:gd name="connsiteY2" fmla="*/ 4606925 h 4606925"/>
              <a:gd name="connsiteX3" fmla="*/ 0 w 8642350"/>
              <a:gd name="connsiteY3" fmla="*/ 4606925 h 4606925"/>
              <a:gd name="connsiteX4" fmla="*/ 94130 w 8642350"/>
              <a:gd name="connsiteY4" fmla="*/ 295835 h 4606925"/>
              <a:gd name="connsiteX0" fmla="*/ 94130 w 8642350"/>
              <a:gd name="connsiteY0" fmla="*/ 295835 h 4606925"/>
              <a:gd name="connsiteX1" fmla="*/ 8642350 w 8642350"/>
              <a:gd name="connsiteY1" fmla="*/ 0 h 4606925"/>
              <a:gd name="connsiteX2" fmla="*/ 8091020 w 8642350"/>
              <a:gd name="connsiteY2" fmla="*/ 4405219 h 4606925"/>
              <a:gd name="connsiteX3" fmla="*/ 0 w 8642350"/>
              <a:gd name="connsiteY3" fmla="*/ 4606925 h 4606925"/>
              <a:gd name="connsiteX4" fmla="*/ 94130 w 8642350"/>
              <a:gd name="connsiteY4" fmla="*/ 295835 h 4606925"/>
              <a:gd name="connsiteX0" fmla="*/ 0 w 8548220"/>
              <a:gd name="connsiteY0" fmla="*/ 295835 h 4580031"/>
              <a:gd name="connsiteX1" fmla="*/ 8548220 w 8548220"/>
              <a:gd name="connsiteY1" fmla="*/ 0 h 4580031"/>
              <a:gd name="connsiteX2" fmla="*/ 7996890 w 8548220"/>
              <a:gd name="connsiteY2" fmla="*/ 4405219 h 4580031"/>
              <a:gd name="connsiteX3" fmla="*/ 26894 w 8548220"/>
              <a:gd name="connsiteY3" fmla="*/ 4580031 h 4580031"/>
              <a:gd name="connsiteX4" fmla="*/ 0 w 8548220"/>
              <a:gd name="connsiteY4" fmla="*/ 295835 h 4580031"/>
              <a:gd name="connsiteX0" fmla="*/ 0 w 8548220"/>
              <a:gd name="connsiteY0" fmla="*/ 295835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295835 h 4512796"/>
              <a:gd name="connsiteX0" fmla="*/ 0 w 8548220"/>
              <a:gd name="connsiteY0" fmla="*/ 416859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416859 h 4512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8220" h="4512796">
                <a:moveTo>
                  <a:pt x="0" y="416859"/>
                </a:moveTo>
                <a:lnTo>
                  <a:pt x="8548220" y="0"/>
                </a:lnTo>
                <a:lnTo>
                  <a:pt x="7996890" y="4405219"/>
                </a:lnTo>
                <a:lnTo>
                  <a:pt x="322729" y="4512796"/>
                </a:lnTo>
                <a:lnTo>
                  <a:pt x="0" y="416859"/>
                </a:lnTo>
                <a:close/>
              </a:path>
            </a:pathLst>
          </a:custGeom>
          <a:ln w="19050">
            <a:solidFill>
              <a:srgbClr val="781D7D"/>
            </a:solidFill>
          </a:ln>
        </p:spPr>
        <p:txBody>
          <a:bodyPr anchor="ctr"/>
          <a:lstStyle>
            <a:lvl1pPr marL="0" indent="0">
              <a:buNone/>
              <a:defRPr/>
            </a:lvl1pPr>
          </a:lstStyle>
          <a:p>
            <a:r>
              <a:rPr lang="en-GB"/>
              <a:t>Drag picture to placeholder or click icon to add</a:t>
            </a:r>
            <a:endParaRPr lang="en-GB" dirty="0"/>
          </a:p>
        </p:txBody>
      </p:sp>
    </p:spTree>
    <p:extLst>
      <p:ext uri="{BB962C8B-B14F-4D97-AF65-F5344CB8AC3E}">
        <p14:creationId xmlns:p14="http://schemas.microsoft.com/office/powerpoint/2010/main" val="32030371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ontent options">
    <p:spTree>
      <p:nvGrpSpPr>
        <p:cNvPr id="1" name=""/>
        <p:cNvGrpSpPr/>
        <p:nvPr/>
      </p:nvGrpSpPr>
      <p:grpSpPr>
        <a:xfrm>
          <a:off x="0" y="0"/>
          <a:ext cx="0" cy="0"/>
          <a:chOff x="0" y="0"/>
          <a:chExt cx="0" cy="0"/>
        </a:xfrm>
      </p:grpSpPr>
      <p:sp>
        <p:nvSpPr>
          <p:cNvPr id="4" name="Content Placeholder 2"/>
          <p:cNvSpPr>
            <a:spLocks noGrp="1"/>
          </p:cNvSpPr>
          <p:nvPr>
            <p:ph sz="half" idx="1" hasCustomPrompt="1"/>
          </p:nvPr>
        </p:nvSpPr>
        <p:spPr>
          <a:xfrm>
            <a:off x="250824" y="1124744"/>
            <a:ext cx="8641655" cy="4608512"/>
          </a:xfrm>
          <a:prstGeom prst="rect">
            <a:avLst/>
          </a:prstGeom>
        </p:spPr>
        <p:txBody>
          <a:bodyPr/>
          <a:lstStyle>
            <a:lvl1pPr>
              <a:defRPr sz="3000" baseline="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icon to add content</a:t>
            </a:r>
          </a:p>
        </p:txBody>
      </p:sp>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7074823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FACA269-9148-405F-86A2-ED7573B9B5C6}" type="datetimeFigureOut">
              <a:rPr lang="en-GB" smtClean="0">
                <a:solidFill>
                  <a:prstClr val="black"/>
                </a:solidFill>
              </a:rPr>
              <a:pPr/>
              <a:t>27/06/2017</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C25EE48-E841-457A-9275-CE7AD3BD4C46}"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7599682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280"/>
          <p:cNvSpPr>
            <a:spLocks noGrp="1" noChangeArrowheads="1"/>
          </p:cNvSpPr>
          <p:nvPr>
            <p:ph type="sldNum" sz="quarter" idx="10"/>
            <p:custDataLst>
              <p:tags r:id="rId1"/>
            </p:custDataLst>
          </p:nvPr>
        </p:nvSpPr>
        <p:spPr>
          <a:xfrm>
            <a:off x="6553200" y="6356350"/>
            <a:ext cx="2133600" cy="365125"/>
          </a:xfrm>
          <a:prstGeom prst="rect">
            <a:avLst/>
          </a:prstGeom>
          <a:ln/>
        </p:spPr>
        <p:txBody>
          <a:bodyPr/>
          <a:lstStyle>
            <a:lvl1pPr>
              <a:defRPr/>
            </a:lvl1pPr>
          </a:lstStyle>
          <a:p>
            <a:fld id="{DA5A8D2D-B30F-410E-BF0A-C93262F860C7}" type="slidenum">
              <a:rPr lang="en-GB" smtClean="0">
                <a:solidFill>
                  <a:prstClr val="black"/>
                </a:solidFill>
              </a:rPr>
              <a:pPr/>
              <a:t>‹#›</a:t>
            </a:fld>
            <a:endParaRPr lang="en-GB">
              <a:solidFill>
                <a:prstClr val="black"/>
              </a:solidFill>
            </a:endParaRP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411"/>
            <a:ext cx="9155596" cy="1052325"/>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380312" y="266146"/>
            <a:ext cx="1430533" cy="453548"/>
          </a:xfrm>
          <a:prstGeom prst="rect">
            <a:avLst/>
          </a:prstGeom>
        </p:spPr>
      </p:pic>
    </p:spTree>
    <p:extLst>
      <p:ext uri="{BB962C8B-B14F-4D97-AF65-F5344CB8AC3E}">
        <p14:creationId xmlns:p14="http://schemas.microsoft.com/office/powerpoint/2010/main" val="24376050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Elderly man Whitechapel marke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412" y="0"/>
            <a:ext cx="5236484" cy="6858000"/>
          </a:xfrm>
          <a:prstGeom prst="rect">
            <a:avLst/>
          </a:prstGeom>
        </p:spPr>
      </p:pic>
      <p:sp>
        <p:nvSpPr>
          <p:cNvPr id="6" name="Text Placeholder 9"/>
          <p:cNvSpPr>
            <a:spLocks noGrp="1"/>
          </p:cNvSpPr>
          <p:nvPr>
            <p:ph type="body" sz="quarter" idx="10" hasCustomPrompt="1"/>
          </p:nvPr>
        </p:nvSpPr>
        <p:spPr>
          <a:xfrm>
            <a:off x="2051726" y="5589240"/>
            <a:ext cx="6697663" cy="504056"/>
          </a:xfrm>
          <a:prstGeom prst="rect">
            <a:avLst/>
          </a:prstGeom>
        </p:spPr>
        <p:txBody>
          <a:bodyPr/>
          <a:lstStyle>
            <a:lvl1pPr marL="0" indent="0">
              <a:buNone/>
              <a:defRPr sz="1600" b="0">
                <a:solidFill>
                  <a:srgbClr val="006298"/>
                </a:solidFill>
              </a:defRPr>
            </a:lvl1pPr>
          </a:lstStyle>
          <a:p>
            <a:pPr lvl="0"/>
            <a:r>
              <a:rPr lang="en-GB" dirty="0"/>
              <a:t>Presenter name, position, UCLPartners</a:t>
            </a:r>
          </a:p>
          <a:p>
            <a:pPr lvl="0"/>
            <a:endParaRPr lang="en-GB" dirty="0"/>
          </a:p>
        </p:txBody>
      </p:sp>
      <p:sp>
        <p:nvSpPr>
          <p:cNvPr id="7" name="Text Placeholder 11"/>
          <p:cNvSpPr>
            <a:spLocks noGrp="1"/>
          </p:cNvSpPr>
          <p:nvPr>
            <p:ph type="body" sz="quarter" idx="11" hasCustomPrompt="1"/>
          </p:nvPr>
        </p:nvSpPr>
        <p:spPr>
          <a:xfrm>
            <a:off x="2051720" y="4869172"/>
            <a:ext cx="6696744" cy="720725"/>
          </a:xfrm>
          <a:prstGeom prst="rect">
            <a:avLst/>
          </a:prstGeom>
        </p:spPr>
        <p:txBody>
          <a:bodyPr/>
          <a:lstStyle>
            <a:lvl1pPr marL="0" indent="0">
              <a:buNone/>
              <a:defRPr sz="2800" b="1">
                <a:solidFill>
                  <a:srgbClr val="781D7D"/>
                </a:solidFill>
              </a:defRPr>
            </a:lvl1pPr>
          </a:lstStyle>
          <a:p>
            <a:pPr lvl="0"/>
            <a:r>
              <a:rPr lang="en-GB" dirty="0"/>
              <a:t>Presentation title</a:t>
            </a:r>
          </a:p>
        </p:txBody>
      </p:sp>
      <p:sp>
        <p:nvSpPr>
          <p:cNvPr id="8" name="Text Placeholder 20"/>
          <p:cNvSpPr>
            <a:spLocks noGrp="1"/>
          </p:cNvSpPr>
          <p:nvPr>
            <p:ph type="body" sz="quarter" idx="12" hasCustomPrompt="1"/>
          </p:nvPr>
        </p:nvSpPr>
        <p:spPr>
          <a:xfrm>
            <a:off x="2051726" y="6093296"/>
            <a:ext cx="6697663" cy="359370"/>
          </a:xfrm>
          <a:prstGeom prst="rect">
            <a:avLst/>
          </a:prstGeom>
        </p:spPr>
        <p:txBody>
          <a:bodyPr/>
          <a:lstStyle>
            <a:lvl1pPr marL="0" indent="0">
              <a:buNone/>
              <a:defRPr sz="1600" b="0">
                <a:solidFill>
                  <a:srgbClr val="006298"/>
                </a:solidFill>
              </a:defRPr>
            </a:lvl1pPr>
          </a:lstStyle>
          <a:p>
            <a:pPr lvl="0"/>
            <a:r>
              <a:rPr lang="en-GB" dirty="0"/>
              <a:t>Date</a:t>
            </a:r>
          </a:p>
        </p:txBody>
      </p:sp>
    </p:spTree>
    <p:extLst>
      <p:ext uri="{BB962C8B-B14F-4D97-AF65-F5344CB8AC3E}">
        <p14:creationId xmlns:p14="http://schemas.microsoft.com/office/powerpoint/2010/main" val="1915267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UCLPartners picture slid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Picture Placeholder 5"/>
          <p:cNvSpPr>
            <a:spLocks noGrp="1"/>
          </p:cNvSpPr>
          <p:nvPr>
            <p:ph type="pic" sz="quarter" idx="11"/>
          </p:nvPr>
        </p:nvSpPr>
        <p:spPr>
          <a:xfrm>
            <a:off x="344955" y="1125538"/>
            <a:ext cx="8548220" cy="4512796"/>
          </a:xfrm>
          <a:custGeom>
            <a:avLst/>
            <a:gdLst>
              <a:gd name="connsiteX0" fmla="*/ 0 w 8642350"/>
              <a:gd name="connsiteY0" fmla="*/ 0 h 4606925"/>
              <a:gd name="connsiteX1" fmla="*/ 8642350 w 8642350"/>
              <a:gd name="connsiteY1" fmla="*/ 0 h 4606925"/>
              <a:gd name="connsiteX2" fmla="*/ 8642350 w 8642350"/>
              <a:gd name="connsiteY2" fmla="*/ 4606925 h 4606925"/>
              <a:gd name="connsiteX3" fmla="*/ 0 w 8642350"/>
              <a:gd name="connsiteY3" fmla="*/ 4606925 h 4606925"/>
              <a:gd name="connsiteX4" fmla="*/ 0 w 8642350"/>
              <a:gd name="connsiteY4" fmla="*/ 0 h 4606925"/>
              <a:gd name="connsiteX0" fmla="*/ 94130 w 8642350"/>
              <a:gd name="connsiteY0" fmla="*/ 295835 h 4606925"/>
              <a:gd name="connsiteX1" fmla="*/ 8642350 w 8642350"/>
              <a:gd name="connsiteY1" fmla="*/ 0 h 4606925"/>
              <a:gd name="connsiteX2" fmla="*/ 8642350 w 8642350"/>
              <a:gd name="connsiteY2" fmla="*/ 4606925 h 4606925"/>
              <a:gd name="connsiteX3" fmla="*/ 0 w 8642350"/>
              <a:gd name="connsiteY3" fmla="*/ 4606925 h 4606925"/>
              <a:gd name="connsiteX4" fmla="*/ 94130 w 8642350"/>
              <a:gd name="connsiteY4" fmla="*/ 295835 h 4606925"/>
              <a:gd name="connsiteX0" fmla="*/ 94130 w 8642350"/>
              <a:gd name="connsiteY0" fmla="*/ 295835 h 4606925"/>
              <a:gd name="connsiteX1" fmla="*/ 8642350 w 8642350"/>
              <a:gd name="connsiteY1" fmla="*/ 0 h 4606925"/>
              <a:gd name="connsiteX2" fmla="*/ 8091020 w 8642350"/>
              <a:gd name="connsiteY2" fmla="*/ 4405219 h 4606925"/>
              <a:gd name="connsiteX3" fmla="*/ 0 w 8642350"/>
              <a:gd name="connsiteY3" fmla="*/ 4606925 h 4606925"/>
              <a:gd name="connsiteX4" fmla="*/ 94130 w 8642350"/>
              <a:gd name="connsiteY4" fmla="*/ 295835 h 4606925"/>
              <a:gd name="connsiteX0" fmla="*/ 0 w 8548220"/>
              <a:gd name="connsiteY0" fmla="*/ 295835 h 4580031"/>
              <a:gd name="connsiteX1" fmla="*/ 8548220 w 8548220"/>
              <a:gd name="connsiteY1" fmla="*/ 0 h 4580031"/>
              <a:gd name="connsiteX2" fmla="*/ 7996890 w 8548220"/>
              <a:gd name="connsiteY2" fmla="*/ 4405219 h 4580031"/>
              <a:gd name="connsiteX3" fmla="*/ 26894 w 8548220"/>
              <a:gd name="connsiteY3" fmla="*/ 4580031 h 4580031"/>
              <a:gd name="connsiteX4" fmla="*/ 0 w 8548220"/>
              <a:gd name="connsiteY4" fmla="*/ 295835 h 4580031"/>
              <a:gd name="connsiteX0" fmla="*/ 0 w 8548220"/>
              <a:gd name="connsiteY0" fmla="*/ 295835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295835 h 4512796"/>
              <a:gd name="connsiteX0" fmla="*/ 0 w 8548220"/>
              <a:gd name="connsiteY0" fmla="*/ 416859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416859 h 4512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8220" h="4512796">
                <a:moveTo>
                  <a:pt x="0" y="416859"/>
                </a:moveTo>
                <a:lnTo>
                  <a:pt x="8548220" y="0"/>
                </a:lnTo>
                <a:lnTo>
                  <a:pt x="7996890" y="4405219"/>
                </a:lnTo>
                <a:lnTo>
                  <a:pt x="322729" y="4512796"/>
                </a:lnTo>
                <a:lnTo>
                  <a:pt x="0" y="416859"/>
                </a:lnTo>
                <a:close/>
              </a:path>
            </a:pathLst>
          </a:custGeom>
          <a:ln w="19050">
            <a:solidFill>
              <a:srgbClr val="781D7D"/>
            </a:solidFill>
          </a:ln>
        </p:spPr>
        <p:txBody>
          <a:bodyPr anchor="ctr"/>
          <a:lstStyle>
            <a:lvl1pPr marL="0" indent="0">
              <a:buNone/>
              <a:defRPr/>
            </a:lvl1pPr>
          </a:lstStyle>
          <a:p>
            <a:r>
              <a:rPr lang="en-GB"/>
              <a:t>Drag picture to placeholder or click icon to add</a:t>
            </a:r>
            <a:endParaRPr lang="en-GB" dirty="0"/>
          </a:p>
        </p:txBody>
      </p:sp>
    </p:spTree>
    <p:extLst>
      <p:ext uri="{BB962C8B-B14F-4D97-AF65-F5344CB8AC3E}">
        <p14:creationId xmlns:p14="http://schemas.microsoft.com/office/powerpoint/2010/main" val="14033017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losing slide_own detail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997150" y="2276872"/>
            <a:ext cx="3744913" cy="1512168"/>
          </a:xfrm>
          <a:prstGeom prst="rect">
            <a:avLst/>
          </a:prstGeom>
        </p:spPr>
        <p:txBody>
          <a:bodyPr/>
          <a:lstStyle>
            <a:lvl1pPr marL="0" indent="0">
              <a:buNone/>
              <a:defRPr sz="1600">
                <a:solidFill>
                  <a:srgbClr val="006298"/>
                </a:solidFill>
              </a:defRPr>
            </a:lvl1pPr>
            <a:lvl2pPr marL="457200" indent="0">
              <a:buNone/>
              <a:defRPr sz="1600">
                <a:solidFill>
                  <a:srgbClr val="006298"/>
                </a:solidFill>
              </a:defRPr>
            </a:lvl2pPr>
            <a:lvl3pPr marL="914400" indent="0">
              <a:buNone/>
              <a:defRPr sz="1600">
                <a:solidFill>
                  <a:srgbClr val="006298"/>
                </a:solidFill>
              </a:defRPr>
            </a:lvl3pPr>
            <a:lvl4pPr marL="1371600" indent="0">
              <a:buNone/>
              <a:defRPr sz="1600">
                <a:solidFill>
                  <a:srgbClr val="006298"/>
                </a:solidFill>
              </a:defRPr>
            </a:lvl4pPr>
            <a:lvl5pPr marL="1828800" indent="0">
              <a:buNone/>
              <a:defRPr sz="1600">
                <a:solidFill>
                  <a:srgbClr val="006298"/>
                </a:solidFill>
              </a:defRPr>
            </a:lvl5pPr>
          </a:lstStyle>
          <a:p>
            <a:pPr lvl="0"/>
            <a:r>
              <a:rPr lang="en-US" dirty="0"/>
              <a:t>Click to edit text</a:t>
            </a:r>
          </a:p>
        </p:txBody>
      </p:sp>
      <p:sp>
        <p:nvSpPr>
          <p:cNvPr id="5" name="TextBox 4"/>
          <p:cNvSpPr txBox="1"/>
          <p:nvPr/>
        </p:nvSpPr>
        <p:spPr>
          <a:xfrm>
            <a:off x="1997149" y="1844828"/>
            <a:ext cx="3744416" cy="2554545"/>
          </a:xfrm>
          <a:prstGeom prst="rect">
            <a:avLst/>
          </a:prstGeom>
          <a:noFill/>
        </p:spPr>
        <p:txBody>
          <a:bodyPr wrap="square" rtlCol="0">
            <a:spAutoFit/>
          </a:bodyPr>
          <a:lstStyle/>
          <a:p>
            <a:r>
              <a:rPr lang="en-GB" sz="1600" dirty="0">
                <a:solidFill>
                  <a:srgbClr val="006298"/>
                </a:solidFill>
              </a:rPr>
              <a:t>For more information please contact:</a:t>
            </a: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r>
              <a:rPr lang="en-GB" sz="1600" dirty="0">
                <a:solidFill>
                  <a:srgbClr val="006298"/>
                </a:solidFill>
              </a:rPr>
              <a:t> </a:t>
            </a:r>
          </a:p>
          <a:p>
            <a:r>
              <a:rPr lang="en-GB" sz="1600" dirty="0">
                <a:solidFill>
                  <a:srgbClr val="006298"/>
                </a:solidFill>
              </a:rPr>
              <a:t>www.uclpartners.com </a:t>
            </a:r>
          </a:p>
          <a:p>
            <a:r>
              <a:rPr lang="en-GB" sz="1600" dirty="0">
                <a:solidFill>
                  <a:srgbClr val="006298"/>
                </a:solidFill>
              </a:rPr>
              <a:t>@</a:t>
            </a:r>
            <a:r>
              <a:rPr lang="en-GB" sz="1600" dirty="0" err="1">
                <a:solidFill>
                  <a:srgbClr val="006298"/>
                </a:solidFill>
              </a:rPr>
              <a:t>uclpartners</a:t>
            </a:r>
            <a:endParaRPr lang="en-GB" sz="1600" dirty="0">
              <a:solidFill>
                <a:srgbClr val="006298"/>
              </a:solidFill>
            </a:endParaRPr>
          </a:p>
        </p:txBody>
      </p:sp>
    </p:spTree>
    <p:extLst>
      <p:ext uri="{BB962C8B-B14F-4D97-AF65-F5344CB8AC3E}">
        <p14:creationId xmlns:p14="http://schemas.microsoft.com/office/powerpoint/2010/main" val="21820649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3099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options">
    <p:spTree>
      <p:nvGrpSpPr>
        <p:cNvPr id="1" name=""/>
        <p:cNvGrpSpPr/>
        <p:nvPr/>
      </p:nvGrpSpPr>
      <p:grpSpPr>
        <a:xfrm>
          <a:off x="0" y="0"/>
          <a:ext cx="0" cy="0"/>
          <a:chOff x="0" y="0"/>
          <a:chExt cx="0" cy="0"/>
        </a:xfrm>
      </p:grpSpPr>
      <p:sp>
        <p:nvSpPr>
          <p:cNvPr id="4" name="Content Placeholder 2"/>
          <p:cNvSpPr>
            <a:spLocks noGrp="1"/>
          </p:cNvSpPr>
          <p:nvPr>
            <p:ph sz="half" idx="1" hasCustomPrompt="1"/>
          </p:nvPr>
        </p:nvSpPr>
        <p:spPr>
          <a:xfrm>
            <a:off x="250824" y="1124744"/>
            <a:ext cx="8641655" cy="4608512"/>
          </a:xfrm>
          <a:prstGeom prst="rect">
            <a:avLst/>
          </a:prstGeom>
        </p:spPr>
        <p:txBody>
          <a:bodyPr/>
          <a:lstStyle>
            <a:lvl1pPr>
              <a:defRPr sz="3000" baseline="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icon to add content</a:t>
            </a:r>
          </a:p>
        </p:txBody>
      </p:sp>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3530833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FACA269-9148-405F-86A2-ED7573B9B5C6}" type="datetimeFigureOut">
              <a:rPr lang="en-GB" smtClean="0"/>
              <a:t>27/06/2017</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C25EE48-E841-457A-9275-CE7AD3BD4C46}" type="slidenum">
              <a:rPr lang="en-GB" smtClean="0"/>
              <a:t>‹#›</a:t>
            </a:fld>
            <a:endParaRPr lang="en-GB"/>
          </a:p>
        </p:txBody>
      </p:sp>
    </p:spTree>
    <p:extLst>
      <p:ext uri="{BB962C8B-B14F-4D97-AF65-F5344CB8AC3E}">
        <p14:creationId xmlns:p14="http://schemas.microsoft.com/office/powerpoint/2010/main" val="901961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280"/>
          <p:cNvSpPr>
            <a:spLocks noGrp="1" noChangeArrowheads="1"/>
          </p:cNvSpPr>
          <p:nvPr>
            <p:ph type="sldNum" sz="quarter" idx="10"/>
            <p:custDataLst>
              <p:tags r:id="rId1"/>
            </p:custDataLst>
          </p:nvPr>
        </p:nvSpPr>
        <p:spPr>
          <a:xfrm>
            <a:off x="6553200" y="6356350"/>
            <a:ext cx="2133600" cy="365125"/>
          </a:xfrm>
          <a:prstGeom prst="rect">
            <a:avLst/>
          </a:prstGeom>
          <a:ln/>
        </p:spPr>
        <p:txBody>
          <a:bodyPr/>
          <a:lstStyle>
            <a:lvl1pPr>
              <a:defRPr/>
            </a:lvl1pPr>
          </a:lstStyle>
          <a:p>
            <a:fld id="{DA5A8D2D-B30F-410E-BF0A-C93262F860C7}" type="slidenum">
              <a:rPr lang="en-GB" smtClean="0"/>
              <a:pPr/>
              <a:t>‹#›</a:t>
            </a:fld>
            <a:endParaRPr lang="en-GB"/>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411"/>
            <a:ext cx="9155596" cy="1052325"/>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380312" y="266146"/>
            <a:ext cx="1430533" cy="45354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png"/><Relationship Id="rId18" Type="http://schemas.openxmlformats.org/officeDocument/2006/relationships/image" Target="../media/image9.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8.png"/><Relationship Id="rId2" Type="http://schemas.openxmlformats.org/officeDocument/2006/relationships/slideLayout" Target="../slideLayouts/slideLayout24.xml"/><Relationship Id="rId16" Type="http://schemas.openxmlformats.org/officeDocument/2006/relationships/image" Target="../media/image7.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6.png"/><Relationship Id="rId10" Type="http://schemas.openxmlformats.org/officeDocument/2006/relationships/slideLayout" Target="../slideLayouts/slideLayout32.xml"/><Relationship Id="rId19" Type="http://schemas.openxmlformats.org/officeDocument/2006/relationships/image" Target="../media/image10.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4" Type="http://schemas.openxmlformats.org/officeDocument/2006/relationships/image" Target="../media/image11.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image" Target="../media/image11.png"/><Relationship Id="rId4" Type="http://schemas.openxmlformats.org/officeDocument/2006/relationships/image" Target="../media/image13.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6.xml"/><Relationship Id="rId18" Type="http://schemas.openxmlformats.org/officeDocument/2006/relationships/image" Target="../media/image18.pn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image" Target="../media/image17.gif"/><Relationship Id="rId2" Type="http://schemas.openxmlformats.org/officeDocument/2006/relationships/slideLayout" Target="../slideLayouts/slideLayout39.xml"/><Relationship Id="rId16" Type="http://schemas.openxmlformats.org/officeDocument/2006/relationships/image" Target="../media/image16.pn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15.pn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14.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7.xml"/><Relationship Id="rId18" Type="http://schemas.openxmlformats.org/officeDocument/2006/relationships/image" Target="../media/image16.pn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image" Target="../media/image15.png"/><Relationship Id="rId2" Type="http://schemas.openxmlformats.org/officeDocument/2006/relationships/slideLayout" Target="../slideLayouts/slideLayout51.xml"/><Relationship Id="rId16" Type="http://schemas.openxmlformats.org/officeDocument/2006/relationships/image" Target="../media/image14.jpeg"/><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image" Target="../media/image9.png"/><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3"/>
          <p:cNvSpPr txBox="1">
            <a:spLocks/>
          </p:cNvSpPr>
          <p:nvPr/>
        </p:nvSpPr>
        <p:spPr>
          <a:xfrm>
            <a:off x="107504" y="6270103"/>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03E27A0-6531-479A-B7C6-1AC2347D6923}" type="slidenum">
              <a:rPr kumimoji="0" lang="en-GB" sz="1200" b="0" i="0" u="none" strike="noStrike" kern="1200" cap="none" spc="0" normalizeH="0" baseline="0" noProof="0" smtClean="0">
                <a:ln>
                  <a:noFill/>
                </a:ln>
                <a:solidFill>
                  <a:prstClr val="black">
                    <a:tint val="75000"/>
                  </a:prstClr>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ndParaRPr>
          </a:p>
        </p:txBody>
      </p:sp>
    </p:spTree>
    <p:extLst>
      <p:ext uri="{BB962C8B-B14F-4D97-AF65-F5344CB8AC3E}">
        <p14:creationId xmlns:p14="http://schemas.microsoft.com/office/powerpoint/2010/main" val="380745600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660" r:id="rId9"/>
    <p:sldLayoutId id="2147483714" r:id="rId10"/>
    <p:sldLayoutId id="21474837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848907-1966-4A26-AC64-AAACD4B8710E}" type="datetimeFigureOut">
              <a:rPr lang="en-GB" smtClean="0"/>
              <a:t>27/06/2017</a:t>
            </a:fld>
            <a:endParaRPr lang="en-GB"/>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000F6F-EE41-49A8-9A1A-34C4605C6AA5}" type="slidenum">
              <a:rPr lang="en-GB" smtClean="0"/>
              <a:t>‹#›</a:t>
            </a:fld>
            <a:endParaRPr lang="en-GB"/>
          </a:p>
        </p:txBody>
      </p:sp>
    </p:spTree>
    <p:extLst>
      <p:ext uri="{BB962C8B-B14F-4D97-AF65-F5344CB8AC3E}">
        <p14:creationId xmlns:p14="http://schemas.microsoft.com/office/powerpoint/2010/main" val="593016400"/>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3"/>
          <p:cNvSpPr txBox="1">
            <a:spLocks/>
          </p:cNvSpPr>
          <p:nvPr/>
        </p:nvSpPr>
        <p:spPr>
          <a:xfrm>
            <a:off x="107504" y="6270103"/>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03E27A0-6531-479A-B7C6-1AC2347D6923}" type="slidenum">
              <a:rPr kumimoji="0" lang="en-GB" sz="1200" b="0" i="0" u="none" strike="noStrike" kern="1200" cap="none" spc="0" normalizeH="0" baseline="0" noProof="0" smtClean="0">
                <a:ln>
                  <a:noFill/>
                </a:ln>
                <a:solidFill>
                  <a:prstClr val="black">
                    <a:tint val="75000"/>
                  </a:prstClr>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ndParaRPr>
          </a:p>
        </p:txBody>
      </p:sp>
      <p:pic>
        <p:nvPicPr>
          <p:cNvPr id="3" name="Picture 2"/>
          <p:cNvPicPr>
            <a:picLocks noChangeAspect="1"/>
          </p:cNvPicPr>
          <p:nvPr userDrawn="1"/>
        </p:nvPicPr>
        <p:blipFill>
          <a:blip r:embed="rId13">
            <a:alphaModFix amt="40000"/>
          </a:blip>
          <a:stretch>
            <a:fillRect/>
          </a:stretch>
        </p:blipFill>
        <p:spPr>
          <a:xfrm>
            <a:off x="5521855" y="6296535"/>
            <a:ext cx="1183640" cy="518160"/>
          </a:xfrm>
          <a:prstGeom prst="rect">
            <a:avLst/>
          </a:prstGeom>
        </p:spPr>
      </p:pic>
      <p:grpSp>
        <p:nvGrpSpPr>
          <p:cNvPr id="6" name="Group 5"/>
          <p:cNvGrpSpPr/>
          <p:nvPr userDrawn="1"/>
        </p:nvGrpSpPr>
        <p:grpSpPr>
          <a:xfrm>
            <a:off x="7939558" y="36987"/>
            <a:ext cx="1204442" cy="865692"/>
            <a:chOff x="5523697" y="36987"/>
            <a:chExt cx="3620303" cy="2734270"/>
          </a:xfrm>
        </p:grpSpPr>
        <p:pic>
          <p:nvPicPr>
            <p:cNvPr id="2" name="Picture 1"/>
            <p:cNvPicPr>
              <a:picLocks noChangeAspect="1"/>
            </p:cNvPicPr>
            <p:nvPr userDrawn="1"/>
          </p:nvPicPr>
          <p:blipFill rotWithShape="1">
            <a:blip r:embed="rId14" cstate="print">
              <a:extLst>
                <a:ext uri="{28A0092B-C50C-407E-A947-70E740481C1C}">
                  <a14:useLocalDpi xmlns:a14="http://schemas.microsoft.com/office/drawing/2010/main"/>
                </a:ext>
              </a:extLst>
            </a:blip>
            <a:srcRect/>
            <a:stretch/>
          </p:blipFill>
          <p:spPr>
            <a:xfrm>
              <a:off x="5523697" y="36987"/>
              <a:ext cx="3620303" cy="2734270"/>
            </a:xfrm>
            <a:prstGeom prst="rect">
              <a:avLst/>
            </a:prstGeom>
          </p:spPr>
        </p:pic>
        <p:sp>
          <p:nvSpPr>
            <p:cNvPr id="5" name="Rectangle 4"/>
            <p:cNvSpPr/>
            <p:nvPr userDrawn="1"/>
          </p:nvSpPr>
          <p:spPr>
            <a:xfrm>
              <a:off x="8299191" y="2707267"/>
              <a:ext cx="802353" cy="639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8" name="Picture 7"/>
          <p:cNvPicPr>
            <a:picLocks noChangeAspect="1"/>
          </p:cNvPicPr>
          <p:nvPr userDrawn="1"/>
        </p:nvPicPr>
        <p:blipFill>
          <a:blip r:embed="rId15">
            <a:alphaModFix amt="40000"/>
          </a:blip>
          <a:stretch>
            <a:fillRect/>
          </a:stretch>
        </p:blipFill>
        <p:spPr>
          <a:xfrm>
            <a:off x="3568749" y="6406551"/>
            <a:ext cx="1914525" cy="371475"/>
          </a:xfrm>
          <a:prstGeom prst="rect">
            <a:avLst/>
          </a:prstGeom>
        </p:spPr>
      </p:pic>
      <p:pic>
        <p:nvPicPr>
          <p:cNvPr id="9" name="Picture 8"/>
          <p:cNvPicPr>
            <a:picLocks noChangeAspect="1"/>
          </p:cNvPicPr>
          <p:nvPr userDrawn="1"/>
        </p:nvPicPr>
        <p:blipFill>
          <a:blip r:embed="rId16" cstate="print">
            <a:alphaModFix amt="40000"/>
            <a:extLst>
              <a:ext uri="{28A0092B-C50C-407E-A947-70E740481C1C}">
                <a14:useLocalDpi xmlns:a14="http://schemas.microsoft.com/office/drawing/2010/main"/>
              </a:ext>
            </a:extLst>
          </a:blip>
          <a:stretch>
            <a:fillRect/>
          </a:stretch>
        </p:blipFill>
        <p:spPr>
          <a:xfrm>
            <a:off x="6752884" y="6327896"/>
            <a:ext cx="1128105" cy="451883"/>
          </a:xfrm>
          <a:prstGeom prst="rect">
            <a:avLst/>
          </a:prstGeom>
        </p:spPr>
      </p:pic>
      <p:pic>
        <p:nvPicPr>
          <p:cNvPr id="11" name="Picture 10"/>
          <p:cNvPicPr>
            <a:picLocks noChangeAspect="1"/>
          </p:cNvPicPr>
          <p:nvPr userDrawn="1"/>
        </p:nvPicPr>
        <p:blipFill>
          <a:blip r:embed="rId17" cstate="print">
            <a:alphaModFix amt="40000"/>
            <a:extLst>
              <a:ext uri="{28A0092B-C50C-407E-A947-70E740481C1C}">
                <a14:useLocalDpi xmlns:a14="http://schemas.microsoft.com/office/drawing/2010/main"/>
              </a:ext>
            </a:extLst>
          </a:blip>
          <a:stretch>
            <a:fillRect/>
          </a:stretch>
        </p:blipFill>
        <p:spPr>
          <a:xfrm>
            <a:off x="1579817" y="6480023"/>
            <a:ext cx="1984268" cy="320876"/>
          </a:xfrm>
          <a:prstGeom prst="rect">
            <a:avLst/>
          </a:prstGeom>
        </p:spPr>
      </p:pic>
      <p:pic>
        <p:nvPicPr>
          <p:cNvPr id="12" name="Picture 11"/>
          <p:cNvPicPr>
            <a:picLocks noChangeAspect="1"/>
          </p:cNvPicPr>
          <p:nvPr userDrawn="1"/>
        </p:nvPicPr>
        <p:blipFill>
          <a:blip r:embed="rId18">
            <a:alphaModFix amt="40000"/>
          </a:blip>
          <a:stretch>
            <a:fillRect/>
          </a:stretch>
        </p:blipFill>
        <p:spPr>
          <a:xfrm>
            <a:off x="7939558" y="6322583"/>
            <a:ext cx="1181046" cy="424302"/>
          </a:xfrm>
          <a:prstGeom prst="rect">
            <a:avLst/>
          </a:prstGeom>
        </p:spPr>
      </p:pic>
      <p:pic>
        <p:nvPicPr>
          <p:cNvPr id="13" name="Picture 12"/>
          <p:cNvPicPr>
            <a:picLocks noChangeAspect="1"/>
          </p:cNvPicPr>
          <p:nvPr userDrawn="1"/>
        </p:nvPicPr>
        <p:blipFill>
          <a:blip r:embed="rId19" cstate="print">
            <a:alphaModFix amt="40000"/>
            <a:extLst>
              <a:ext uri="{28A0092B-C50C-407E-A947-70E740481C1C}">
                <a14:useLocalDpi xmlns:a14="http://schemas.microsoft.com/office/drawing/2010/main"/>
              </a:ext>
            </a:extLst>
          </a:blip>
          <a:stretch>
            <a:fillRect/>
          </a:stretch>
        </p:blipFill>
        <p:spPr>
          <a:xfrm>
            <a:off x="48958" y="6325051"/>
            <a:ext cx="1546322" cy="536684"/>
          </a:xfrm>
          <a:prstGeom prst="rect">
            <a:avLst/>
          </a:prstGeom>
        </p:spPr>
      </p:pic>
    </p:spTree>
    <p:extLst>
      <p:ext uri="{BB962C8B-B14F-4D97-AF65-F5344CB8AC3E}">
        <p14:creationId xmlns:p14="http://schemas.microsoft.com/office/powerpoint/2010/main" val="1053975581"/>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380313" y="323402"/>
            <a:ext cx="1430529" cy="450895"/>
          </a:xfrm>
          <a:prstGeom prst="rect">
            <a:avLst/>
          </a:prstGeom>
        </p:spPr>
      </p:pic>
      <p:sp>
        <p:nvSpPr>
          <p:cNvPr id="3" name="Slide Number Placeholder 3"/>
          <p:cNvSpPr txBox="1">
            <a:spLocks/>
          </p:cNvSpPr>
          <p:nvPr/>
        </p:nvSpPr>
        <p:spPr>
          <a:xfrm>
            <a:off x="107504" y="6270103"/>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03E27A0-6531-479A-B7C6-1AC2347D6923}" type="slidenum">
              <a:rPr kumimoji="0" lang="en-GB" sz="1200" b="0" i="0" u="none" strike="noStrike" kern="1200" cap="none" spc="0" normalizeH="0" baseline="0" noProof="0" smtClean="0">
                <a:ln>
                  <a:noFill/>
                </a:ln>
                <a:solidFill>
                  <a:prstClr val="black">
                    <a:tint val="75000"/>
                  </a:prstClr>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ndParaRPr>
          </a:p>
        </p:txBody>
      </p:sp>
    </p:spTree>
    <p:extLst>
      <p:ext uri="{BB962C8B-B14F-4D97-AF65-F5344CB8AC3E}">
        <p14:creationId xmlns:p14="http://schemas.microsoft.com/office/powerpoint/2010/main" val="1287807669"/>
      </p:ext>
    </p:extLst>
  </p:cSld>
  <p:clrMap bg1="lt1" tx1="dk1" bg2="lt2" tx2="dk2" accent1="accent1" accent2="accent2" accent3="accent3" accent4="accent4" accent5="accent5" accent6="accent6" hlink="hlink" folHlink="folHlink"/>
  <p:sldLayoutIdLst>
    <p:sldLayoutId id="2147483709" r:id="rId1"/>
    <p:sldLayoutId id="2147483710"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238" y="-15974"/>
            <a:ext cx="5917790" cy="68580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80313" y="323402"/>
            <a:ext cx="1430529" cy="450895"/>
          </a:xfrm>
          <a:prstGeom prst="rect">
            <a:avLst/>
          </a:prstGeom>
        </p:spPr>
      </p:pic>
      <p:sp>
        <p:nvSpPr>
          <p:cNvPr id="4" name="Slide Number Placeholder 3"/>
          <p:cNvSpPr txBox="1">
            <a:spLocks/>
          </p:cNvSpPr>
          <p:nvPr/>
        </p:nvSpPr>
        <p:spPr>
          <a:xfrm>
            <a:off x="107504" y="6270103"/>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03E27A0-6531-479A-B7C6-1AC2347D6923}" type="slidenum">
              <a:rPr kumimoji="0" lang="en-GB" sz="1200" b="0" i="0" u="none" strike="noStrike" kern="1200" cap="none" spc="0" normalizeH="0" baseline="0" noProof="0" smtClean="0">
                <a:ln>
                  <a:noFill/>
                </a:ln>
                <a:solidFill>
                  <a:prstClr val="black">
                    <a:tint val="75000"/>
                  </a:prstClr>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ndParaRPr>
          </a:p>
        </p:txBody>
      </p:sp>
    </p:spTree>
    <p:extLst>
      <p:ext uri="{BB962C8B-B14F-4D97-AF65-F5344CB8AC3E}">
        <p14:creationId xmlns:p14="http://schemas.microsoft.com/office/powerpoint/2010/main" val="1427414522"/>
      </p:ext>
    </p:extLst>
  </p:cSld>
  <p:clrMap bg1="lt1" tx1="dk1" bg2="lt2" tx2="dk2" accent1="accent1" accent2="accent2" accent3="accent3" accent4="accent4" accent5="accent5" accent6="accent6" hlink="hlink" folHlink="folHlink"/>
  <p:sldLayoutIdLst>
    <p:sldLayoutId id="2147483712" r:id="rId1"/>
    <p:sldLayoutId id="2147483713"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3"/>
          <p:cNvSpPr txBox="1">
            <a:spLocks/>
          </p:cNvSpPr>
          <p:nvPr/>
        </p:nvSpPr>
        <p:spPr>
          <a:xfrm>
            <a:off x="107504" y="6270103"/>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03E27A0-6531-479A-B7C6-1AC2347D6923}" type="slidenum">
              <a:rPr lang="en-GB" smtClean="0">
                <a:solidFill>
                  <a:prstClr val="black">
                    <a:tint val="75000"/>
                  </a:prstClr>
                </a:solidFill>
              </a:rPr>
              <a:pPr>
                <a:defRPr/>
              </a:pPr>
              <a:t>‹#›</a:t>
            </a:fld>
            <a:endParaRPr lang="en-GB" dirty="0">
              <a:solidFill>
                <a:prstClr val="black">
                  <a:tint val="75000"/>
                </a:prstClr>
              </a:solidFill>
            </a:endParaRPr>
          </a:p>
        </p:txBody>
      </p:sp>
      <p:pic>
        <p:nvPicPr>
          <p:cNvPr id="7" name="Picture 6"/>
          <p:cNvPicPr>
            <a:picLocks noChangeAspect="1"/>
          </p:cNvPicPr>
          <p:nvPr userDrawn="1"/>
        </p:nvPicPr>
        <p:blipFill>
          <a:blip r:embed="rId14" cstate="email">
            <a:extLst>
              <a:ext uri="{28A0092B-C50C-407E-A947-70E740481C1C}">
                <a14:useLocalDpi xmlns:a14="http://schemas.microsoft.com/office/drawing/2010/main" val="0"/>
              </a:ext>
            </a:extLst>
          </a:blip>
          <a:stretch>
            <a:fillRect/>
          </a:stretch>
        </p:blipFill>
        <p:spPr>
          <a:xfrm>
            <a:off x="8435689" y="56265"/>
            <a:ext cx="636780" cy="629144"/>
          </a:xfrm>
          <a:prstGeom prst="rect">
            <a:avLst/>
          </a:prstGeom>
        </p:spPr>
      </p:pic>
      <p:pic>
        <p:nvPicPr>
          <p:cNvPr id="1026" name="Picture 2" descr="Anna Freud Centre - Caring for young minds"/>
          <p:cNvPicPr>
            <a:picLocks noChangeAspect="1" noChangeArrowheads="1"/>
          </p:cNvPicPr>
          <p:nvPr userDrawn="1"/>
        </p:nvPicPr>
        <p:blipFill>
          <a:blip r:embed="rId15" cstate="email">
            <a:extLst>
              <a:ext uri="{28A0092B-C50C-407E-A947-70E740481C1C}">
                <a14:useLocalDpi xmlns:a14="http://schemas.microsoft.com/office/drawing/2010/main" val="0"/>
              </a:ext>
            </a:extLst>
          </a:blip>
          <a:srcRect/>
          <a:stretch>
            <a:fillRect/>
          </a:stretch>
        </p:blipFill>
        <p:spPr bwMode="auto">
          <a:xfrm>
            <a:off x="653510" y="6270103"/>
            <a:ext cx="1556839" cy="47678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16" cstate="email">
            <a:extLst>
              <a:ext uri="{28A0092B-C50C-407E-A947-70E740481C1C}">
                <a14:useLocalDpi xmlns:a14="http://schemas.microsoft.com/office/drawing/2010/main" val="0"/>
              </a:ext>
            </a:extLst>
          </a:blip>
          <a:stretch>
            <a:fillRect/>
          </a:stretch>
        </p:blipFill>
        <p:spPr>
          <a:xfrm>
            <a:off x="5427582" y="6170411"/>
            <a:ext cx="1245592" cy="619317"/>
          </a:xfrm>
          <a:prstGeom prst="rect">
            <a:avLst/>
          </a:prstGeom>
        </p:spPr>
      </p:pic>
      <p:pic>
        <p:nvPicPr>
          <p:cNvPr id="8" name="Picture 7" descr="\\annafreud2.local\dfs\MyDocuments\ILee\My Documents\My Pictures\i-THRIVE Images\tavistock logo.gif"/>
          <p:cNvPicPr>
            <a:picLocks noChangeAspect="1" noChangeArrowheads="1"/>
          </p:cNvPicPr>
          <p:nvPr userDrawn="1"/>
        </p:nvPicPr>
        <p:blipFill>
          <a:blip r:embed="rId17" cstate="email">
            <a:extLst>
              <a:ext uri="{28A0092B-C50C-407E-A947-70E740481C1C}">
                <a14:useLocalDpi xmlns:a14="http://schemas.microsoft.com/office/drawing/2010/main" val="0"/>
              </a:ext>
            </a:extLst>
          </a:blip>
          <a:srcRect/>
          <a:stretch>
            <a:fillRect/>
          </a:stretch>
        </p:blipFill>
        <p:spPr bwMode="auto">
          <a:xfrm>
            <a:off x="2855259" y="6372451"/>
            <a:ext cx="1985682" cy="24821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annafreud2.local\dfs\MyDocuments\ILee\My Documents\My Pictures\i-THRIVE Images\uclp logo.png"/>
          <p:cNvPicPr>
            <a:picLocks noChangeAspect="1" noChangeArrowheads="1"/>
          </p:cNvPicPr>
          <p:nvPr userDrawn="1"/>
        </p:nvPicPr>
        <p:blipFill>
          <a:blip r:embed="rId18" cstate="email">
            <a:extLst>
              <a:ext uri="{28A0092B-C50C-407E-A947-70E740481C1C}">
                <a14:useLocalDpi xmlns:a14="http://schemas.microsoft.com/office/drawing/2010/main" val="0"/>
              </a:ext>
            </a:extLst>
          </a:blip>
          <a:srcRect/>
          <a:stretch>
            <a:fillRect/>
          </a:stretch>
        </p:blipFill>
        <p:spPr bwMode="auto">
          <a:xfrm>
            <a:off x="7248525" y="6245590"/>
            <a:ext cx="1285875" cy="461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461624"/>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3"/>
          <p:cNvSpPr txBox="1">
            <a:spLocks/>
          </p:cNvSpPr>
          <p:nvPr/>
        </p:nvSpPr>
        <p:spPr>
          <a:xfrm>
            <a:off x="107504" y="6270103"/>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03E27A0-6531-479A-B7C6-1AC2347D6923}" type="slidenum">
              <a:rPr lang="en-GB" smtClean="0">
                <a:solidFill>
                  <a:prstClr val="black">
                    <a:tint val="75000"/>
                  </a:prstClr>
                </a:solidFill>
              </a:rPr>
              <a:pPr>
                <a:defRPr/>
              </a:pPr>
              <a:t>‹#›</a:t>
            </a:fld>
            <a:endParaRPr lang="en-GB" dirty="0">
              <a:solidFill>
                <a:prstClr val="black">
                  <a:tint val="75000"/>
                </a:prstClr>
              </a:solidFill>
            </a:endParaRPr>
          </a:p>
        </p:txBody>
      </p:sp>
      <p:pic>
        <p:nvPicPr>
          <p:cNvPr id="11" name="Picture 10"/>
          <p:cNvPicPr>
            <a:picLocks noChangeAspect="1"/>
          </p:cNvPicPr>
          <p:nvPr userDrawn="1"/>
        </p:nvPicPr>
        <p:blipFill>
          <a:blip r:embed="rId14" cstate="print">
            <a:alphaModFix amt="40000"/>
            <a:extLst>
              <a:ext uri="{28A0092B-C50C-407E-A947-70E740481C1C}">
                <a14:useLocalDpi xmlns:a14="http://schemas.microsoft.com/office/drawing/2010/main"/>
              </a:ext>
            </a:extLst>
          </a:blip>
          <a:stretch>
            <a:fillRect/>
          </a:stretch>
        </p:blipFill>
        <p:spPr>
          <a:xfrm>
            <a:off x="2636837" y="6360505"/>
            <a:ext cx="1984268" cy="320876"/>
          </a:xfrm>
          <a:prstGeom prst="rect">
            <a:avLst/>
          </a:prstGeom>
        </p:spPr>
      </p:pic>
      <p:pic>
        <p:nvPicPr>
          <p:cNvPr id="12" name="Picture 11"/>
          <p:cNvPicPr>
            <a:picLocks noChangeAspect="1"/>
          </p:cNvPicPr>
          <p:nvPr userDrawn="1"/>
        </p:nvPicPr>
        <p:blipFill>
          <a:blip r:embed="rId15">
            <a:alphaModFix amt="40000"/>
          </a:blip>
          <a:stretch>
            <a:fillRect/>
          </a:stretch>
        </p:blipFill>
        <p:spPr>
          <a:xfrm>
            <a:off x="7527637" y="6240514"/>
            <a:ext cx="1181046" cy="424302"/>
          </a:xfrm>
          <a:prstGeom prst="rect">
            <a:avLst/>
          </a:prstGeom>
        </p:spPr>
      </p:pic>
      <p:pic>
        <p:nvPicPr>
          <p:cNvPr id="7" name="Picture 6"/>
          <p:cNvPicPr>
            <a:picLocks noChangeAspect="1"/>
          </p:cNvPicPr>
          <p:nvPr userDrawn="1"/>
        </p:nvPicPr>
        <p:blipFill>
          <a:blip r:embed="rId16" cstate="email">
            <a:extLst>
              <a:ext uri="{28A0092B-C50C-407E-A947-70E740481C1C}">
                <a14:useLocalDpi xmlns:a14="http://schemas.microsoft.com/office/drawing/2010/main" val="0"/>
              </a:ext>
            </a:extLst>
          </a:blip>
          <a:stretch>
            <a:fillRect/>
          </a:stretch>
        </p:blipFill>
        <p:spPr>
          <a:xfrm>
            <a:off x="8435689" y="56265"/>
            <a:ext cx="636780" cy="629144"/>
          </a:xfrm>
          <a:prstGeom prst="rect">
            <a:avLst/>
          </a:prstGeom>
        </p:spPr>
      </p:pic>
      <p:pic>
        <p:nvPicPr>
          <p:cNvPr id="1026" name="Picture 2" descr="Anna Freud Centre - Caring for young minds"/>
          <p:cNvPicPr>
            <a:picLocks noChangeAspect="1" noChangeArrowheads="1"/>
          </p:cNvPicPr>
          <p:nvPr userDrawn="1"/>
        </p:nvPicPr>
        <p:blipFill>
          <a:blip r:embed="rId17" cstate="email">
            <a:extLst>
              <a:ext uri="{28A0092B-C50C-407E-A947-70E740481C1C}">
                <a14:useLocalDpi xmlns:a14="http://schemas.microsoft.com/office/drawing/2010/main" val="0"/>
              </a:ext>
            </a:extLst>
          </a:blip>
          <a:srcRect/>
          <a:stretch>
            <a:fillRect/>
          </a:stretch>
        </p:blipFill>
        <p:spPr bwMode="auto">
          <a:xfrm>
            <a:off x="653510" y="6270103"/>
            <a:ext cx="1556839" cy="47678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18" cstate="email">
            <a:extLst>
              <a:ext uri="{28A0092B-C50C-407E-A947-70E740481C1C}">
                <a14:useLocalDpi xmlns:a14="http://schemas.microsoft.com/office/drawing/2010/main" val="0"/>
              </a:ext>
            </a:extLst>
          </a:blip>
          <a:stretch>
            <a:fillRect/>
          </a:stretch>
        </p:blipFill>
        <p:spPr>
          <a:xfrm>
            <a:off x="5427582" y="6170411"/>
            <a:ext cx="1245592" cy="619317"/>
          </a:xfrm>
          <a:prstGeom prst="rect">
            <a:avLst/>
          </a:prstGeom>
        </p:spPr>
      </p:pic>
    </p:spTree>
    <p:extLst>
      <p:ext uri="{BB962C8B-B14F-4D97-AF65-F5344CB8AC3E}">
        <p14:creationId xmlns:p14="http://schemas.microsoft.com/office/powerpoint/2010/main" val="2057139992"/>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hyperlink" Target="http://www.implementingthrive.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implementingthrive.org/" TargetMode="External"/><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hyperlink" Target="mailto:ELouisy@Tavi-Port.nhs.uk" TargetMode="External"/><Relationship Id="rId7" Type="http://schemas.openxmlformats.org/officeDocument/2006/relationships/image" Target="../media/image45.png"/><Relationship Id="rId2" Type="http://schemas.openxmlformats.org/officeDocument/2006/relationships/hyperlink" Target="mailto:a.moore@ucl.ac.uk" TargetMode="External"/><Relationship Id="rId1" Type="http://schemas.openxmlformats.org/officeDocument/2006/relationships/slideLayout" Target="../slideLayouts/slideLayout39.xml"/><Relationship Id="rId6" Type="http://schemas.openxmlformats.org/officeDocument/2006/relationships/image" Target="../media/image44.png"/><Relationship Id="rId5" Type="http://schemas.openxmlformats.org/officeDocument/2006/relationships/hyperlink" Target="mailto:Ilse.Lee@annafreud.org" TargetMode="External"/><Relationship Id="rId4" Type="http://schemas.openxmlformats.org/officeDocument/2006/relationships/hyperlink" Target="mailto:rjames@tavi-port.nhs.uk" TargetMode="External"/><Relationship Id="rId9" Type="http://schemas.openxmlformats.org/officeDocument/2006/relationships/image" Target="../media/image47.png"/></Relationships>
</file>

<file path=ppt/slides/_rels/slide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hyperlink" Target="https://youtu.be/t8MToMwxKqA"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25777"/>
            <a:ext cx="7772400" cy="1831623"/>
          </a:xfrm>
        </p:spPr>
        <p:txBody>
          <a:bodyPr/>
          <a:lstStyle/>
          <a:p>
            <a:r>
              <a:rPr lang="en-GB" sz="3600" dirty="0">
                <a:solidFill>
                  <a:schemeClr val="accent5"/>
                </a:solidFill>
              </a:rPr>
              <a:t>Implementing THRIVE Phase </a:t>
            </a:r>
            <a:r>
              <a:rPr lang="en-GB" sz="3600" dirty="0" smtClean="0">
                <a:solidFill>
                  <a:schemeClr val="accent5"/>
                </a:solidFill>
              </a:rPr>
              <a:t>1: </a:t>
            </a:r>
            <a:r>
              <a:rPr lang="en-GB" sz="3600" dirty="0">
                <a:solidFill>
                  <a:schemeClr val="accent5"/>
                </a:solidFill>
              </a:rPr>
              <a:t>Developing a full understanding of your current system</a:t>
            </a:r>
            <a:endParaRPr lang="en-US" sz="3600" b="1" i="1" dirty="0">
              <a:solidFill>
                <a:schemeClr val="accent5"/>
              </a:solidFill>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10866" y="3801107"/>
            <a:ext cx="4771180" cy="1997931"/>
          </a:xfrm>
          <a:prstGeom prst="rect">
            <a:avLst/>
          </a:prstGeom>
        </p:spPr>
      </p:pic>
      <p:sp>
        <p:nvSpPr>
          <p:cNvPr id="4" name="Rectangle 3"/>
          <p:cNvSpPr/>
          <p:nvPr/>
        </p:nvSpPr>
        <p:spPr>
          <a:xfrm>
            <a:off x="1808915" y="2217405"/>
            <a:ext cx="5575082" cy="1200328"/>
          </a:xfrm>
          <a:prstGeom prst="rect">
            <a:avLst/>
          </a:prstGeom>
        </p:spPr>
        <p:txBody>
          <a:bodyPr wrap="square">
            <a:spAutoFit/>
          </a:bodyPr>
          <a:lstStyle/>
          <a:p>
            <a:pPr algn="ctr"/>
            <a:r>
              <a:rPr lang="en-US" sz="2400" i="1" dirty="0">
                <a:solidFill>
                  <a:srgbClr val="F32F79"/>
                </a:solidFill>
              </a:rPr>
              <a:t>“If we keep on doing what we have been doing, we are going to keep on getting what we have been getting</a:t>
            </a:r>
            <a:r>
              <a:rPr lang="en-US" sz="2400" i="1" dirty="0" smtClean="0">
                <a:solidFill>
                  <a:srgbClr val="F32F79"/>
                </a:solidFill>
              </a:rPr>
              <a:t>”</a:t>
            </a:r>
            <a:endParaRPr lang="en-US" sz="2400" i="1" dirty="0">
              <a:solidFill>
                <a:srgbClr val="F32F79"/>
              </a:solidFill>
            </a:endParaRPr>
          </a:p>
        </p:txBody>
      </p:sp>
    </p:spTree>
    <p:extLst>
      <p:ext uri="{BB962C8B-B14F-4D97-AF65-F5344CB8AC3E}">
        <p14:creationId xmlns:p14="http://schemas.microsoft.com/office/powerpoint/2010/main" val="3098809982"/>
      </p:ext>
    </p:extLst>
  </p:cSld>
  <p:clrMapOvr>
    <a:masterClrMapping/>
  </p:clrMapOvr>
  <mc:AlternateContent xmlns:mc="http://schemas.openxmlformats.org/markup-compatibility/2006" xmlns:p14="http://schemas.microsoft.com/office/powerpoint/2010/main">
    <mc:Choice Requires="p14">
      <p:transition spd="slow" p14:dur="2000" advTm="3090"/>
    </mc:Choice>
    <mc:Fallback xmlns="">
      <p:transition xmlns:p14="http://schemas.microsoft.com/office/powerpoint/2010/main" spd="slow" advTm="309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25332" y="173626"/>
            <a:ext cx="6842125" cy="576263"/>
          </a:xfrm>
        </p:spPr>
        <p:txBody>
          <a:bodyPr/>
          <a:lstStyle/>
          <a:p>
            <a:r>
              <a:rPr lang="en-US" dirty="0">
                <a:solidFill>
                  <a:schemeClr val="accent5"/>
                </a:solidFill>
              </a:rPr>
              <a:t>i-THRIVE </a:t>
            </a:r>
            <a:r>
              <a:rPr lang="en-US" dirty="0" smtClean="0">
                <a:solidFill>
                  <a:schemeClr val="accent5"/>
                </a:solidFill>
              </a:rPr>
              <a:t>Programme</a:t>
            </a:r>
            <a:endParaRPr lang="en-GB" dirty="0"/>
          </a:p>
        </p:txBody>
      </p:sp>
      <p:sp>
        <p:nvSpPr>
          <p:cNvPr id="19" name="Right Arrow 18"/>
          <p:cNvSpPr/>
          <p:nvPr/>
        </p:nvSpPr>
        <p:spPr>
          <a:xfrm>
            <a:off x="3057475" y="2895067"/>
            <a:ext cx="2295427" cy="815926"/>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24" name="Rectangle 23"/>
          <p:cNvSpPr/>
          <p:nvPr/>
        </p:nvSpPr>
        <p:spPr>
          <a:xfrm>
            <a:off x="288078" y="4908376"/>
            <a:ext cx="8452409" cy="1538883"/>
          </a:xfrm>
          <a:prstGeom prst="rect">
            <a:avLst/>
          </a:prstGeom>
        </p:spPr>
        <p:txBody>
          <a:bodyPr wrap="square">
            <a:spAutoFit/>
          </a:bodyPr>
          <a:lstStyle/>
          <a:p>
            <a:pPr>
              <a:buClr>
                <a:schemeClr val="accent1"/>
              </a:buClr>
            </a:pPr>
            <a:r>
              <a:rPr lang="en-US" sz="2100" dirty="0" smtClean="0"/>
              <a:t>i-THRIVE supports </a:t>
            </a:r>
            <a:r>
              <a:rPr lang="en-US" sz="2100" dirty="0"/>
              <a:t>sites to translate the THRIVE conceptual framework into a model of care that fits local </a:t>
            </a:r>
            <a:r>
              <a:rPr lang="en-US" sz="2100" dirty="0" smtClean="0"/>
              <a:t>context</a:t>
            </a:r>
          </a:p>
          <a:p>
            <a:pPr>
              <a:buClr>
                <a:schemeClr val="accent1"/>
              </a:buClr>
            </a:pPr>
            <a:endParaRPr lang="en-GB" sz="1000" dirty="0" smtClean="0">
              <a:solidFill>
                <a:srgbClr val="000000"/>
              </a:solidFill>
              <a:latin typeface="+mj-lt"/>
            </a:endParaRPr>
          </a:p>
          <a:p>
            <a:pPr>
              <a:buClr>
                <a:schemeClr val="accent1"/>
              </a:buClr>
            </a:pPr>
            <a:r>
              <a:rPr lang="en-GB" sz="2100" dirty="0" smtClean="0">
                <a:solidFill>
                  <a:srgbClr val="000000"/>
                </a:solidFill>
                <a:latin typeface="+mj-lt"/>
              </a:rPr>
              <a:t>The programme was created thanks to its recognition as an </a:t>
            </a:r>
            <a:r>
              <a:rPr lang="en-GB" sz="2100" dirty="0">
                <a:solidFill>
                  <a:srgbClr val="000000"/>
                </a:solidFill>
                <a:latin typeface="+mj-lt"/>
              </a:rPr>
              <a:t>NHS Innovation Accelerator, led by Dr Anna Moore</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39823" y="1918151"/>
            <a:ext cx="2754318" cy="2721292"/>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37547" y="1918151"/>
            <a:ext cx="1956263" cy="2769759"/>
          </a:xfrm>
          <a:prstGeom prst="rect">
            <a:avLst/>
          </a:prstGeom>
          <a:ln>
            <a:solidFill>
              <a:srgbClr val="A4D620"/>
            </a:solidFill>
          </a:ln>
        </p:spPr>
      </p:pic>
      <p:sp>
        <p:nvSpPr>
          <p:cNvPr id="3" name="Rectangle 2"/>
          <p:cNvSpPr/>
          <p:nvPr/>
        </p:nvSpPr>
        <p:spPr>
          <a:xfrm>
            <a:off x="325332" y="964688"/>
            <a:ext cx="8377902" cy="738664"/>
          </a:xfrm>
          <a:prstGeom prst="rect">
            <a:avLst/>
          </a:prstGeom>
        </p:spPr>
        <p:txBody>
          <a:bodyPr wrap="square">
            <a:spAutoFit/>
          </a:bodyPr>
          <a:lstStyle/>
          <a:p>
            <a:pPr>
              <a:buClr>
                <a:schemeClr val="accent1"/>
              </a:buClr>
            </a:pPr>
            <a:r>
              <a:rPr lang="en-US" sz="2100" dirty="0"/>
              <a:t>The i-THRIVE programme was developed in response to </a:t>
            </a:r>
            <a:r>
              <a:rPr lang="en-US" sz="2100" dirty="0" smtClean="0"/>
              <a:t>the demand </a:t>
            </a:r>
            <a:r>
              <a:rPr lang="en-US" sz="2100" dirty="0"/>
              <a:t>for </a:t>
            </a:r>
            <a:r>
              <a:rPr lang="en-US" sz="2100" dirty="0" smtClean="0"/>
              <a:t>support with </a:t>
            </a:r>
            <a:r>
              <a:rPr lang="en-US" sz="2100" dirty="0"/>
              <a:t>implementation of the </a:t>
            </a:r>
            <a:r>
              <a:rPr lang="en-US" sz="2100" dirty="0" smtClean="0"/>
              <a:t>THRIVE conceptual </a:t>
            </a:r>
            <a:r>
              <a:rPr lang="en-US" sz="2100" dirty="0"/>
              <a:t>framework</a:t>
            </a:r>
          </a:p>
        </p:txBody>
      </p:sp>
    </p:spTree>
    <p:extLst>
      <p:ext uri="{BB962C8B-B14F-4D97-AF65-F5344CB8AC3E}">
        <p14:creationId xmlns:p14="http://schemas.microsoft.com/office/powerpoint/2010/main" val="41629420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Aligned to existing programmes</a:t>
            </a:r>
            <a:endParaRPr lang="en-US" dirty="0"/>
          </a:p>
        </p:txBody>
      </p:sp>
      <p:sp>
        <p:nvSpPr>
          <p:cNvPr id="3" name="Text Placeholder 2"/>
          <p:cNvSpPr>
            <a:spLocks noGrp="1"/>
          </p:cNvSpPr>
          <p:nvPr>
            <p:ph type="body" sz="quarter" idx="11"/>
          </p:nvPr>
        </p:nvSpPr>
        <p:spPr>
          <a:xfrm>
            <a:off x="250825" y="1196974"/>
            <a:ext cx="8642350" cy="4527551"/>
          </a:xfrm>
        </p:spPr>
        <p:txBody>
          <a:bodyPr/>
          <a:lstStyle/>
          <a:p>
            <a:r>
              <a:rPr lang="en-US" dirty="0" smtClean="0"/>
              <a:t>The </a:t>
            </a:r>
            <a:r>
              <a:rPr lang="en-US" dirty="0" err="1" smtClean="0"/>
              <a:t>i</a:t>
            </a:r>
            <a:r>
              <a:rPr lang="en-US" dirty="0" smtClean="0"/>
              <a:t>-THRIVE </a:t>
            </a:r>
            <a:r>
              <a:rPr lang="en-US" dirty="0" err="1" smtClean="0"/>
              <a:t>programme</a:t>
            </a:r>
            <a:r>
              <a:rPr lang="en-US" dirty="0" smtClean="0"/>
              <a:t> complements existing transformation and Quality Improvement </a:t>
            </a:r>
            <a:r>
              <a:rPr lang="en-US" dirty="0" err="1" smtClean="0"/>
              <a:t>programmes</a:t>
            </a:r>
            <a:r>
              <a:rPr lang="en-US" dirty="0" smtClean="0"/>
              <a:t> in the NHS</a:t>
            </a:r>
          </a:p>
          <a:p>
            <a:endParaRPr lang="en-US" dirty="0"/>
          </a:p>
          <a:p>
            <a:endParaRPr lang="en-US" dirty="0" smtClean="0"/>
          </a:p>
          <a:p>
            <a:pPr marL="0" indent="0">
              <a:buNone/>
            </a:pPr>
            <a:endParaRPr lang="en-US" dirty="0"/>
          </a:p>
          <a:p>
            <a:endParaRPr lang="en-US" dirty="0" smtClean="0"/>
          </a:p>
          <a:p>
            <a:endParaRPr lang="en-US" dirty="0"/>
          </a:p>
          <a:p>
            <a:endParaRPr lang="en-US" dirty="0" smtClean="0"/>
          </a:p>
          <a:p>
            <a:pPr marL="0" indent="0">
              <a:buNone/>
            </a:pPr>
            <a:endParaRPr lang="en-US" dirty="0" smtClean="0"/>
          </a:p>
          <a:p>
            <a:endParaRPr lang="en-US" dirty="0"/>
          </a:p>
          <a:p>
            <a:endParaRPr lang="en-US" dirty="0" smtClean="0"/>
          </a:p>
          <a:p>
            <a:r>
              <a:rPr lang="en-US" dirty="0" smtClean="0"/>
              <a:t>Builds on local strengths across whole system</a:t>
            </a:r>
            <a:endParaRPr lang="en-US" dirty="0"/>
          </a:p>
        </p:txBody>
      </p:sp>
      <p:pic>
        <p:nvPicPr>
          <p:cNvPr id="4" name="Picture 3"/>
          <p:cNvPicPr>
            <a:picLocks noChangeAspect="1"/>
          </p:cNvPicPr>
          <p:nvPr/>
        </p:nvPicPr>
        <p:blipFill rotWithShape="1">
          <a:blip r:embed="rId2"/>
          <a:srcRect l="56043"/>
          <a:stretch/>
        </p:blipFill>
        <p:spPr>
          <a:xfrm>
            <a:off x="1764628" y="3407409"/>
            <a:ext cx="5355400" cy="888365"/>
          </a:xfrm>
          <a:prstGeom prst="rect">
            <a:avLst/>
          </a:prstGeom>
        </p:spPr>
      </p:pic>
      <p:pic>
        <p:nvPicPr>
          <p:cNvPr id="5" name="Picture 4"/>
          <p:cNvPicPr>
            <a:picLocks noChangeAspect="1"/>
          </p:cNvPicPr>
          <p:nvPr/>
        </p:nvPicPr>
        <p:blipFill>
          <a:blip r:embed="rId3"/>
          <a:stretch>
            <a:fillRect/>
          </a:stretch>
        </p:blipFill>
        <p:spPr>
          <a:xfrm>
            <a:off x="4771288" y="2200572"/>
            <a:ext cx="2321662" cy="898040"/>
          </a:xfrm>
          <a:prstGeom prst="rect">
            <a:avLst/>
          </a:prstGeom>
        </p:spPr>
      </p:pic>
      <p:pic>
        <p:nvPicPr>
          <p:cNvPr id="6" name="Picture 5"/>
          <p:cNvPicPr>
            <a:picLocks noChangeAspect="1"/>
          </p:cNvPicPr>
          <p:nvPr/>
        </p:nvPicPr>
        <p:blipFill>
          <a:blip r:embed="rId4"/>
          <a:stretch>
            <a:fillRect/>
          </a:stretch>
        </p:blipFill>
        <p:spPr>
          <a:xfrm>
            <a:off x="1647383" y="2200572"/>
            <a:ext cx="2343592" cy="898867"/>
          </a:xfrm>
          <a:prstGeom prst="rect">
            <a:avLst/>
          </a:prstGeom>
        </p:spPr>
      </p:pic>
    </p:spTree>
    <p:extLst>
      <p:ext uri="{BB962C8B-B14F-4D97-AF65-F5344CB8AC3E}">
        <p14:creationId xmlns:p14="http://schemas.microsoft.com/office/powerpoint/2010/main" val="3521623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Support for sites implementing THRIVE</a:t>
            </a:r>
          </a:p>
        </p:txBody>
      </p:sp>
      <p:sp>
        <p:nvSpPr>
          <p:cNvPr id="3" name="Text Placeholder 2"/>
          <p:cNvSpPr>
            <a:spLocks noGrp="1"/>
          </p:cNvSpPr>
          <p:nvPr>
            <p:ph type="body" sz="quarter" idx="11"/>
          </p:nvPr>
        </p:nvSpPr>
        <p:spPr>
          <a:xfrm>
            <a:off x="250823" y="882505"/>
            <a:ext cx="4921251" cy="5403995"/>
          </a:xfrm>
        </p:spPr>
        <p:txBody>
          <a:bodyPr/>
          <a:lstStyle/>
          <a:p>
            <a:r>
              <a:rPr lang="en-US" b="1" dirty="0"/>
              <a:t>Website</a:t>
            </a:r>
            <a:r>
              <a:rPr lang="en-US" dirty="0"/>
              <a:t> at </a:t>
            </a:r>
            <a:r>
              <a:rPr lang="en-US" dirty="0">
                <a:hlinkClick r:id="rId3"/>
              </a:rPr>
              <a:t>www.implementingthrive.org</a:t>
            </a:r>
            <a:r>
              <a:rPr lang="en-US" dirty="0"/>
              <a:t> </a:t>
            </a:r>
          </a:p>
          <a:p>
            <a:pPr marL="0" indent="0">
              <a:buNone/>
            </a:pPr>
            <a:endParaRPr lang="en-US" sz="1400" dirty="0"/>
          </a:p>
          <a:p>
            <a:r>
              <a:rPr lang="en-US" b="1" dirty="0"/>
              <a:t>i-THRIVE Community of Practice </a:t>
            </a:r>
            <a:r>
              <a:rPr lang="en-US" dirty="0"/>
              <a:t>member with access to shared learning </a:t>
            </a:r>
            <a:r>
              <a:rPr lang="en-US" dirty="0" smtClean="0"/>
              <a:t>events</a:t>
            </a:r>
          </a:p>
          <a:p>
            <a:endParaRPr lang="en-US" sz="1400" dirty="0"/>
          </a:p>
          <a:p>
            <a:r>
              <a:rPr lang="en-US" b="1" dirty="0"/>
              <a:t>i-THRIVE Academy;</a:t>
            </a:r>
            <a:r>
              <a:rPr lang="en-US" dirty="0"/>
              <a:t> four training modules funded by Health Education England</a:t>
            </a:r>
            <a:endParaRPr lang="en-US" b="1" dirty="0"/>
          </a:p>
          <a:p>
            <a:pPr lvl="1"/>
            <a:endParaRPr lang="en-US" sz="1400" dirty="0"/>
          </a:p>
          <a:p>
            <a:r>
              <a:rPr lang="en-US" b="1" dirty="0"/>
              <a:t>i-THRIVE Illustrated; </a:t>
            </a:r>
            <a:r>
              <a:rPr lang="en-US" dirty="0"/>
              <a:t>a series of case studies highlighting how different sites have approached the implementation of THRIVE</a:t>
            </a:r>
          </a:p>
          <a:p>
            <a:pPr lvl="1"/>
            <a:endParaRPr lang="en-US" sz="1400" dirty="0"/>
          </a:p>
          <a:p>
            <a:r>
              <a:rPr lang="en-US" b="1" dirty="0"/>
              <a:t>i-THRIVE Toolkit; </a:t>
            </a:r>
            <a:r>
              <a:rPr lang="en-US" dirty="0"/>
              <a:t>a range of tools to support an evidence based approach to implementation</a:t>
            </a:r>
          </a:p>
          <a:p>
            <a:endParaRPr lang="en-US" dirty="0"/>
          </a:p>
          <a:p>
            <a:pPr lvl="1"/>
            <a:endParaRPr lang="en-US" dirty="0"/>
          </a:p>
        </p:txBody>
      </p:sp>
      <p:pic>
        <p:nvPicPr>
          <p:cNvPr id="6" name="Picture 5"/>
          <p:cNvPicPr>
            <a:picLocks noChangeAspect="1"/>
          </p:cNvPicPr>
          <p:nvPr/>
        </p:nvPicPr>
        <p:blipFill>
          <a:blip r:embed="rId4"/>
          <a:stretch>
            <a:fillRect/>
          </a:stretch>
        </p:blipFill>
        <p:spPr>
          <a:xfrm>
            <a:off x="5525097" y="4672153"/>
            <a:ext cx="3284764" cy="1614347"/>
          </a:xfrm>
          <a:prstGeom prst="rect">
            <a:avLst/>
          </a:prstGeom>
          <a:ln>
            <a:solidFill>
              <a:srgbClr val="781D7D"/>
            </a:solidFill>
          </a:ln>
        </p:spPr>
      </p:pic>
      <p:pic>
        <p:nvPicPr>
          <p:cNvPr id="7" name="Picture 6"/>
          <p:cNvPicPr/>
          <p:nvPr/>
        </p:nvPicPr>
        <p:blipFill rotWithShape="1">
          <a:blip r:embed="rId5"/>
          <a:srcRect l="73463" t="9572" r="11071" b="7385"/>
          <a:stretch/>
        </p:blipFill>
        <p:spPr bwMode="auto">
          <a:xfrm>
            <a:off x="5978759" y="882505"/>
            <a:ext cx="2377440" cy="3590925"/>
          </a:xfrm>
          <a:prstGeom prst="rect">
            <a:avLst/>
          </a:prstGeom>
          <a:solidFill>
            <a:srgbClr val="BD019D"/>
          </a:solidFill>
          <a:ln>
            <a:solidFill>
              <a:srgbClr val="7030A0"/>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989691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59853" y="1957588"/>
            <a:ext cx="7650051" cy="3348507"/>
          </a:xfrm>
        </p:spPr>
        <p:txBody>
          <a:bodyPr/>
          <a:lstStyle/>
          <a:p>
            <a:r>
              <a:rPr lang="en-GB" sz="3600" dirty="0">
                <a:solidFill>
                  <a:schemeClr val="accent5"/>
                </a:solidFill>
              </a:rPr>
              <a:t>Core </a:t>
            </a:r>
            <a:r>
              <a:rPr lang="en-GB" sz="3600" dirty="0" smtClean="0">
                <a:solidFill>
                  <a:schemeClr val="accent5"/>
                </a:solidFill>
              </a:rPr>
              <a:t>principles and components of the i-THRIVE model of care</a:t>
            </a:r>
            <a:r>
              <a:rPr lang="en-GB" sz="3600" dirty="0"/>
              <a:t/>
            </a:r>
            <a:br>
              <a:rPr lang="en-GB" sz="3600" dirty="0"/>
            </a:br>
            <a:r>
              <a:rPr lang="en-GB" sz="3600" dirty="0">
                <a:solidFill>
                  <a:schemeClr val="accent5"/>
                </a:solidFill>
              </a:rPr>
              <a:t/>
            </a:r>
            <a:br>
              <a:rPr lang="en-GB" sz="3600" dirty="0">
                <a:solidFill>
                  <a:schemeClr val="accent5"/>
                </a:solidFill>
              </a:rPr>
            </a:br>
            <a:endParaRPr lang="en-US" sz="2800" b="1" i="1" dirty="0">
              <a:solidFill>
                <a:schemeClr val="accent5"/>
              </a:solidFill>
            </a:endParaRPr>
          </a:p>
        </p:txBody>
      </p:sp>
    </p:spTree>
    <p:extLst>
      <p:ext uri="{BB962C8B-B14F-4D97-AF65-F5344CB8AC3E}">
        <p14:creationId xmlns:p14="http://schemas.microsoft.com/office/powerpoint/2010/main" val="4017919778"/>
      </p:ext>
    </p:extLst>
  </p:cSld>
  <p:clrMapOvr>
    <a:masterClrMapping/>
  </p:clrMapOvr>
  <mc:AlternateContent xmlns:mc="http://schemas.openxmlformats.org/markup-compatibility/2006" xmlns:p14="http://schemas.microsoft.com/office/powerpoint/2010/main">
    <mc:Choice Requires="p14">
      <p:transition spd="slow" p14:dur="2000" advTm="3090"/>
    </mc:Choice>
    <mc:Fallback xmlns="">
      <p:transition xmlns:p14="http://schemas.microsoft.com/office/powerpoint/2010/main" spd="slow" advTm="309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257361"/>
            <a:ext cx="8674234" cy="945273"/>
          </a:xfrm>
        </p:spPr>
        <p:txBody>
          <a:bodyPr/>
          <a:lstStyle/>
          <a:p>
            <a:r>
              <a:rPr lang="en-US" dirty="0" smtClean="0"/>
              <a:t>i-THRIVE : possible </a:t>
            </a:r>
            <a:r>
              <a:rPr lang="en-US" dirty="0"/>
              <a:t>c</a:t>
            </a:r>
            <a:r>
              <a:rPr lang="en-US" dirty="0" smtClean="0"/>
              <a:t>omponents </a:t>
            </a:r>
            <a:r>
              <a:rPr lang="en-US" dirty="0"/>
              <a:t>of an i-THRIVE Model of Care</a:t>
            </a:r>
          </a:p>
        </p:txBody>
      </p:sp>
      <p:pic>
        <p:nvPicPr>
          <p:cNvPr id="4" name="Picture 3"/>
          <p:cNvPicPr>
            <a:picLocks noChangeAspect="1"/>
          </p:cNvPicPr>
          <p:nvPr/>
        </p:nvPicPr>
        <p:blipFill>
          <a:blip r:embed="rId3"/>
          <a:stretch>
            <a:fillRect/>
          </a:stretch>
        </p:blipFill>
        <p:spPr>
          <a:xfrm>
            <a:off x="1654674" y="1394410"/>
            <a:ext cx="5588376" cy="5209989"/>
          </a:xfrm>
          <a:prstGeom prst="rect">
            <a:avLst/>
          </a:prstGeom>
        </p:spPr>
      </p:pic>
      <p:sp>
        <p:nvSpPr>
          <p:cNvPr id="5" name="TextBox 4"/>
          <p:cNvSpPr txBox="1"/>
          <p:nvPr/>
        </p:nvSpPr>
        <p:spPr>
          <a:xfrm>
            <a:off x="2359704" y="1922101"/>
            <a:ext cx="2037098" cy="646331"/>
          </a:xfrm>
          <a:prstGeom prst="rect">
            <a:avLst/>
          </a:prstGeom>
          <a:noFill/>
        </p:spPr>
        <p:txBody>
          <a:bodyPr wrap="square" rtlCol="0">
            <a:spAutoFit/>
          </a:bodyPr>
          <a:lstStyle/>
          <a:p>
            <a:pPr algn="r"/>
            <a:r>
              <a:rPr lang="en-US" sz="1200" dirty="0"/>
              <a:t>Single point of access with  multi-agency assessment &amp; effective signposting</a:t>
            </a:r>
          </a:p>
        </p:txBody>
      </p:sp>
      <p:sp>
        <p:nvSpPr>
          <p:cNvPr id="6" name="TextBox 5"/>
          <p:cNvSpPr txBox="1"/>
          <p:nvPr/>
        </p:nvSpPr>
        <p:spPr>
          <a:xfrm>
            <a:off x="2904493" y="1651061"/>
            <a:ext cx="1554924" cy="276999"/>
          </a:xfrm>
          <a:prstGeom prst="rect">
            <a:avLst/>
          </a:prstGeom>
          <a:noFill/>
        </p:spPr>
        <p:txBody>
          <a:bodyPr wrap="square" rtlCol="0">
            <a:spAutoFit/>
          </a:bodyPr>
          <a:lstStyle/>
          <a:p>
            <a:pPr algn="r"/>
            <a:r>
              <a:rPr lang="en-US" sz="1200" dirty="0"/>
              <a:t>Digital ‘front – end’</a:t>
            </a:r>
          </a:p>
        </p:txBody>
      </p:sp>
      <p:sp>
        <p:nvSpPr>
          <p:cNvPr id="7" name="TextBox 6"/>
          <p:cNvSpPr txBox="1"/>
          <p:nvPr/>
        </p:nvSpPr>
        <p:spPr>
          <a:xfrm>
            <a:off x="2286974" y="3683538"/>
            <a:ext cx="2087656" cy="276999"/>
          </a:xfrm>
          <a:prstGeom prst="rect">
            <a:avLst/>
          </a:prstGeom>
          <a:noFill/>
        </p:spPr>
        <p:txBody>
          <a:bodyPr wrap="square" rtlCol="0">
            <a:spAutoFit/>
          </a:bodyPr>
          <a:lstStyle/>
          <a:p>
            <a:pPr algn="r"/>
            <a:r>
              <a:rPr lang="en-US" sz="1200" dirty="0"/>
              <a:t>Self-help and peer-support</a:t>
            </a:r>
          </a:p>
        </p:txBody>
      </p:sp>
      <p:sp>
        <p:nvSpPr>
          <p:cNvPr id="8" name="TextBox 7"/>
          <p:cNvSpPr txBox="1"/>
          <p:nvPr/>
        </p:nvSpPr>
        <p:spPr>
          <a:xfrm>
            <a:off x="4459417" y="1687616"/>
            <a:ext cx="1512712" cy="830997"/>
          </a:xfrm>
          <a:prstGeom prst="rect">
            <a:avLst/>
          </a:prstGeom>
          <a:noFill/>
        </p:spPr>
        <p:txBody>
          <a:bodyPr wrap="square" rtlCol="0">
            <a:spAutoFit/>
          </a:bodyPr>
          <a:lstStyle/>
          <a:p>
            <a:r>
              <a:rPr lang="en-US" sz="1200" dirty="0"/>
              <a:t>Short, evidence based interventions aligned with NICE Guidance</a:t>
            </a:r>
          </a:p>
        </p:txBody>
      </p:sp>
      <p:sp>
        <p:nvSpPr>
          <p:cNvPr id="9" name="TextBox 8"/>
          <p:cNvSpPr txBox="1"/>
          <p:nvPr/>
        </p:nvSpPr>
        <p:spPr>
          <a:xfrm>
            <a:off x="1939296" y="3453837"/>
            <a:ext cx="2435334" cy="276999"/>
          </a:xfrm>
          <a:prstGeom prst="rect">
            <a:avLst/>
          </a:prstGeom>
          <a:noFill/>
        </p:spPr>
        <p:txBody>
          <a:bodyPr wrap="square" rtlCol="0">
            <a:spAutoFit/>
          </a:bodyPr>
          <a:lstStyle/>
          <a:p>
            <a:pPr algn="r"/>
            <a:r>
              <a:rPr lang="en-US" sz="1200" dirty="0"/>
              <a:t>Schools and primary care in-reach</a:t>
            </a:r>
          </a:p>
        </p:txBody>
      </p:sp>
      <p:sp>
        <p:nvSpPr>
          <p:cNvPr id="10" name="TextBox 9"/>
          <p:cNvSpPr txBox="1"/>
          <p:nvPr/>
        </p:nvSpPr>
        <p:spPr>
          <a:xfrm>
            <a:off x="1939296" y="3214763"/>
            <a:ext cx="2443395" cy="276999"/>
          </a:xfrm>
          <a:prstGeom prst="rect">
            <a:avLst/>
          </a:prstGeom>
          <a:noFill/>
        </p:spPr>
        <p:txBody>
          <a:bodyPr wrap="square" rtlCol="0">
            <a:spAutoFit/>
          </a:bodyPr>
          <a:lstStyle/>
          <a:p>
            <a:pPr algn="r"/>
            <a:r>
              <a:rPr lang="en-US" sz="1200" dirty="0"/>
              <a:t> Outreach to Hard-to-reach groups</a:t>
            </a:r>
          </a:p>
        </p:txBody>
      </p:sp>
      <p:sp>
        <p:nvSpPr>
          <p:cNvPr id="12" name="TextBox 11"/>
          <p:cNvSpPr txBox="1"/>
          <p:nvPr/>
        </p:nvSpPr>
        <p:spPr>
          <a:xfrm>
            <a:off x="2109051" y="2568432"/>
            <a:ext cx="2273640" cy="646331"/>
          </a:xfrm>
          <a:prstGeom prst="rect">
            <a:avLst/>
          </a:prstGeom>
          <a:noFill/>
        </p:spPr>
        <p:txBody>
          <a:bodyPr wrap="square" rtlCol="0">
            <a:spAutoFit/>
          </a:bodyPr>
          <a:lstStyle/>
          <a:p>
            <a:pPr algn="r"/>
            <a:r>
              <a:rPr lang="en-US" sz="1200" dirty="0"/>
              <a:t>Creating a comprehensive network of community providers: Youth Wellbeing Directory</a:t>
            </a:r>
          </a:p>
        </p:txBody>
      </p:sp>
      <p:sp>
        <p:nvSpPr>
          <p:cNvPr id="15" name="TextBox 14"/>
          <p:cNvSpPr txBox="1"/>
          <p:nvPr/>
        </p:nvSpPr>
        <p:spPr>
          <a:xfrm>
            <a:off x="4459417" y="2839977"/>
            <a:ext cx="2678994" cy="830997"/>
          </a:xfrm>
          <a:prstGeom prst="rect">
            <a:avLst/>
          </a:prstGeom>
          <a:noFill/>
        </p:spPr>
        <p:txBody>
          <a:bodyPr wrap="square" rtlCol="0">
            <a:spAutoFit/>
          </a:bodyPr>
          <a:lstStyle/>
          <a:p>
            <a:r>
              <a:rPr lang="en-US" sz="1200" dirty="0"/>
              <a:t>Wide variety of choice of modality and location, provided by health or alternatives (3</a:t>
            </a:r>
            <a:r>
              <a:rPr lang="en-US" sz="1200" baseline="30000" dirty="0"/>
              <a:t>rd</a:t>
            </a:r>
            <a:r>
              <a:rPr lang="en-US" sz="1200" dirty="0"/>
              <a:t> sector, community providers)</a:t>
            </a:r>
          </a:p>
        </p:txBody>
      </p:sp>
      <p:sp>
        <p:nvSpPr>
          <p:cNvPr id="17" name="TextBox 16"/>
          <p:cNvSpPr txBox="1"/>
          <p:nvPr/>
        </p:nvSpPr>
        <p:spPr>
          <a:xfrm>
            <a:off x="4464401" y="4042336"/>
            <a:ext cx="2018297" cy="461665"/>
          </a:xfrm>
          <a:prstGeom prst="rect">
            <a:avLst/>
          </a:prstGeom>
          <a:noFill/>
        </p:spPr>
        <p:txBody>
          <a:bodyPr wrap="square" rtlCol="0">
            <a:spAutoFit/>
          </a:bodyPr>
          <a:lstStyle/>
          <a:p>
            <a:r>
              <a:rPr lang="en-US" sz="1200" dirty="0"/>
              <a:t>Longer, evidence based interventions</a:t>
            </a:r>
          </a:p>
        </p:txBody>
      </p:sp>
      <p:sp>
        <p:nvSpPr>
          <p:cNvPr id="19" name="TextBox 18"/>
          <p:cNvSpPr txBox="1"/>
          <p:nvPr/>
        </p:nvSpPr>
        <p:spPr>
          <a:xfrm>
            <a:off x="4486141" y="5000263"/>
            <a:ext cx="2275124" cy="276999"/>
          </a:xfrm>
          <a:prstGeom prst="rect">
            <a:avLst/>
          </a:prstGeom>
          <a:noFill/>
        </p:spPr>
        <p:txBody>
          <a:bodyPr wrap="square" rtlCol="0">
            <a:spAutoFit/>
          </a:bodyPr>
          <a:lstStyle/>
          <a:p>
            <a:r>
              <a:rPr lang="en-US" sz="1200" dirty="0"/>
              <a:t>Provided by health primarily</a:t>
            </a:r>
          </a:p>
        </p:txBody>
      </p:sp>
      <p:sp>
        <p:nvSpPr>
          <p:cNvPr id="21" name="TextBox 20"/>
          <p:cNvSpPr txBox="1"/>
          <p:nvPr/>
        </p:nvSpPr>
        <p:spPr>
          <a:xfrm>
            <a:off x="4447469" y="3708972"/>
            <a:ext cx="2678994" cy="276999"/>
          </a:xfrm>
          <a:prstGeom prst="rect">
            <a:avLst/>
          </a:prstGeom>
          <a:noFill/>
        </p:spPr>
        <p:txBody>
          <a:bodyPr wrap="square" rtlCol="0">
            <a:spAutoFit/>
          </a:bodyPr>
          <a:lstStyle/>
          <a:p>
            <a:r>
              <a:rPr lang="en-US" sz="1200" dirty="0"/>
              <a:t>Outcomes plus goal based measures</a:t>
            </a:r>
          </a:p>
        </p:txBody>
      </p:sp>
      <p:sp>
        <p:nvSpPr>
          <p:cNvPr id="24" name="TextBox 23"/>
          <p:cNvSpPr txBox="1"/>
          <p:nvPr/>
        </p:nvSpPr>
        <p:spPr>
          <a:xfrm>
            <a:off x="4488127" y="5402916"/>
            <a:ext cx="2273138" cy="461665"/>
          </a:xfrm>
          <a:prstGeom prst="rect">
            <a:avLst/>
          </a:prstGeom>
          <a:noFill/>
        </p:spPr>
        <p:txBody>
          <a:bodyPr wrap="square" rtlCol="0">
            <a:spAutoFit/>
          </a:bodyPr>
          <a:lstStyle/>
          <a:p>
            <a:r>
              <a:rPr lang="en-US" sz="1200" dirty="0"/>
              <a:t>Outcomes plus goal based measures</a:t>
            </a:r>
          </a:p>
        </p:txBody>
      </p:sp>
      <p:sp>
        <p:nvSpPr>
          <p:cNvPr id="28" name="TextBox 27"/>
          <p:cNvSpPr txBox="1"/>
          <p:nvPr/>
        </p:nvSpPr>
        <p:spPr>
          <a:xfrm>
            <a:off x="1698800" y="4037537"/>
            <a:ext cx="2713309" cy="646331"/>
          </a:xfrm>
          <a:prstGeom prst="rect">
            <a:avLst/>
          </a:prstGeom>
          <a:noFill/>
        </p:spPr>
        <p:txBody>
          <a:bodyPr wrap="square" rtlCol="0">
            <a:spAutoFit/>
          </a:bodyPr>
          <a:lstStyle/>
          <a:p>
            <a:pPr algn="r"/>
            <a:r>
              <a:rPr lang="en-US" sz="1200" dirty="0"/>
              <a:t>AMBiT: Integrated multi-agency approach with joint accountability for outcomes</a:t>
            </a:r>
          </a:p>
        </p:txBody>
      </p:sp>
      <p:sp>
        <p:nvSpPr>
          <p:cNvPr id="30" name="TextBox 29"/>
          <p:cNvSpPr txBox="1"/>
          <p:nvPr/>
        </p:nvSpPr>
        <p:spPr>
          <a:xfrm>
            <a:off x="2324453" y="5668080"/>
            <a:ext cx="2087656" cy="276999"/>
          </a:xfrm>
          <a:prstGeom prst="rect">
            <a:avLst/>
          </a:prstGeom>
          <a:noFill/>
        </p:spPr>
        <p:txBody>
          <a:bodyPr wrap="square" rtlCol="0">
            <a:spAutoFit/>
          </a:bodyPr>
          <a:lstStyle/>
          <a:p>
            <a:pPr algn="r"/>
            <a:r>
              <a:rPr lang="en-US" sz="1200" dirty="0"/>
              <a:t>Self-help and peer-support</a:t>
            </a:r>
          </a:p>
        </p:txBody>
      </p:sp>
      <p:sp>
        <p:nvSpPr>
          <p:cNvPr id="32" name="TextBox 31"/>
          <p:cNvSpPr txBox="1"/>
          <p:nvPr/>
        </p:nvSpPr>
        <p:spPr>
          <a:xfrm>
            <a:off x="2109051" y="4683868"/>
            <a:ext cx="2313174" cy="461665"/>
          </a:xfrm>
          <a:prstGeom prst="rect">
            <a:avLst/>
          </a:prstGeom>
          <a:noFill/>
        </p:spPr>
        <p:txBody>
          <a:bodyPr wrap="square" rtlCol="0">
            <a:spAutoFit/>
          </a:bodyPr>
          <a:lstStyle/>
          <a:p>
            <a:pPr algn="r"/>
            <a:r>
              <a:rPr lang="en-US" sz="1200" dirty="0"/>
              <a:t>Safety plans co-produced  between agencies &amp; young people</a:t>
            </a:r>
          </a:p>
        </p:txBody>
      </p:sp>
      <p:sp>
        <p:nvSpPr>
          <p:cNvPr id="33" name="TextBox 32"/>
          <p:cNvSpPr txBox="1"/>
          <p:nvPr/>
        </p:nvSpPr>
        <p:spPr>
          <a:xfrm>
            <a:off x="2309146" y="5177067"/>
            <a:ext cx="2087656" cy="461665"/>
          </a:xfrm>
          <a:prstGeom prst="rect">
            <a:avLst/>
          </a:prstGeom>
          <a:noFill/>
        </p:spPr>
        <p:txBody>
          <a:bodyPr wrap="square" rtlCol="0">
            <a:spAutoFit/>
          </a:bodyPr>
          <a:lstStyle/>
          <a:p>
            <a:pPr algn="r"/>
            <a:r>
              <a:rPr lang="en-US" sz="1200" dirty="0"/>
              <a:t>Emphasis on developing Personal support network</a:t>
            </a:r>
          </a:p>
        </p:txBody>
      </p:sp>
      <p:sp>
        <p:nvSpPr>
          <p:cNvPr id="41" name="TextBox 40"/>
          <p:cNvSpPr txBox="1"/>
          <p:nvPr/>
        </p:nvSpPr>
        <p:spPr>
          <a:xfrm>
            <a:off x="1495721" y="1340265"/>
            <a:ext cx="1414929" cy="523220"/>
          </a:xfrm>
          <a:prstGeom prst="rect">
            <a:avLst/>
          </a:prstGeom>
          <a:noFill/>
        </p:spPr>
        <p:txBody>
          <a:bodyPr wrap="square" rtlCol="0">
            <a:spAutoFit/>
          </a:bodyPr>
          <a:lstStyle/>
          <a:p>
            <a:pPr algn="ctr"/>
            <a:r>
              <a:rPr lang="en-US" sz="1400" b="1" dirty="0">
                <a:solidFill>
                  <a:schemeClr val="accent1">
                    <a:lumMod val="50000"/>
                  </a:schemeClr>
                </a:solidFill>
              </a:rPr>
              <a:t>Getting Advice and Signposting</a:t>
            </a:r>
          </a:p>
        </p:txBody>
      </p:sp>
      <p:sp>
        <p:nvSpPr>
          <p:cNvPr id="42" name="TextBox 41"/>
          <p:cNvSpPr txBox="1"/>
          <p:nvPr/>
        </p:nvSpPr>
        <p:spPr>
          <a:xfrm>
            <a:off x="6137138" y="1450387"/>
            <a:ext cx="1199445" cy="307777"/>
          </a:xfrm>
          <a:prstGeom prst="rect">
            <a:avLst/>
          </a:prstGeom>
          <a:noFill/>
        </p:spPr>
        <p:txBody>
          <a:bodyPr wrap="square" rtlCol="0">
            <a:spAutoFit/>
          </a:bodyPr>
          <a:lstStyle/>
          <a:p>
            <a:pPr algn="r"/>
            <a:r>
              <a:rPr lang="en-US" sz="1400" b="1" dirty="0">
                <a:solidFill>
                  <a:schemeClr val="tx2">
                    <a:lumMod val="75000"/>
                  </a:schemeClr>
                </a:solidFill>
              </a:rPr>
              <a:t>Getting Help</a:t>
            </a:r>
          </a:p>
        </p:txBody>
      </p:sp>
      <p:sp>
        <p:nvSpPr>
          <p:cNvPr id="43" name="TextBox 42"/>
          <p:cNvSpPr txBox="1"/>
          <p:nvPr/>
        </p:nvSpPr>
        <p:spPr>
          <a:xfrm>
            <a:off x="6354508" y="6022133"/>
            <a:ext cx="1199445" cy="523220"/>
          </a:xfrm>
          <a:prstGeom prst="rect">
            <a:avLst/>
          </a:prstGeom>
          <a:noFill/>
        </p:spPr>
        <p:txBody>
          <a:bodyPr wrap="square" rtlCol="0">
            <a:spAutoFit/>
          </a:bodyPr>
          <a:lstStyle/>
          <a:p>
            <a:pPr algn="ctr"/>
            <a:r>
              <a:rPr lang="en-US" sz="1400" b="1" dirty="0">
                <a:solidFill>
                  <a:schemeClr val="accent5"/>
                </a:solidFill>
              </a:rPr>
              <a:t>Getting More Help</a:t>
            </a:r>
          </a:p>
        </p:txBody>
      </p:sp>
      <p:sp>
        <p:nvSpPr>
          <p:cNvPr id="44" name="TextBox 43"/>
          <p:cNvSpPr txBox="1"/>
          <p:nvPr/>
        </p:nvSpPr>
        <p:spPr>
          <a:xfrm>
            <a:off x="1687251" y="6204268"/>
            <a:ext cx="1199445" cy="307777"/>
          </a:xfrm>
          <a:prstGeom prst="rect">
            <a:avLst/>
          </a:prstGeom>
          <a:noFill/>
        </p:spPr>
        <p:txBody>
          <a:bodyPr wrap="square" rtlCol="0">
            <a:spAutoFit/>
          </a:bodyPr>
          <a:lstStyle/>
          <a:p>
            <a:r>
              <a:rPr lang="en-US" sz="1400" b="1" dirty="0">
                <a:solidFill>
                  <a:schemeClr val="accent3">
                    <a:lumMod val="75000"/>
                  </a:schemeClr>
                </a:solidFill>
              </a:rPr>
              <a:t>Risk Support</a:t>
            </a:r>
          </a:p>
        </p:txBody>
      </p:sp>
      <p:sp>
        <p:nvSpPr>
          <p:cNvPr id="35" name="TextBox 34"/>
          <p:cNvSpPr txBox="1"/>
          <p:nvPr/>
        </p:nvSpPr>
        <p:spPr>
          <a:xfrm>
            <a:off x="4461736" y="2577553"/>
            <a:ext cx="2275125" cy="276999"/>
          </a:xfrm>
          <a:prstGeom prst="rect">
            <a:avLst/>
          </a:prstGeom>
          <a:noFill/>
        </p:spPr>
        <p:txBody>
          <a:bodyPr wrap="square" rtlCol="0">
            <a:spAutoFit/>
          </a:bodyPr>
          <a:lstStyle/>
          <a:p>
            <a:r>
              <a:rPr lang="en-US" sz="1200" dirty="0"/>
              <a:t>CYP IAPT</a:t>
            </a:r>
          </a:p>
        </p:txBody>
      </p:sp>
      <p:sp>
        <p:nvSpPr>
          <p:cNvPr id="39" name="TextBox 38"/>
          <p:cNvSpPr txBox="1"/>
          <p:nvPr/>
        </p:nvSpPr>
        <p:spPr>
          <a:xfrm>
            <a:off x="4486140" y="4591200"/>
            <a:ext cx="2275125" cy="276999"/>
          </a:xfrm>
          <a:prstGeom prst="rect">
            <a:avLst/>
          </a:prstGeom>
          <a:noFill/>
        </p:spPr>
        <p:txBody>
          <a:bodyPr wrap="square" rtlCol="0">
            <a:spAutoFit/>
          </a:bodyPr>
          <a:lstStyle/>
          <a:p>
            <a:r>
              <a:rPr lang="en-US" sz="1200" dirty="0"/>
              <a:t>CYP IAPT</a:t>
            </a:r>
          </a:p>
        </p:txBody>
      </p:sp>
    </p:spTree>
    <p:extLst>
      <p:ext uri="{BB962C8B-B14F-4D97-AF65-F5344CB8AC3E}">
        <p14:creationId xmlns:p14="http://schemas.microsoft.com/office/powerpoint/2010/main" val="2414683696"/>
      </p:ext>
    </p:extLst>
  </p:cSld>
  <p:clrMapOvr>
    <a:masterClrMapping/>
  </p:clrMapOvr>
  <mc:AlternateContent xmlns:mc="http://schemas.openxmlformats.org/markup-compatibility/2006" xmlns:p14="http://schemas.microsoft.com/office/powerpoint/2010/main">
    <mc:Choice Requires="p14">
      <p:transition spd="slow" p14:dur="2000" advTm="67636"/>
    </mc:Choice>
    <mc:Fallback xmlns="">
      <p:transition xmlns:p14="http://schemas.microsoft.com/office/powerpoint/2010/main" spd="slow" advTm="67636"/>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403967"/>
            <a:ext cx="7772400" cy="1158383"/>
          </a:xfrm>
        </p:spPr>
        <p:txBody>
          <a:bodyPr/>
          <a:lstStyle/>
          <a:p>
            <a:r>
              <a:rPr lang="en-GB" sz="3600" dirty="0" err="1" smtClean="0">
                <a:solidFill>
                  <a:schemeClr val="accent5"/>
                </a:solidFill>
              </a:rPr>
              <a:t>i</a:t>
            </a:r>
            <a:r>
              <a:rPr lang="en-GB" sz="3600" dirty="0" smtClean="0">
                <a:solidFill>
                  <a:schemeClr val="accent5"/>
                </a:solidFill>
              </a:rPr>
              <a:t>-THRIVE Approach to Implementation</a:t>
            </a:r>
            <a:br>
              <a:rPr lang="en-GB" sz="3600" dirty="0" smtClean="0">
                <a:solidFill>
                  <a:schemeClr val="accent5"/>
                </a:solidFill>
              </a:rPr>
            </a:br>
            <a:r>
              <a:rPr lang="en-GB" sz="3600" dirty="0" smtClean="0">
                <a:solidFill>
                  <a:schemeClr val="accent5"/>
                </a:solidFill>
              </a:rPr>
              <a:t>Phase 1: Understanding Your System</a:t>
            </a:r>
            <a:endParaRPr lang="en-US" sz="3600" b="1" i="1" dirty="0">
              <a:solidFill>
                <a:schemeClr val="accent5"/>
              </a:solidFill>
            </a:endParaRPr>
          </a:p>
        </p:txBody>
      </p:sp>
    </p:spTree>
    <p:extLst>
      <p:ext uri="{BB962C8B-B14F-4D97-AF65-F5344CB8AC3E}">
        <p14:creationId xmlns:p14="http://schemas.microsoft.com/office/powerpoint/2010/main" val="3780498999"/>
      </p:ext>
    </p:extLst>
  </p:cSld>
  <p:clrMapOvr>
    <a:masterClrMapping/>
  </p:clrMapOvr>
  <mc:AlternateContent xmlns:mc="http://schemas.openxmlformats.org/markup-compatibility/2006" xmlns:p14="http://schemas.microsoft.com/office/powerpoint/2010/main">
    <mc:Choice Requires="p14">
      <p:transition spd="slow" p14:dur="2000" advTm="3090"/>
    </mc:Choice>
    <mc:Fallback xmlns="">
      <p:transition xmlns:p14="http://schemas.microsoft.com/office/powerpoint/2010/main" spd="slow" advTm="309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p:cNvSpPr/>
          <p:nvPr/>
        </p:nvSpPr>
        <p:spPr>
          <a:xfrm>
            <a:off x="237996" y="3925941"/>
            <a:ext cx="4162414" cy="2552708"/>
          </a:xfrm>
          <a:prstGeom prst="roundRect">
            <a:avLst>
              <a:gd name="adj" fmla="val 4202"/>
            </a:avLst>
          </a:prstGeom>
        </p:spPr>
        <p:style>
          <a:lnRef idx="2">
            <a:schemeClr val="accent5"/>
          </a:lnRef>
          <a:fillRef idx="1">
            <a:schemeClr val="lt1"/>
          </a:fillRef>
          <a:effectRef idx="0">
            <a:schemeClr val="accent5"/>
          </a:effectRef>
          <a:fontRef idx="minor">
            <a:schemeClr val="dk1"/>
          </a:fontRef>
        </p:style>
        <p:txBody>
          <a:bodyPr rIns="576000" numCol="1" rtlCol="0" anchor="t"/>
          <a:lstStyle/>
          <a:p>
            <a:r>
              <a:rPr lang="en-US" sz="1400" b="1" dirty="0"/>
              <a:t>Learning from </a:t>
            </a:r>
          </a:p>
          <a:p>
            <a:r>
              <a:rPr lang="en-US" sz="1400" b="1" dirty="0" smtClean="0"/>
              <a:t>Experience</a:t>
            </a:r>
          </a:p>
          <a:p>
            <a:endParaRPr lang="en-US" sz="1400" b="1" dirty="0"/>
          </a:p>
          <a:p>
            <a:r>
              <a:rPr lang="en-US" sz="1400" b="1" dirty="0" smtClean="0"/>
              <a:t>Sustainability</a:t>
            </a:r>
            <a:endParaRPr lang="en-US" sz="1400" b="1" i="1" dirty="0"/>
          </a:p>
          <a:p>
            <a:pPr marL="216000" indent="-180000">
              <a:buFont typeface="Arial" panose="020B0604020202020204" pitchFamily="34" charset="0"/>
              <a:buChar char="•"/>
            </a:pPr>
            <a:r>
              <a:rPr lang="en-US" sz="1400" dirty="0" err="1" smtClean="0"/>
              <a:t>Normalisation</a:t>
            </a:r>
            <a:r>
              <a:rPr lang="en-US" sz="1400" dirty="0"/>
              <a:t> </a:t>
            </a:r>
            <a:endParaRPr lang="en-US" sz="1400" dirty="0" smtClean="0"/>
          </a:p>
          <a:p>
            <a:pPr marL="198000"/>
            <a:r>
              <a:rPr lang="en-US" sz="1400" dirty="0" smtClean="0"/>
              <a:t>Process Theory</a:t>
            </a:r>
          </a:p>
        </p:txBody>
      </p:sp>
      <p:sp>
        <p:nvSpPr>
          <p:cNvPr id="23" name="Rounded Rectangle 22"/>
          <p:cNvSpPr/>
          <p:nvPr/>
        </p:nvSpPr>
        <p:spPr>
          <a:xfrm>
            <a:off x="4565639" y="3927471"/>
            <a:ext cx="4466106" cy="2552708"/>
          </a:xfrm>
          <a:prstGeom prst="roundRect">
            <a:avLst>
              <a:gd name="adj" fmla="val 4202"/>
            </a:avLst>
          </a:prstGeom>
          <a:ln>
            <a:solidFill>
              <a:schemeClr val="accent4"/>
            </a:solidFill>
          </a:ln>
        </p:spPr>
        <p:style>
          <a:lnRef idx="2">
            <a:schemeClr val="accent6"/>
          </a:lnRef>
          <a:fillRef idx="1">
            <a:schemeClr val="lt1"/>
          </a:fillRef>
          <a:effectRef idx="0">
            <a:schemeClr val="accent6"/>
          </a:effectRef>
          <a:fontRef idx="minor">
            <a:schemeClr val="dk1"/>
          </a:fontRef>
        </p:style>
        <p:txBody>
          <a:bodyPr lIns="1908000" rIns="180000" numCol="1" rtlCol="0" anchor="t"/>
          <a:lstStyle/>
          <a:p>
            <a:pPr marL="190800"/>
            <a:r>
              <a:rPr lang="en-US" sz="1400" b="1" dirty="0" smtClean="0"/>
              <a:t>   Ongoing Implementation</a:t>
            </a:r>
          </a:p>
          <a:p>
            <a:pPr marL="288000"/>
            <a:r>
              <a:rPr lang="en-US" sz="1400" b="1" dirty="0"/>
              <a:t> </a:t>
            </a:r>
            <a:r>
              <a:rPr lang="en-US" sz="1400" b="1" dirty="0" smtClean="0"/>
              <a:t>Support Strategies</a:t>
            </a:r>
          </a:p>
          <a:p>
            <a:pPr marL="504000" indent="-180000">
              <a:buFont typeface="Arial" panose="020B0604020202020204" pitchFamily="34" charset="0"/>
              <a:buChar char="•"/>
            </a:pPr>
            <a:r>
              <a:rPr lang="en-US" sz="1400" dirty="0" smtClean="0"/>
              <a:t>Making changes – use of Quality Improvement</a:t>
            </a:r>
          </a:p>
          <a:p>
            <a:pPr marL="504000" indent="-180000">
              <a:buFont typeface="Arial" panose="020B0604020202020204" pitchFamily="34" charset="0"/>
              <a:buChar char="•"/>
            </a:pPr>
            <a:r>
              <a:rPr lang="en-US" sz="1400" dirty="0" smtClean="0"/>
              <a:t>Technical Assistance /Coaching/Supervision in Change Management</a:t>
            </a:r>
            <a:endParaRPr lang="en-US" sz="1400" dirty="0"/>
          </a:p>
          <a:p>
            <a:pPr marL="504000" indent="-180000">
              <a:buFont typeface="Arial" panose="020B0604020202020204" pitchFamily="34" charset="0"/>
              <a:buChar char="•"/>
            </a:pPr>
            <a:r>
              <a:rPr lang="en-US" sz="1400" dirty="0" smtClean="0"/>
              <a:t>Supportive Feedback Mechanisms</a:t>
            </a:r>
          </a:p>
        </p:txBody>
      </p:sp>
      <p:sp>
        <p:nvSpPr>
          <p:cNvPr id="22" name="Rounded Rectangle 21"/>
          <p:cNvSpPr/>
          <p:nvPr/>
        </p:nvSpPr>
        <p:spPr>
          <a:xfrm>
            <a:off x="4565639" y="1235191"/>
            <a:ext cx="4466106" cy="2552708"/>
          </a:xfrm>
          <a:prstGeom prst="roundRect">
            <a:avLst>
              <a:gd name="adj" fmla="val 4202"/>
            </a:avLst>
          </a:prstGeom>
        </p:spPr>
        <p:style>
          <a:lnRef idx="2">
            <a:schemeClr val="accent6"/>
          </a:lnRef>
          <a:fillRef idx="1">
            <a:schemeClr val="lt1"/>
          </a:fillRef>
          <a:effectRef idx="0">
            <a:schemeClr val="accent6"/>
          </a:effectRef>
          <a:fontRef idx="minor">
            <a:schemeClr val="dk1"/>
          </a:fontRef>
        </p:style>
        <p:txBody>
          <a:bodyPr lIns="1908000" rIns="180000" numCol="1" rtlCol="0" anchor="t"/>
          <a:lstStyle/>
          <a:p>
            <a:pPr marL="288000"/>
            <a:r>
              <a:rPr lang="en-US" sz="1400" b="1" dirty="0" smtClean="0"/>
              <a:t>Structural features of Implementation</a:t>
            </a:r>
            <a:endParaRPr lang="en-US" sz="1400" dirty="0" smtClean="0"/>
          </a:p>
          <a:p>
            <a:pPr marL="504000" indent="-180000">
              <a:buFont typeface="Arial"/>
              <a:buChar char="•"/>
            </a:pPr>
            <a:r>
              <a:rPr lang="en-US" sz="1400" dirty="0"/>
              <a:t>Developing Implementation t</a:t>
            </a:r>
            <a:r>
              <a:rPr lang="en-US" sz="1400" dirty="0" smtClean="0"/>
              <a:t>eams</a:t>
            </a:r>
          </a:p>
          <a:p>
            <a:pPr marL="504000" indent="-180000">
              <a:buFont typeface="Arial"/>
              <a:buChar char="•"/>
            </a:pPr>
            <a:r>
              <a:rPr lang="en-US" sz="1400" dirty="0" smtClean="0"/>
              <a:t>Workforce planning</a:t>
            </a:r>
          </a:p>
          <a:p>
            <a:pPr marL="504000" indent="-180000">
              <a:buFont typeface="Arial"/>
              <a:buChar char="•"/>
            </a:pPr>
            <a:r>
              <a:rPr lang="en-US" sz="1400" dirty="0" smtClean="0"/>
              <a:t>Community of Practice</a:t>
            </a:r>
            <a:endParaRPr lang="en-US" sz="1400" dirty="0"/>
          </a:p>
          <a:p>
            <a:pPr marL="504000" indent="-180000">
              <a:buFont typeface="Arial"/>
              <a:buChar char="•"/>
            </a:pPr>
            <a:r>
              <a:rPr lang="en-US" sz="1400" dirty="0" smtClean="0"/>
              <a:t>Training Clinical and Professional teams</a:t>
            </a:r>
          </a:p>
          <a:p>
            <a:pPr marL="504000" indent="-180000">
              <a:buFont typeface="Arial"/>
              <a:buChar char="•"/>
            </a:pPr>
            <a:r>
              <a:rPr lang="en-US" sz="1400" dirty="0" smtClean="0"/>
              <a:t>Measurement in place</a:t>
            </a:r>
            <a:endParaRPr lang="en-US" sz="1400" dirty="0"/>
          </a:p>
        </p:txBody>
      </p:sp>
      <p:sp>
        <p:nvSpPr>
          <p:cNvPr id="21" name="Rounded Rectangle 20"/>
          <p:cNvSpPr/>
          <p:nvPr/>
        </p:nvSpPr>
        <p:spPr>
          <a:xfrm>
            <a:off x="237996" y="1231459"/>
            <a:ext cx="4162414" cy="2552708"/>
          </a:xfrm>
          <a:prstGeom prst="roundRect">
            <a:avLst>
              <a:gd name="adj" fmla="val 3217"/>
            </a:avLst>
          </a:prstGeom>
        </p:spPr>
        <p:style>
          <a:lnRef idx="2">
            <a:schemeClr val="accent5"/>
          </a:lnRef>
          <a:fillRef idx="1">
            <a:schemeClr val="lt1"/>
          </a:fillRef>
          <a:effectRef idx="0">
            <a:schemeClr val="accent5"/>
          </a:effectRef>
          <a:fontRef idx="minor">
            <a:schemeClr val="dk1"/>
          </a:fontRef>
        </p:style>
        <p:txBody>
          <a:bodyPr rIns="576000" numCol="1" rtlCol="0" anchor="t"/>
          <a:lstStyle/>
          <a:p>
            <a:r>
              <a:rPr lang="en-US" sz="1400" b="1" dirty="0" smtClean="0"/>
              <a:t>Set up and governance</a:t>
            </a:r>
          </a:p>
          <a:p>
            <a:endParaRPr lang="en-US" sz="1400" b="1" dirty="0"/>
          </a:p>
          <a:p>
            <a:r>
              <a:rPr lang="en-US" sz="1400" b="1" dirty="0" smtClean="0"/>
              <a:t>Engagement</a:t>
            </a:r>
          </a:p>
          <a:p>
            <a:endParaRPr lang="en-US" sz="1400" b="1" dirty="0"/>
          </a:p>
          <a:p>
            <a:r>
              <a:rPr lang="en-US" sz="1400" b="1" dirty="0" smtClean="0"/>
              <a:t>Understanding your system</a:t>
            </a:r>
          </a:p>
          <a:p>
            <a:endParaRPr lang="en-US" sz="1400" b="1" dirty="0" smtClean="0"/>
          </a:p>
          <a:p>
            <a:r>
              <a:rPr lang="en-US" sz="1400" b="1" dirty="0" smtClean="0"/>
              <a:t>Prioritisation</a:t>
            </a:r>
          </a:p>
          <a:p>
            <a:endParaRPr lang="en-US" sz="1400" b="1" dirty="0"/>
          </a:p>
          <a:p>
            <a:r>
              <a:rPr lang="en-US" sz="1400" b="1" dirty="0" smtClean="0"/>
              <a:t>Re-design</a:t>
            </a:r>
            <a:endParaRPr lang="en-US" sz="1400" b="1" dirty="0"/>
          </a:p>
          <a:p>
            <a:endParaRPr lang="en-US" sz="1400" b="1" dirty="0"/>
          </a:p>
          <a:p>
            <a:r>
              <a:rPr lang="en-US" sz="1400" b="1" dirty="0" smtClean="0"/>
              <a:t>Implementation Planning</a:t>
            </a:r>
          </a:p>
        </p:txBody>
      </p:sp>
      <p:sp>
        <p:nvSpPr>
          <p:cNvPr id="4" name="Text Placeholder 3"/>
          <p:cNvSpPr>
            <a:spLocks noGrp="1"/>
          </p:cNvSpPr>
          <p:nvPr>
            <p:ph type="body" sz="quarter" idx="10"/>
          </p:nvPr>
        </p:nvSpPr>
        <p:spPr>
          <a:xfrm>
            <a:off x="281305" y="153670"/>
            <a:ext cx="8081645" cy="903605"/>
          </a:xfrm>
        </p:spPr>
        <p:txBody>
          <a:bodyPr/>
          <a:lstStyle/>
          <a:p>
            <a:r>
              <a:rPr lang="en-US" dirty="0"/>
              <a:t>i-THRIVE Approach to Implementation: process of implementation</a:t>
            </a:r>
          </a:p>
        </p:txBody>
      </p:sp>
      <p:grpSp>
        <p:nvGrpSpPr>
          <p:cNvPr id="20" name="Group 19"/>
          <p:cNvGrpSpPr/>
          <p:nvPr/>
        </p:nvGrpSpPr>
        <p:grpSpPr>
          <a:xfrm>
            <a:off x="933859" y="1397000"/>
            <a:ext cx="7135698" cy="4927048"/>
            <a:chOff x="933859" y="1397000"/>
            <a:chExt cx="7135698" cy="4927048"/>
          </a:xfrm>
        </p:grpSpPr>
        <p:graphicFrame>
          <p:nvGraphicFramePr>
            <p:cNvPr id="7" name="Diagram 6"/>
            <p:cNvGraphicFramePr/>
            <p:nvPr>
              <p:extLst/>
            </p:nvPr>
          </p:nvGraphicFramePr>
          <p:xfrm>
            <a:off x="933859" y="1397000"/>
            <a:ext cx="7135698" cy="49270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9" name="Group 18"/>
            <p:cNvGrpSpPr/>
            <p:nvPr/>
          </p:nvGrpSpPr>
          <p:grpSpPr>
            <a:xfrm>
              <a:off x="2796762" y="2129385"/>
              <a:ext cx="3451049" cy="3062349"/>
              <a:chOff x="2796762" y="2129385"/>
              <a:chExt cx="3451049" cy="3062349"/>
            </a:xfrm>
          </p:grpSpPr>
          <p:grpSp>
            <p:nvGrpSpPr>
              <p:cNvPr id="18" name="Group 17"/>
              <p:cNvGrpSpPr/>
              <p:nvPr/>
            </p:nvGrpSpPr>
            <p:grpSpPr>
              <a:xfrm>
                <a:off x="3374071" y="2129385"/>
                <a:ext cx="2178521" cy="2240642"/>
                <a:chOff x="3374071" y="2129385"/>
                <a:chExt cx="2178521" cy="2240642"/>
              </a:xfrm>
            </p:grpSpPr>
            <p:sp>
              <p:nvSpPr>
                <p:cNvPr id="8" name="TextBox 7"/>
                <p:cNvSpPr txBox="1"/>
                <p:nvPr/>
              </p:nvSpPr>
              <p:spPr>
                <a:xfrm>
                  <a:off x="3374071" y="2129385"/>
                  <a:ext cx="922811" cy="369332"/>
                </a:xfrm>
                <a:prstGeom prst="rect">
                  <a:avLst/>
                </a:prstGeom>
                <a:noFill/>
              </p:spPr>
              <p:txBody>
                <a:bodyPr wrap="none" rtlCol="0">
                  <a:spAutoFit/>
                </a:bodyPr>
                <a:lstStyle/>
                <a:p>
                  <a:r>
                    <a:rPr lang="en-US" b="1" dirty="0" smtClean="0">
                      <a:solidFill>
                        <a:schemeClr val="bg1"/>
                      </a:solidFill>
                    </a:rPr>
                    <a:t>Phase 1</a:t>
                  </a:r>
                  <a:endParaRPr lang="en-US" b="1" dirty="0">
                    <a:solidFill>
                      <a:schemeClr val="bg1"/>
                    </a:solidFill>
                  </a:endParaRPr>
                </a:p>
              </p:txBody>
            </p:sp>
            <p:sp>
              <p:nvSpPr>
                <p:cNvPr id="9" name="TextBox 8"/>
                <p:cNvSpPr txBox="1"/>
                <p:nvPr/>
              </p:nvSpPr>
              <p:spPr>
                <a:xfrm>
                  <a:off x="4629781" y="2129385"/>
                  <a:ext cx="922811" cy="369332"/>
                </a:xfrm>
                <a:prstGeom prst="rect">
                  <a:avLst/>
                </a:prstGeom>
                <a:noFill/>
              </p:spPr>
              <p:txBody>
                <a:bodyPr wrap="none" rtlCol="0">
                  <a:spAutoFit/>
                </a:bodyPr>
                <a:lstStyle/>
                <a:p>
                  <a:r>
                    <a:rPr lang="en-US" b="1" dirty="0" smtClean="0">
                      <a:solidFill>
                        <a:schemeClr val="bg1"/>
                      </a:solidFill>
                    </a:rPr>
                    <a:t>Phase 2</a:t>
                  </a:r>
                  <a:endParaRPr lang="en-US" b="1" dirty="0">
                    <a:solidFill>
                      <a:schemeClr val="bg1"/>
                    </a:solidFill>
                  </a:endParaRPr>
                </a:p>
              </p:txBody>
            </p:sp>
            <p:sp>
              <p:nvSpPr>
                <p:cNvPr id="10" name="TextBox 9"/>
                <p:cNvSpPr txBox="1"/>
                <p:nvPr/>
              </p:nvSpPr>
              <p:spPr>
                <a:xfrm>
                  <a:off x="4629781" y="4000695"/>
                  <a:ext cx="922811" cy="369332"/>
                </a:xfrm>
                <a:prstGeom prst="rect">
                  <a:avLst/>
                </a:prstGeom>
                <a:noFill/>
              </p:spPr>
              <p:txBody>
                <a:bodyPr wrap="none" rtlCol="0">
                  <a:spAutoFit/>
                </a:bodyPr>
                <a:lstStyle/>
                <a:p>
                  <a:r>
                    <a:rPr lang="en-US" b="1" dirty="0" smtClean="0">
                      <a:solidFill>
                        <a:schemeClr val="bg1"/>
                      </a:solidFill>
                    </a:rPr>
                    <a:t>Phase 3</a:t>
                  </a:r>
                  <a:endParaRPr lang="en-US" b="1" dirty="0">
                    <a:solidFill>
                      <a:schemeClr val="bg1"/>
                    </a:solidFill>
                  </a:endParaRPr>
                </a:p>
              </p:txBody>
            </p:sp>
            <p:sp>
              <p:nvSpPr>
                <p:cNvPr id="11" name="TextBox 10"/>
                <p:cNvSpPr txBox="1"/>
                <p:nvPr/>
              </p:nvSpPr>
              <p:spPr>
                <a:xfrm>
                  <a:off x="3374071" y="4000695"/>
                  <a:ext cx="922811" cy="369332"/>
                </a:xfrm>
                <a:prstGeom prst="rect">
                  <a:avLst/>
                </a:prstGeom>
                <a:noFill/>
              </p:spPr>
              <p:txBody>
                <a:bodyPr wrap="none" rtlCol="0">
                  <a:spAutoFit/>
                </a:bodyPr>
                <a:lstStyle/>
                <a:p>
                  <a:r>
                    <a:rPr lang="en-US" b="1" dirty="0" smtClean="0">
                      <a:solidFill>
                        <a:schemeClr val="bg1"/>
                      </a:solidFill>
                    </a:rPr>
                    <a:t>Phase 4</a:t>
                  </a:r>
                  <a:endParaRPr lang="en-US" b="1" dirty="0">
                    <a:solidFill>
                      <a:schemeClr val="bg1"/>
                    </a:solidFill>
                  </a:endParaRPr>
                </a:p>
              </p:txBody>
            </p:sp>
          </p:grpSp>
          <p:grpSp>
            <p:nvGrpSpPr>
              <p:cNvPr id="16" name="Group 15"/>
              <p:cNvGrpSpPr/>
              <p:nvPr/>
            </p:nvGrpSpPr>
            <p:grpSpPr>
              <a:xfrm>
                <a:off x="2796762" y="2720831"/>
                <a:ext cx="3451049" cy="2470903"/>
                <a:chOff x="2796762" y="2720831"/>
                <a:chExt cx="3451049" cy="2470903"/>
              </a:xfrm>
            </p:grpSpPr>
            <p:sp>
              <p:nvSpPr>
                <p:cNvPr id="12" name="TextBox 11"/>
                <p:cNvSpPr txBox="1"/>
                <p:nvPr/>
              </p:nvSpPr>
              <p:spPr>
                <a:xfrm>
                  <a:off x="2847054" y="2720831"/>
                  <a:ext cx="1500120" cy="954107"/>
                </a:xfrm>
                <a:prstGeom prst="rect">
                  <a:avLst/>
                </a:prstGeom>
                <a:noFill/>
              </p:spPr>
              <p:txBody>
                <a:bodyPr wrap="square" rtlCol="0">
                  <a:spAutoFit/>
                </a:bodyPr>
                <a:lstStyle/>
                <a:p>
                  <a:pPr algn="r"/>
                  <a:r>
                    <a:rPr lang="en-GB" sz="1400" dirty="0" smtClean="0">
                      <a:solidFill>
                        <a:srgbClr val="FFFFFF"/>
                      </a:solidFill>
                    </a:rPr>
                    <a:t>Engagement, understanding </a:t>
                  </a:r>
                  <a:r>
                    <a:rPr lang="en-GB" sz="1400" dirty="0">
                      <a:solidFill>
                        <a:srgbClr val="FFFFFF"/>
                      </a:solidFill>
                    </a:rPr>
                    <a:t>your system, and </a:t>
                  </a:r>
                  <a:r>
                    <a:rPr lang="en-GB" sz="1400" dirty="0" smtClean="0">
                      <a:solidFill>
                        <a:srgbClr val="FFFFFF"/>
                      </a:solidFill>
                    </a:rPr>
                    <a:t>planning</a:t>
                  </a:r>
                  <a:endParaRPr lang="en-US" sz="1400" dirty="0">
                    <a:solidFill>
                      <a:srgbClr val="FFFFFF"/>
                    </a:solidFill>
                  </a:endParaRPr>
                </a:p>
              </p:txBody>
            </p:sp>
            <p:sp>
              <p:nvSpPr>
                <p:cNvPr id="13" name="TextBox 12"/>
                <p:cNvSpPr txBox="1"/>
                <p:nvPr/>
              </p:nvSpPr>
              <p:spPr>
                <a:xfrm>
                  <a:off x="2796762" y="4360737"/>
                  <a:ext cx="1500120" cy="830997"/>
                </a:xfrm>
                <a:prstGeom prst="rect">
                  <a:avLst/>
                </a:prstGeom>
                <a:noFill/>
              </p:spPr>
              <p:txBody>
                <a:bodyPr wrap="square" rtlCol="0">
                  <a:spAutoFit/>
                </a:bodyPr>
                <a:lstStyle/>
                <a:p>
                  <a:pPr algn="r"/>
                  <a:r>
                    <a:rPr lang="en-US" sz="1600" dirty="0" smtClean="0">
                      <a:solidFill>
                        <a:srgbClr val="FFFFFF"/>
                      </a:solidFill>
                    </a:rPr>
                    <a:t>Learning, embedding  and sustaining</a:t>
                  </a:r>
                  <a:endParaRPr lang="en-US" sz="1600" dirty="0">
                    <a:solidFill>
                      <a:srgbClr val="FFFFFF"/>
                    </a:solidFill>
                  </a:endParaRPr>
                </a:p>
              </p:txBody>
            </p:sp>
            <p:sp>
              <p:nvSpPr>
                <p:cNvPr id="14" name="TextBox 13"/>
                <p:cNvSpPr txBox="1"/>
                <p:nvPr/>
              </p:nvSpPr>
              <p:spPr>
                <a:xfrm>
                  <a:off x="4629780" y="2838443"/>
                  <a:ext cx="1474806" cy="836496"/>
                </a:xfrm>
                <a:prstGeom prst="rect">
                  <a:avLst/>
                </a:prstGeom>
                <a:noFill/>
              </p:spPr>
              <p:txBody>
                <a:bodyPr wrap="square" rtlCol="0">
                  <a:spAutoFit/>
                </a:bodyPr>
                <a:lstStyle/>
                <a:p>
                  <a:r>
                    <a:rPr lang="en-GB" sz="1600" dirty="0">
                      <a:solidFill>
                        <a:srgbClr val="FFFFFF"/>
                      </a:solidFill>
                    </a:rPr>
                    <a:t>Building </a:t>
                  </a:r>
                  <a:r>
                    <a:rPr lang="en-GB" sz="1600" dirty="0" smtClean="0">
                      <a:solidFill>
                        <a:srgbClr val="FFFFFF"/>
                      </a:solidFill>
                    </a:rPr>
                    <a:t>capacity within your system </a:t>
                  </a:r>
                  <a:endParaRPr lang="en-US" sz="1600" dirty="0">
                    <a:solidFill>
                      <a:srgbClr val="FFFFFF"/>
                    </a:solidFill>
                  </a:endParaRPr>
                </a:p>
              </p:txBody>
            </p:sp>
            <p:sp>
              <p:nvSpPr>
                <p:cNvPr id="15" name="TextBox 14"/>
                <p:cNvSpPr txBox="1"/>
                <p:nvPr/>
              </p:nvSpPr>
              <p:spPr>
                <a:xfrm>
                  <a:off x="4629780" y="4370023"/>
                  <a:ext cx="1618031" cy="338554"/>
                </a:xfrm>
                <a:prstGeom prst="rect">
                  <a:avLst/>
                </a:prstGeom>
                <a:noFill/>
              </p:spPr>
              <p:txBody>
                <a:bodyPr wrap="square" rtlCol="0">
                  <a:spAutoFit/>
                </a:bodyPr>
                <a:lstStyle/>
                <a:p>
                  <a:r>
                    <a:rPr lang="en-US" sz="1600" dirty="0" smtClean="0">
                      <a:solidFill>
                        <a:srgbClr val="FFFFFF"/>
                      </a:solidFill>
                    </a:rPr>
                    <a:t>Implementation</a:t>
                  </a:r>
                  <a:endParaRPr lang="en-US" sz="1600" dirty="0">
                    <a:solidFill>
                      <a:srgbClr val="FFFFFF"/>
                    </a:solidFill>
                  </a:endParaRPr>
                </a:p>
              </p:txBody>
            </p:sp>
          </p:grpSp>
        </p:grpSp>
      </p:grpSp>
      <p:sp>
        <p:nvSpPr>
          <p:cNvPr id="25" name="Rectangle 24"/>
          <p:cNvSpPr/>
          <p:nvPr/>
        </p:nvSpPr>
        <p:spPr>
          <a:xfrm>
            <a:off x="2514679" y="1245395"/>
            <a:ext cx="1471087" cy="7139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3-4 months</a:t>
            </a:r>
            <a:endParaRPr lang="en-US" dirty="0"/>
          </a:p>
        </p:txBody>
      </p:sp>
      <p:sp>
        <p:nvSpPr>
          <p:cNvPr id="26" name="Rectangle 25"/>
          <p:cNvSpPr/>
          <p:nvPr/>
        </p:nvSpPr>
        <p:spPr>
          <a:xfrm>
            <a:off x="5019052" y="1244702"/>
            <a:ext cx="1471087" cy="6849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3-6 months</a:t>
            </a:r>
            <a:endParaRPr lang="en-US" dirty="0"/>
          </a:p>
        </p:txBody>
      </p:sp>
      <p:sp>
        <p:nvSpPr>
          <p:cNvPr id="27" name="Rectangle 26"/>
          <p:cNvSpPr/>
          <p:nvPr/>
        </p:nvSpPr>
        <p:spPr>
          <a:xfrm>
            <a:off x="2514679" y="5757088"/>
            <a:ext cx="1471087" cy="68494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 months – on going</a:t>
            </a:r>
            <a:endParaRPr lang="en-US" dirty="0"/>
          </a:p>
        </p:txBody>
      </p:sp>
      <p:sp>
        <p:nvSpPr>
          <p:cNvPr id="28" name="Rectangle 27"/>
          <p:cNvSpPr/>
          <p:nvPr/>
        </p:nvSpPr>
        <p:spPr>
          <a:xfrm>
            <a:off x="5019051" y="5781233"/>
            <a:ext cx="1471087" cy="6849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 year cycles</a:t>
            </a:r>
            <a:endParaRPr lang="en-US" dirty="0"/>
          </a:p>
        </p:txBody>
      </p:sp>
    </p:spTree>
    <p:extLst>
      <p:ext uri="{BB962C8B-B14F-4D97-AF65-F5344CB8AC3E}">
        <p14:creationId xmlns:p14="http://schemas.microsoft.com/office/powerpoint/2010/main" val="1783719146"/>
      </p:ext>
    </p:extLst>
  </p:cSld>
  <p:clrMapOvr>
    <a:masterClrMapping/>
  </p:clrMapOvr>
  <mc:AlternateContent xmlns:mc="http://schemas.openxmlformats.org/markup-compatibility/2006" xmlns:p14="http://schemas.microsoft.com/office/powerpoint/2010/main">
    <mc:Choice Requires="p14">
      <p:transition spd="slow" p14:dur="2000" advTm="85501"/>
    </mc:Choice>
    <mc:Fallback xmlns="">
      <p:transition xmlns:p14="http://schemas.microsoft.com/office/powerpoint/2010/main" spd="slow" advTm="85501"/>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160734"/>
            <a:ext cx="8642350" cy="576263"/>
          </a:xfrm>
        </p:spPr>
        <p:txBody>
          <a:bodyPr/>
          <a:lstStyle/>
          <a:p>
            <a:r>
              <a:rPr lang="en-US" dirty="0" smtClean="0"/>
              <a:t>Phase 1: Understanding </a:t>
            </a:r>
            <a:r>
              <a:rPr lang="en-US" dirty="0"/>
              <a:t>Your System and Agreeing Your Priorities</a:t>
            </a:r>
          </a:p>
        </p:txBody>
      </p:sp>
      <p:sp>
        <p:nvSpPr>
          <p:cNvPr id="3" name="Text Placeholder 2"/>
          <p:cNvSpPr>
            <a:spLocks noGrp="1"/>
          </p:cNvSpPr>
          <p:nvPr>
            <p:ph type="body" sz="quarter" idx="11"/>
          </p:nvPr>
        </p:nvSpPr>
        <p:spPr>
          <a:xfrm>
            <a:off x="250825" y="1223749"/>
            <a:ext cx="8642350" cy="5634251"/>
          </a:xfrm>
          <a:solidFill>
            <a:schemeClr val="bg1"/>
          </a:solidFill>
        </p:spPr>
        <p:txBody>
          <a:bodyPr/>
          <a:lstStyle/>
          <a:p>
            <a:pPr marL="0" indent="0">
              <a:buNone/>
            </a:pPr>
            <a:r>
              <a:rPr lang="en-US" sz="1800" b="1" dirty="0" smtClean="0">
                <a:solidFill>
                  <a:srgbClr val="A4D620"/>
                </a:solidFill>
              </a:rPr>
              <a:t>1. </a:t>
            </a:r>
            <a:r>
              <a:rPr lang="en-US" sz="1800" b="1" dirty="0" smtClean="0"/>
              <a:t>Establishing </a:t>
            </a:r>
            <a:r>
              <a:rPr lang="en-US" sz="1800" b="1" dirty="0"/>
              <a:t>a team who will oversee this process</a:t>
            </a:r>
          </a:p>
          <a:p>
            <a:pPr marL="548640" lvl="1" indent="-274320">
              <a:buFont typeface="Arial" panose="020B0604020202020204" pitchFamily="34" charset="0"/>
              <a:buChar char="•"/>
            </a:pPr>
            <a:r>
              <a:rPr lang="en-US" dirty="0" smtClean="0"/>
              <a:t>Senior oversight, includes </a:t>
            </a:r>
            <a:r>
              <a:rPr lang="en-US" dirty="0"/>
              <a:t>commissioners and providers of health, care and education. </a:t>
            </a:r>
          </a:p>
          <a:p>
            <a:pPr marL="0" indent="0">
              <a:buNone/>
            </a:pPr>
            <a:r>
              <a:rPr lang="en-US" sz="1800" b="1" dirty="0" smtClean="0">
                <a:solidFill>
                  <a:srgbClr val="A4D620"/>
                </a:solidFill>
              </a:rPr>
              <a:t>2.</a:t>
            </a:r>
            <a:r>
              <a:rPr lang="en-US" sz="1800" b="1" dirty="0" smtClean="0"/>
              <a:t> Initial </a:t>
            </a:r>
            <a:r>
              <a:rPr lang="en-US" sz="1800" b="1" dirty="0"/>
              <a:t>engagement with </a:t>
            </a:r>
            <a:r>
              <a:rPr lang="en-US" sz="1800" b="1" dirty="0" smtClean="0"/>
              <a:t>the system</a:t>
            </a:r>
            <a:endParaRPr lang="en-US" sz="1800" b="1" dirty="0"/>
          </a:p>
          <a:p>
            <a:pPr marL="548640" lvl="1" indent="-274320">
              <a:buFont typeface="Arial" panose="020B0604020202020204" pitchFamily="34" charset="0"/>
              <a:buChar char="•"/>
            </a:pPr>
            <a:r>
              <a:rPr lang="en-US" dirty="0"/>
              <a:t>Communication and engagement across the system, from </a:t>
            </a:r>
            <a:r>
              <a:rPr lang="en-US" dirty="0" smtClean="0"/>
              <a:t>senior leadership </a:t>
            </a:r>
            <a:r>
              <a:rPr lang="en-US" dirty="0"/>
              <a:t>to team leads and those working with </a:t>
            </a:r>
            <a:r>
              <a:rPr lang="en-US" dirty="0" smtClean="0"/>
              <a:t>children and young people </a:t>
            </a:r>
            <a:r>
              <a:rPr lang="en-US" dirty="0"/>
              <a:t>day to day. </a:t>
            </a:r>
          </a:p>
          <a:p>
            <a:pPr marL="548640" lvl="1" indent="-274320">
              <a:buFont typeface="Arial" panose="020B0604020202020204" pitchFamily="34" charset="0"/>
              <a:buChar char="•"/>
            </a:pPr>
            <a:r>
              <a:rPr lang="en-US" dirty="0"/>
              <a:t>Aim for </a:t>
            </a:r>
            <a:r>
              <a:rPr lang="en-US" dirty="0" smtClean="0"/>
              <a:t>agreement from </a:t>
            </a:r>
            <a:r>
              <a:rPr lang="en-US" dirty="0"/>
              <a:t>the system, to increase awareness of issues as well as understanding of the possible approaches to </a:t>
            </a:r>
            <a:r>
              <a:rPr lang="en-US" dirty="0" smtClean="0"/>
              <a:t>improvement.</a:t>
            </a:r>
          </a:p>
          <a:p>
            <a:pPr marL="0" lvl="1" indent="0">
              <a:buNone/>
            </a:pPr>
            <a:r>
              <a:rPr lang="en-US" b="1" dirty="0" smtClean="0">
                <a:solidFill>
                  <a:srgbClr val="A4D620"/>
                </a:solidFill>
              </a:rPr>
              <a:t>3. </a:t>
            </a:r>
            <a:r>
              <a:rPr lang="en-US" b="1" dirty="0" smtClean="0"/>
              <a:t>Analysis </a:t>
            </a:r>
            <a:r>
              <a:rPr lang="en-US" b="1" dirty="0"/>
              <a:t>of your existing systems</a:t>
            </a:r>
          </a:p>
          <a:p>
            <a:pPr marL="548640" lvl="1" indent="-274320">
              <a:buFont typeface="+mj-lt"/>
              <a:buAutoNum type="romanLcPeriod"/>
            </a:pPr>
            <a:r>
              <a:rPr lang="en-US" dirty="0" smtClean="0"/>
              <a:t>Pathway Mapping</a:t>
            </a:r>
            <a:endParaRPr lang="en-US" dirty="0"/>
          </a:p>
          <a:p>
            <a:pPr marL="548640" lvl="1" indent="-274320">
              <a:buFont typeface="+mj-lt"/>
              <a:buAutoNum type="romanLcPeriod"/>
            </a:pPr>
            <a:r>
              <a:rPr lang="en-US" dirty="0"/>
              <a:t>Data Analysis</a:t>
            </a:r>
          </a:p>
          <a:p>
            <a:pPr marL="548640" lvl="1" indent="-274320">
              <a:buFont typeface="+mj-lt"/>
              <a:buAutoNum type="romanLcPeriod"/>
            </a:pPr>
            <a:r>
              <a:rPr lang="en-US" dirty="0"/>
              <a:t>Qualitative Understanding</a:t>
            </a:r>
          </a:p>
          <a:p>
            <a:pPr marL="0" indent="0">
              <a:buNone/>
            </a:pPr>
            <a:r>
              <a:rPr lang="en-US" sz="1800" b="1" dirty="0" smtClean="0">
                <a:solidFill>
                  <a:srgbClr val="A4D620"/>
                </a:solidFill>
              </a:rPr>
              <a:t>4. </a:t>
            </a:r>
            <a:r>
              <a:rPr lang="en-US" sz="1800" b="1" dirty="0" smtClean="0"/>
              <a:t>THRIVE </a:t>
            </a:r>
            <a:r>
              <a:rPr lang="en-US" sz="1800" b="1" dirty="0"/>
              <a:t>Baseline: How THRIVE-like are we currently? </a:t>
            </a:r>
          </a:p>
          <a:p>
            <a:pPr marL="0" indent="0">
              <a:buNone/>
            </a:pPr>
            <a:r>
              <a:rPr lang="en-US" sz="1800" b="1" dirty="0" smtClean="0">
                <a:solidFill>
                  <a:srgbClr val="A4D620"/>
                </a:solidFill>
              </a:rPr>
              <a:t>5. </a:t>
            </a:r>
            <a:r>
              <a:rPr lang="en-US" sz="1800" b="1" dirty="0" smtClean="0"/>
              <a:t>Agreeing </a:t>
            </a:r>
            <a:r>
              <a:rPr lang="en-US" sz="1800" b="1" dirty="0"/>
              <a:t>priorities for improvement</a:t>
            </a:r>
          </a:p>
          <a:p>
            <a:pPr marL="548640" lvl="1" indent="-274320">
              <a:buFont typeface="+mj-lt"/>
              <a:buAutoNum type="romanLcPeriod"/>
            </a:pPr>
            <a:r>
              <a:rPr lang="en-US" dirty="0"/>
              <a:t>What are our collective aims? </a:t>
            </a:r>
          </a:p>
          <a:p>
            <a:pPr marL="548640" lvl="1" indent="-274320">
              <a:buFont typeface="+mj-lt"/>
              <a:buAutoNum type="romanLcPeriod"/>
            </a:pPr>
            <a:r>
              <a:rPr lang="en-US" dirty="0"/>
              <a:t>What are the priority areas that will help us improve on these areas? </a:t>
            </a:r>
            <a:endParaRPr lang="en-US" dirty="0" smtClean="0"/>
          </a:p>
          <a:p>
            <a:pPr marL="0" indent="0">
              <a:buNone/>
            </a:pPr>
            <a:r>
              <a:rPr lang="en-US" sz="1800" b="1" dirty="0" smtClean="0">
                <a:solidFill>
                  <a:srgbClr val="A4D620"/>
                </a:solidFill>
              </a:rPr>
              <a:t>6. </a:t>
            </a:r>
            <a:r>
              <a:rPr lang="en-US" sz="1800" b="1" dirty="0" smtClean="0"/>
              <a:t>Transformation Design and Implementation Planning</a:t>
            </a:r>
            <a:endParaRPr lang="en-US" sz="1800" b="1" dirty="0"/>
          </a:p>
        </p:txBody>
      </p:sp>
    </p:spTree>
    <p:extLst>
      <p:ext uri="{BB962C8B-B14F-4D97-AF65-F5344CB8AC3E}">
        <p14:creationId xmlns:p14="http://schemas.microsoft.com/office/powerpoint/2010/main" val="8617083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Detail of Delivery of Phase 1</a:t>
            </a:r>
            <a:endParaRPr lang="en-US" dirty="0"/>
          </a:p>
        </p:txBody>
      </p:sp>
      <p:sp>
        <p:nvSpPr>
          <p:cNvPr id="3" name="Text Placeholder 2"/>
          <p:cNvSpPr>
            <a:spLocks noGrp="1"/>
          </p:cNvSpPr>
          <p:nvPr>
            <p:ph type="body" sz="quarter" idx="11"/>
          </p:nvPr>
        </p:nvSpPr>
        <p:spPr>
          <a:xfrm>
            <a:off x="250825" y="958849"/>
            <a:ext cx="8642350" cy="5099051"/>
          </a:xfrm>
        </p:spPr>
        <p:txBody>
          <a:bodyPr/>
          <a:lstStyle/>
          <a:p>
            <a:pPr marL="0" indent="0">
              <a:buNone/>
            </a:pPr>
            <a:r>
              <a:rPr lang="en-US" sz="1800" b="1" dirty="0" smtClean="0"/>
              <a:t>Set up and communication </a:t>
            </a:r>
            <a:r>
              <a:rPr lang="en-US" sz="1800" dirty="0" smtClean="0"/>
              <a:t>across the whole system</a:t>
            </a:r>
          </a:p>
          <a:p>
            <a:endParaRPr lang="en-US" sz="1800" dirty="0"/>
          </a:p>
          <a:p>
            <a:pPr marL="0" indent="0">
              <a:buNone/>
            </a:pPr>
            <a:r>
              <a:rPr lang="en-US" sz="1800" b="1" dirty="0" smtClean="0"/>
              <a:t>Series of three workshops</a:t>
            </a:r>
          </a:p>
          <a:p>
            <a:pPr marL="216000" indent="-216000">
              <a:buFont typeface="+mj-lt"/>
              <a:buAutoNum type="arabicPeriod"/>
            </a:pPr>
            <a:r>
              <a:rPr lang="en-US" sz="1800" dirty="0" smtClean="0"/>
              <a:t>Pathway Mapping and Analysis</a:t>
            </a:r>
          </a:p>
          <a:p>
            <a:pPr marL="216000" indent="-216000">
              <a:buFont typeface="+mj-lt"/>
              <a:buAutoNum type="arabicPeriod"/>
            </a:pPr>
            <a:r>
              <a:rPr lang="en-US" sz="1800" dirty="0" smtClean="0"/>
              <a:t>Understanding system together, THRIVE Assessment and Prioritisation</a:t>
            </a:r>
          </a:p>
          <a:p>
            <a:pPr marL="216000" indent="-216000">
              <a:buFont typeface="+mj-lt"/>
              <a:buAutoNum type="arabicPeriod"/>
            </a:pPr>
            <a:r>
              <a:rPr lang="en-US" sz="1800" dirty="0" smtClean="0"/>
              <a:t>Re-design</a:t>
            </a:r>
          </a:p>
          <a:p>
            <a:pPr marL="365760" indent="0">
              <a:buNone/>
            </a:pPr>
            <a:endParaRPr lang="en-US" sz="1800" dirty="0"/>
          </a:p>
          <a:p>
            <a:pPr marL="0" indent="0">
              <a:buNone/>
            </a:pPr>
            <a:r>
              <a:rPr lang="en-US" sz="1800" b="1" dirty="0" smtClean="0"/>
              <a:t>Data gathering</a:t>
            </a:r>
          </a:p>
          <a:p>
            <a:pPr marL="216000" indent="-216000"/>
            <a:r>
              <a:rPr lang="en-US" sz="1800" dirty="0" smtClean="0"/>
              <a:t>Quantitative: how is the system performing? </a:t>
            </a:r>
          </a:p>
          <a:p>
            <a:pPr marL="216000" indent="-216000"/>
            <a:r>
              <a:rPr lang="en-US" sz="1800" dirty="0" smtClean="0"/>
              <a:t>Qualitative: what are the perceived strengths and weaknesses? (staff &amp; CYP)</a:t>
            </a:r>
          </a:p>
          <a:p>
            <a:pPr marL="216000" indent="-216000"/>
            <a:r>
              <a:rPr lang="en-US" sz="1800" dirty="0" smtClean="0"/>
              <a:t>Pathway structures</a:t>
            </a:r>
          </a:p>
          <a:p>
            <a:pPr marL="216000" indent="-216000"/>
            <a:r>
              <a:rPr lang="en-US" sz="1800" dirty="0" smtClean="0"/>
              <a:t>Workforce Analysis</a:t>
            </a:r>
          </a:p>
          <a:p>
            <a:pPr marL="457200" indent="-457200">
              <a:buFont typeface="+mj-lt"/>
              <a:buAutoNum type="arabicPeriod"/>
            </a:pPr>
            <a:endParaRPr lang="en-US" sz="1800" dirty="0"/>
          </a:p>
          <a:p>
            <a:pPr marL="0" indent="0">
              <a:buNone/>
            </a:pPr>
            <a:r>
              <a:rPr lang="en-US" sz="1800" b="1" dirty="0" smtClean="0"/>
              <a:t>Outputs</a:t>
            </a:r>
          </a:p>
          <a:p>
            <a:pPr marL="216000" lvl="1" indent="-216000">
              <a:buFont typeface="Arial" panose="020B0604020202020204" pitchFamily="34" charset="0"/>
              <a:buChar char="•"/>
            </a:pPr>
            <a:r>
              <a:rPr lang="en-US" dirty="0" smtClean="0"/>
              <a:t>Phase 1 analysis report and Implementation plan</a:t>
            </a:r>
            <a:endParaRPr lang="en-US" dirty="0"/>
          </a:p>
        </p:txBody>
      </p:sp>
    </p:spTree>
    <p:extLst>
      <p:ext uri="{BB962C8B-B14F-4D97-AF65-F5344CB8AC3E}">
        <p14:creationId xmlns:p14="http://schemas.microsoft.com/office/powerpoint/2010/main" val="36202354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403967"/>
            <a:ext cx="7772400" cy="2596658"/>
          </a:xfrm>
        </p:spPr>
        <p:txBody>
          <a:bodyPr/>
          <a:lstStyle/>
          <a:p>
            <a:r>
              <a:rPr lang="en-GB" sz="3600" dirty="0" err="1" smtClean="0">
                <a:solidFill>
                  <a:schemeClr val="accent5"/>
                </a:solidFill>
              </a:rPr>
              <a:t>i</a:t>
            </a:r>
            <a:r>
              <a:rPr lang="en-GB" sz="3600" dirty="0" smtClean="0">
                <a:solidFill>
                  <a:schemeClr val="accent5"/>
                </a:solidFill>
              </a:rPr>
              <a:t>-THRIVE Approach to Implementation</a:t>
            </a:r>
            <a:br>
              <a:rPr lang="en-GB" sz="3600" dirty="0" smtClean="0">
                <a:solidFill>
                  <a:schemeClr val="accent5"/>
                </a:solidFill>
              </a:rPr>
            </a:br>
            <a:r>
              <a:rPr lang="en-GB" sz="3600" dirty="0" smtClean="0">
                <a:solidFill>
                  <a:schemeClr val="accent5"/>
                </a:solidFill>
              </a:rPr>
              <a:t>Phase 1: Understanding Your System</a:t>
            </a:r>
            <a:br>
              <a:rPr lang="en-GB" sz="3600" dirty="0" smtClean="0">
                <a:solidFill>
                  <a:schemeClr val="accent5"/>
                </a:solidFill>
              </a:rPr>
            </a:br>
            <a:r>
              <a:rPr lang="en-GB" sz="3600" dirty="0">
                <a:solidFill>
                  <a:schemeClr val="accent5"/>
                </a:solidFill>
              </a:rPr>
              <a:t/>
            </a:r>
            <a:br>
              <a:rPr lang="en-GB" sz="3600" dirty="0">
                <a:solidFill>
                  <a:schemeClr val="accent5"/>
                </a:solidFill>
              </a:rPr>
            </a:br>
            <a:r>
              <a:rPr lang="en-GB" sz="3600" dirty="0" smtClean="0">
                <a:solidFill>
                  <a:schemeClr val="accent5"/>
                </a:solidFill>
              </a:rPr>
              <a:t>Mapping Your Pathways</a:t>
            </a:r>
            <a:endParaRPr lang="en-US" sz="3600" b="1" i="1" dirty="0">
              <a:solidFill>
                <a:schemeClr val="accent5"/>
              </a:solidFill>
            </a:endParaRPr>
          </a:p>
        </p:txBody>
      </p:sp>
    </p:spTree>
    <p:extLst>
      <p:ext uri="{BB962C8B-B14F-4D97-AF65-F5344CB8AC3E}">
        <p14:creationId xmlns:p14="http://schemas.microsoft.com/office/powerpoint/2010/main" val="2369103231"/>
      </p:ext>
    </p:extLst>
  </p:cSld>
  <p:clrMapOvr>
    <a:masterClrMapping/>
  </p:clrMapOvr>
  <mc:AlternateContent xmlns:mc="http://schemas.openxmlformats.org/markup-compatibility/2006" xmlns:p14="http://schemas.microsoft.com/office/powerpoint/2010/main">
    <mc:Choice Requires="p14">
      <p:transition spd="slow" p14:dur="2000" advTm="3090"/>
    </mc:Choice>
    <mc:Fallback xmlns="">
      <p:transition xmlns:p14="http://schemas.microsoft.com/office/powerpoint/2010/main" spd="slow" advTm="309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Agenda</a:t>
            </a:r>
            <a:endParaRPr lang="en-US" dirty="0"/>
          </a:p>
        </p:txBody>
      </p:sp>
      <p:sp>
        <p:nvSpPr>
          <p:cNvPr id="5" name="Text Placeholder 4"/>
          <p:cNvSpPr>
            <a:spLocks noGrp="1"/>
          </p:cNvSpPr>
          <p:nvPr>
            <p:ph type="body" sz="quarter" idx="11"/>
          </p:nvPr>
        </p:nvSpPr>
        <p:spPr>
          <a:xfrm>
            <a:off x="250825" y="1115480"/>
            <a:ext cx="8642350" cy="5285320"/>
          </a:xfrm>
        </p:spPr>
        <p:txBody>
          <a:bodyPr/>
          <a:lstStyle/>
          <a:p>
            <a:pPr marL="457200" indent="-457200">
              <a:lnSpc>
                <a:spcPct val="150000"/>
              </a:lnSpc>
              <a:buFont typeface="+mj-lt"/>
              <a:buAutoNum type="arabicPeriod"/>
            </a:pPr>
            <a:r>
              <a:rPr lang="en-US" sz="3000" dirty="0" smtClean="0"/>
              <a:t>Overview of THRIVE and </a:t>
            </a:r>
            <a:r>
              <a:rPr lang="en-US" sz="3000" dirty="0" err="1" smtClean="0"/>
              <a:t>i</a:t>
            </a:r>
            <a:r>
              <a:rPr lang="en-US" sz="3000" dirty="0" smtClean="0"/>
              <a:t>-THRIVE</a:t>
            </a:r>
            <a:endParaRPr lang="en-US" sz="3000" dirty="0"/>
          </a:p>
          <a:p>
            <a:pPr marL="457200" indent="-457200">
              <a:lnSpc>
                <a:spcPct val="150000"/>
              </a:lnSpc>
              <a:buFont typeface="+mj-lt"/>
              <a:buAutoNum type="arabicPeriod"/>
            </a:pPr>
            <a:r>
              <a:rPr lang="en-US" sz="3000" dirty="0" err="1" smtClean="0"/>
              <a:t>i</a:t>
            </a:r>
            <a:r>
              <a:rPr lang="en-US" sz="3000" dirty="0" smtClean="0"/>
              <a:t>-THRIVE Approach to Implementation</a:t>
            </a:r>
            <a:endParaRPr lang="en-US" sz="3000" dirty="0"/>
          </a:p>
          <a:p>
            <a:pPr marL="457200" indent="-457200">
              <a:lnSpc>
                <a:spcPct val="150000"/>
              </a:lnSpc>
              <a:buFont typeface="+mj-lt"/>
              <a:buAutoNum type="arabicPeriod"/>
            </a:pPr>
            <a:r>
              <a:rPr lang="en-US" sz="3000" dirty="0" smtClean="0"/>
              <a:t>Phase </a:t>
            </a:r>
            <a:r>
              <a:rPr lang="en-US" sz="3000" dirty="0"/>
              <a:t>1: Understanding your system</a:t>
            </a:r>
          </a:p>
          <a:p>
            <a:pPr marL="457200" indent="-457200">
              <a:lnSpc>
                <a:spcPct val="150000"/>
              </a:lnSpc>
              <a:buFont typeface="+mj-lt"/>
              <a:buAutoNum type="arabicPeriod"/>
            </a:pPr>
            <a:r>
              <a:rPr lang="en-US" sz="3000" dirty="0"/>
              <a:t>Mapping your </a:t>
            </a:r>
            <a:r>
              <a:rPr lang="en-US" sz="3000" dirty="0" smtClean="0"/>
              <a:t>pathways</a:t>
            </a:r>
          </a:p>
          <a:p>
            <a:pPr marL="857250" lvl="1" indent="-457200">
              <a:buFont typeface="Wingdings" panose="05000000000000000000" pitchFamily="2" charset="2"/>
              <a:buChar char="Ø"/>
            </a:pPr>
            <a:r>
              <a:rPr lang="en-GB" sz="2400" dirty="0"/>
              <a:t>Determine the scope of the pathway</a:t>
            </a:r>
          </a:p>
          <a:p>
            <a:pPr marL="857250" lvl="1" indent="-457200">
              <a:buFont typeface="Wingdings" panose="05000000000000000000" pitchFamily="2" charset="2"/>
              <a:buChar char="Ø"/>
            </a:pPr>
            <a:r>
              <a:rPr lang="en-GB" sz="2400" dirty="0"/>
              <a:t>Build the shape of the </a:t>
            </a:r>
            <a:r>
              <a:rPr lang="en-GB" sz="2400" dirty="0" smtClean="0"/>
              <a:t>pathway</a:t>
            </a:r>
          </a:p>
          <a:p>
            <a:pPr marL="857250" lvl="1" indent="-457200">
              <a:buFont typeface="Wingdings" panose="05000000000000000000" pitchFamily="2" charset="2"/>
              <a:buChar char="Ø"/>
            </a:pPr>
            <a:r>
              <a:rPr lang="en-GB" sz="2400" dirty="0" smtClean="0"/>
              <a:t>Group </a:t>
            </a:r>
            <a:r>
              <a:rPr lang="en-GB" sz="2400" dirty="0"/>
              <a:t>analysis of the pathway</a:t>
            </a:r>
          </a:p>
          <a:p>
            <a:pPr marL="457200" indent="-457200">
              <a:lnSpc>
                <a:spcPct val="150000"/>
              </a:lnSpc>
              <a:buFont typeface="+mj-lt"/>
              <a:buAutoNum type="arabicPeriod"/>
            </a:pPr>
            <a:r>
              <a:rPr lang="en-US" sz="3000" dirty="0" smtClean="0"/>
              <a:t>Next </a:t>
            </a:r>
            <a:r>
              <a:rPr lang="en-US" sz="3000" dirty="0"/>
              <a:t>steps</a:t>
            </a:r>
          </a:p>
          <a:p>
            <a:pPr marL="457200" indent="-457200">
              <a:lnSpc>
                <a:spcPct val="150000"/>
              </a:lnSpc>
              <a:buFont typeface="+mj-lt"/>
              <a:buAutoNum type="arabicPeriod"/>
            </a:pPr>
            <a:endParaRPr lang="en-US" sz="2200" dirty="0"/>
          </a:p>
          <a:p>
            <a:pPr marL="457200" indent="-457200">
              <a:lnSpc>
                <a:spcPct val="150000"/>
              </a:lnSpc>
              <a:buFont typeface="+mj-lt"/>
              <a:buAutoNum type="arabicPeriod"/>
            </a:pPr>
            <a:endParaRPr lang="en-US" dirty="0"/>
          </a:p>
        </p:txBody>
      </p:sp>
    </p:spTree>
    <p:extLst>
      <p:ext uri="{BB962C8B-B14F-4D97-AF65-F5344CB8AC3E}">
        <p14:creationId xmlns:p14="http://schemas.microsoft.com/office/powerpoint/2010/main" val="3099857307"/>
      </p:ext>
    </p:extLst>
  </p:cSld>
  <p:clrMapOvr>
    <a:masterClrMapping/>
  </p:clrMapOvr>
  <mc:AlternateContent xmlns:mc="http://schemas.openxmlformats.org/markup-compatibility/2006" xmlns:p14="http://schemas.microsoft.com/office/powerpoint/2010/main">
    <mc:Choice Requires="p14">
      <p:transition spd="slow" p14:dur="2000" advTm="4093"/>
    </mc:Choice>
    <mc:Fallback xmlns="">
      <p:transition xmlns:p14="http://schemas.microsoft.com/office/powerpoint/2010/main" spd="slow" advTm="4093"/>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Aim of the </a:t>
            </a:r>
            <a:r>
              <a:rPr lang="en-US" dirty="0" smtClean="0"/>
              <a:t>Pathway Mapping </a:t>
            </a:r>
            <a:r>
              <a:rPr lang="en-US" dirty="0"/>
              <a:t>Exercise</a:t>
            </a:r>
          </a:p>
        </p:txBody>
      </p:sp>
      <p:sp>
        <p:nvSpPr>
          <p:cNvPr id="3" name="Text Placeholder 2"/>
          <p:cNvSpPr>
            <a:spLocks noGrp="1"/>
          </p:cNvSpPr>
          <p:nvPr>
            <p:ph type="body" sz="quarter" idx="11"/>
          </p:nvPr>
        </p:nvSpPr>
        <p:spPr>
          <a:xfrm>
            <a:off x="250825" y="950279"/>
            <a:ext cx="8642350" cy="5209469"/>
          </a:xfrm>
        </p:spPr>
        <p:txBody>
          <a:bodyPr/>
          <a:lstStyle/>
          <a:p>
            <a:r>
              <a:rPr lang="en-US" sz="2400" dirty="0"/>
              <a:t>THRIVE is a whole system, integrated approach to care that aims to integrate health, social care and education systems, and to understand how independent and third sector (voluntary) organisations play a part in caring for young people.</a:t>
            </a:r>
          </a:p>
          <a:p>
            <a:r>
              <a:rPr lang="en-US" sz="2400" dirty="0"/>
              <a:t>Mapping your existing pathways today will: </a:t>
            </a:r>
          </a:p>
          <a:p>
            <a:pPr lvl="1"/>
            <a:r>
              <a:rPr lang="en-US" sz="2400" dirty="0"/>
              <a:t>Help each member of the team understand the complete pathway, including those steps that may not involve them directly </a:t>
            </a:r>
          </a:p>
          <a:p>
            <a:pPr lvl="1"/>
            <a:r>
              <a:rPr lang="en-US" sz="2400" dirty="0"/>
              <a:t>Help you to understand how each service is working and how well they work together</a:t>
            </a:r>
          </a:p>
          <a:p>
            <a:pPr lvl="1">
              <a:lnSpc>
                <a:spcPct val="140000"/>
              </a:lnSpc>
            </a:pPr>
            <a:r>
              <a:rPr lang="en-US" sz="2400" dirty="0"/>
              <a:t>Identify areas where the process does and does not work well</a:t>
            </a:r>
          </a:p>
          <a:p>
            <a:pPr lvl="1">
              <a:lnSpc>
                <a:spcPct val="140000"/>
              </a:lnSpc>
            </a:pPr>
            <a:r>
              <a:rPr lang="en-US" sz="2400" dirty="0"/>
              <a:t>Provide an end product for the next step of the process</a:t>
            </a:r>
          </a:p>
          <a:p>
            <a:endParaRPr lang="en-US" sz="2200" dirty="0"/>
          </a:p>
          <a:p>
            <a:pPr>
              <a:lnSpc>
                <a:spcPct val="140000"/>
              </a:lnSpc>
            </a:pPr>
            <a:endParaRPr lang="en-US" sz="2200" dirty="0"/>
          </a:p>
          <a:p>
            <a:pPr>
              <a:lnSpc>
                <a:spcPct val="140000"/>
              </a:lnSpc>
            </a:pPr>
            <a:endParaRPr lang="en-US" sz="2400" dirty="0"/>
          </a:p>
        </p:txBody>
      </p:sp>
    </p:spTree>
    <p:extLst>
      <p:ext uri="{BB962C8B-B14F-4D97-AF65-F5344CB8AC3E}">
        <p14:creationId xmlns:p14="http://schemas.microsoft.com/office/powerpoint/2010/main" val="3826545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Overall structure of the </a:t>
            </a:r>
            <a:r>
              <a:rPr lang="en-GB" dirty="0" smtClean="0"/>
              <a:t>sessions </a:t>
            </a:r>
            <a:r>
              <a:rPr lang="en-GB" dirty="0"/>
              <a:t>today</a:t>
            </a:r>
          </a:p>
        </p:txBody>
      </p:sp>
      <p:sp>
        <p:nvSpPr>
          <p:cNvPr id="3" name="Text Placeholder 2"/>
          <p:cNvSpPr>
            <a:spLocks noGrp="1"/>
          </p:cNvSpPr>
          <p:nvPr>
            <p:ph type="body" sz="quarter" idx="11"/>
          </p:nvPr>
        </p:nvSpPr>
        <p:spPr>
          <a:xfrm>
            <a:off x="250825" y="836613"/>
            <a:ext cx="8642350" cy="4895850"/>
          </a:xfrm>
        </p:spPr>
        <p:txBody>
          <a:bodyPr/>
          <a:lstStyle/>
          <a:p>
            <a:pPr marL="0" indent="0">
              <a:buNone/>
            </a:pPr>
            <a:r>
              <a:rPr lang="en-GB" sz="1800" b="1" dirty="0" smtClean="0"/>
              <a:t>First session (1 hour):</a:t>
            </a:r>
          </a:p>
          <a:p>
            <a:pPr marL="457200" indent="-457200">
              <a:buAutoNum type="arabicPeriod"/>
            </a:pPr>
            <a:r>
              <a:rPr lang="en-GB" sz="2800" dirty="0" smtClean="0"/>
              <a:t>Determine </a:t>
            </a:r>
            <a:r>
              <a:rPr lang="en-GB" sz="2800" dirty="0"/>
              <a:t>the scope of the pathway</a:t>
            </a:r>
          </a:p>
          <a:p>
            <a:pPr marL="457200" indent="-457200">
              <a:buAutoNum type="arabicPeriod"/>
            </a:pPr>
            <a:r>
              <a:rPr lang="en-GB" sz="2800" dirty="0"/>
              <a:t>Build the shape of the </a:t>
            </a:r>
            <a:r>
              <a:rPr lang="en-GB" sz="2800" dirty="0" smtClean="0"/>
              <a:t>pathway</a:t>
            </a:r>
          </a:p>
          <a:p>
            <a:pPr marL="0" indent="0">
              <a:buNone/>
            </a:pPr>
            <a:endParaRPr lang="en-GB" sz="1400" b="1" dirty="0"/>
          </a:p>
          <a:p>
            <a:pPr marL="0" indent="0">
              <a:buNone/>
            </a:pPr>
            <a:endParaRPr lang="en-GB" sz="1400" b="1" dirty="0" smtClean="0"/>
          </a:p>
          <a:p>
            <a:pPr marL="0" indent="0">
              <a:buNone/>
            </a:pPr>
            <a:r>
              <a:rPr lang="en-GB" sz="1800" b="1" dirty="0" smtClean="0"/>
              <a:t>Second session (1 hour):</a:t>
            </a:r>
            <a:endParaRPr lang="en-GB" sz="1800" dirty="0"/>
          </a:p>
          <a:p>
            <a:pPr marL="514350" indent="-514350">
              <a:buFont typeface="+mj-lt"/>
              <a:buAutoNum type="arabicPeriod" startAt="3"/>
            </a:pPr>
            <a:r>
              <a:rPr lang="en-GB" sz="2800" dirty="0"/>
              <a:t>Group analysis of the </a:t>
            </a:r>
            <a:r>
              <a:rPr lang="en-GB" sz="2800" dirty="0" smtClean="0"/>
              <a:t>pathway</a:t>
            </a:r>
          </a:p>
          <a:p>
            <a:endParaRPr lang="en-GB" dirty="0"/>
          </a:p>
        </p:txBody>
      </p:sp>
      <p:pic>
        <p:nvPicPr>
          <p:cNvPr id="4" name="Picture 3"/>
          <p:cNvPicPr>
            <a:picLocks noChangeAspect="1"/>
          </p:cNvPicPr>
          <p:nvPr/>
        </p:nvPicPr>
        <p:blipFill>
          <a:blip r:embed="rId3"/>
          <a:stretch>
            <a:fillRect/>
          </a:stretch>
        </p:blipFill>
        <p:spPr>
          <a:xfrm>
            <a:off x="250825" y="3752851"/>
            <a:ext cx="5602708" cy="2315528"/>
          </a:xfrm>
          <a:prstGeom prst="rect">
            <a:avLst/>
          </a:prstGeom>
        </p:spPr>
      </p:pic>
      <p:pic>
        <p:nvPicPr>
          <p:cNvPr id="5" name="Picture 4" descr="Image result for yellow post it note"/>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308285" y="802707"/>
            <a:ext cx="2501808" cy="25768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Image result for pink sticky note"/>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207593" y="3752851"/>
            <a:ext cx="2602500" cy="2606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864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260350"/>
            <a:ext cx="6842125" cy="499504"/>
          </a:xfrm>
        </p:spPr>
        <p:txBody>
          <a:bodyPr/>
          <a:lstStyle/>
          <a:p>
            <a:pPr marL="514350" indent="-514350">
              <a:buFont typeface="+mj-lt"/>
              <a:buAutoNum type="arabicPeriod"/>
            </a:pPr>
            <a:r>
              <a:rPr lang="en-US" dirty="0"/>
              <a:t>Determine the Scope of the Pathway</a:t>
            </a:r>
          </a:p>
        </p:txBody>
      </p:sp>
      <p:sp>
        <p:nvSpPr>
          <p:cNvPr id="3" name="Text Placeholder 2"/>
          <p:cNvSpPr>
            <a:spLocks noGrp="1"/>
          </p:cNvSpPr>
          <p:nvPr>
            <p:ph type="body" sz="quarter" idx="11"/>
          </p:nvPr>
        </p:nvSpPr>
        <p:spPr>
          <a:xfrm>
            <a:off x="196580" y="977899"/>
            <a:ext cx="8947419" cy="5560287"/>
          </a:xfrm>
        </p:spPr>
        <p:txBody>
          <a:bodyPr/>
          <a:lstStyle/>
          <a:p>
            <a:pPr marL="0" indent="0">
              <a:buNone/>
            </a:pPr>
            <a:r>
              <a:rPr lang="en-US" sz="1800" dirty="0"/>
              <a:t>The purpose of this </a:t>
            </a:r>
            <a:r>
              <a:rPr lang="en-US" sz="1800" dirty="0" smtClean="0"/>
              <a:t>exercise </a:t>
            </a:r>
            <a:r>
              <a:rPr lang="en-US" sz="1800" dirty="0"/>
              <a:t>is to </a:t>
            </a:r>
            <a:r>
              <a:rPr lang="en-US" sz="1800" dirty="0" smtClean="0"/>
              <a:t>identify all parts of the pathway.</a:t>
            </a:r>
            <a:endParaRPr lang="en-US" sz="1800" dirty="0"/>
          </a:p>
          <a:p>
            <a:pPr marL="0" indent="0">
              <a:buNone/>
            </a:pPr>
            <a:endParaRPr lang="en-US" sz="1800" b="1" dirty="0" smtClean="0"/>
          </a:p>
          <a:p>
            <a:pPr marL="0" indent="0">
              <a:buNone/>
            </a:pPr>
            <a:r>
              <a:rPr lang="en-US" sz="1800" b="1" dirty="0" smtClean="0"/>
              <a:t>15 minutes</a:t>
            </a:r>
          </a:p>
          <a:p>
            <a:r>
              <a:rPr lang="en-US" sz="1800" dirty="0" smtClean="0"/>
              <a:t>Within your group identify the services that exist in your locality that are involved in caring for children and young people’s mental health. </a:t>
            </a:r>
          </a:p>
          <a:p>
            <a:pPr lvl="1"/>
            <a:r>
              <a:rPr lang="en-US" dirty="0" smtClean="0"/>
              <a:t>Referrers into CAMHS</a:t>
            </a:r>
            <a:endParaRPr lang="en-GB" dirty="0" smtClean="0"/>
          </a:p>
          <a:p>
            <a:pPr lvl="1"/>
            <a:r>
              <a:rPr lang="en-US" dirty="0" smtClean="0"/>
              <a:t>CAMHS services and teams</a:t>
            </a:r>
            <a:endParaRPr lang="en-GB" dirty="0" smtClean="0"/>
          </a:p>
          <a:p>
            <a:pPr lvl="1"/>
            <a:r>
              <a:rPr lang="en-US" dirty="0" smtClean="0"/>
              <a:t>Local authority services and teams</a:t>
            </a:r>
            <a:endParaRPr lang="en-GB" dirty="0" smtClean="0"/>
          </a:p>
          <a:p>
            <a:pPr lvl="1"/>
            <a:r>
              <a:rPr lang="en-US" dirty="0" smtClean="0"/>
              <a:t>Educational settings</a:t>
            </a:r>
            <a:endParaRPr lang="en-GB" dirty="0" smtClean="0"/>
          </a:p>
          <a:p>
            <a:pPr lvl="1"/>
            <a:r>
              <a:rPr lang="en-US" dirty="0" smtClean="0"/>
              <a:t>Online/digital services</a:t>
            </a:r>
            <a:endParaRPr lang="en-GB" dirty="0" smtClean="0"/>
          </a:p>
          <a:p>
            <a:pPr lvl="1"/>
            <a:r>
              <a:rPr lang="en-US" dirty="0" smtClean="0"/>
              <a:t>Charities</a:t>
            </a:r>
            <a:endParaRPr lang="en-GB" dirty="0" smtClean="0"/>
          </a:p>
          <a:p>
            <a:pPr lvl="1"/>
            <a:r>
              <a:rPr lang="en-US" dirty="0" smtClean="0"/>
              <a:t>Third sector </a:t>
            </a:r>
            <a:r>
              <a:rPr lang="en-US" dirty="0" err="1" smtClean="0"/>
              <a:t>organisations</a:t>
            </a:r>
            <a:endParaRPr lang="en-GB" dirty="0" smtClean="0"/>
          </a:p>
          <a:p>
            <a:pPr lvl="1"/>
            <a:r>
              <a:rPr lang="en-US" dirty="0" smtClean="0"/>
              <a:t>Support for </a:t>
            </a:r>
            <a:r>
              <a:rPr lang="en-US" dirty="0" err="1" smtClean="0"/>
              <a:t>carers</a:t>
            </a:r>
            <a:endParaRPr lang="en-GB" dirty="0" smtClean="0"/>
          </a:p>
          <a:p>
            <a:pPr marL="0" indent="0">
              <a:buNone/>
            </a:pPr>
            <a:endParaRPr lang="en-US" sz="1800" dirty="0" smtClean="0"/>
          </a:p>
          <a:p>
            <a:pPr marL="0" indent="0">
              <a:buNone/>
            </a:pPr>
            <a:r>
              <a:rPr lang="en-US" sz="1800" b="1" dirty="0" smtClean="0"/>
              <a:t>Write each service on an individual post it note</a:t>
            </a:r>
          </a:p>
          <a:p>
            <a:pPr marL="0" indent="0">
              <a:buNone/>
            </a:pPr>
            <a:r>
              <a:rPr lang="en-US" sz="1800" dirty="0" smtClean="0"/>
              <a:t>Begin to think about the possible starting points and ending points for your pathways as they exist now.</a:t>
            </a:r>
          </a:p>
          <a:p>
            <a:pPr marL="0" indent="0">
              <a:buNone/>
            </a:pPr>
            <a:endParaRPr lang="en-US" dirty="0"/>
          </a:p>
          <a:p>
            <a:endParaRPr lang="en-US" dirty="0"/>
          </a:p>
        </p:txBody>
      </p:sp>
    </p:spTree>
    <p:extLst>
      <p:ext uri="{BB962C8B-B14F-4D97-AF65-F5344CB8AC3E}">
        <p14:creationId xmlns:p14="http://schemas.microsoft.com/office/powerpoint/2010/main" val="34515206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260350"/>
            <a:ext cx="6842125" cy="1072504"/>
          </a:xfrm>
        </p:spPr>
        <p:txBody>
          <a:bodyPr/>
          <a:lstStyle/>
          <a:p>
            <a:pPr marL="514350" indent="-514350">
              <a:buFont typeface="+mj-lt"/>
              <a:buAutoNum type="arabicPeriod" startAt="2"/>
            </a:pPr>
            <a:r>
              <a:rPr lang="en-US" dirty="0"/>
              <a:t>Building the </a:t>
            </a:r>
            <a:r>
              <a:rPr lang="en-US" dirty="0" smtClean="0"/>
              <a:t>Shape </a:t>
            </a:r>
            <a:r>
              <a:rPr lang="en-US" dirty="0"/>
              <a:t>of your </a:t>
            </a:r>
            <a:r>
              <a:rPr lang="en-US" dirty="0" smtClean="0"/>
              <a:t>Pathway</a:t>
            </a:r>
            <a:endParaRPr lang="en-US" dirty="0"/>
          </a:p>
          <a:p>
            <a:r>
              <a:rPr lang="en-US" sz="2000" dirty="0"/>
              <a:t>Group Work</a:t>
            </a:r>
          </a:p>
        </p:txBody>
      </p:sp>
      <p:sp>
        <p:nvSpPr>
          <p:cNvPr id="3" name="Text Placeholder 2"/>
          <p:cNvSpPr>
            <a:spLocks noGrp="1"/>
          </p:cNvSpPr>
          <p:nvPr>
            <p:ph type="body" sz="quarter" idx="11"/>
          </p:nvPr>
        </p:nvSpPr>
        <p:spPr>
          <a:xfrm>
            <a:off x="398059" y="1411274"/>
            <a:ext cx="5932999" cy="4446601"/>
          </a:xfrm>
        </p:spPr>
        <p:txBody>
          <a:bodyPr/>
          <a:lstStyle/>
          <a:p>
            <a:pPr marL="0" indent="0">
              <a:buNone/>
            </a:pPr>
            <a:r>
              <a:rPr lang="en-US" dirty="0"/>
              <a:t>The purpose of this part is to develop an agreement about the structure of your existing pathways. </a:t>
            </a:r>
          </a:p>
          <a:p>
            <a:pPr marL="0" indent="0">
              <a:buNone/>
            </a:pPr>
            <a:endParaRPr lang="en-US" sz="1400" dirty="0"/>
          </a:p>
          <a:p>
            <a:pPr marL="0" indent="0">
              <a:buNone/>
            </a:pPr>
            <a:r>
              <a:rPr lang="en-US" b="1" dirty="0" smtClean="0"/>
              <a:t>30 minutes</a:t>
            </a:r>
            <a:endParaRPr lang="en-US" b="1" dirty="0"/>
          </a:p>
          <a:p>
            <a:r>
              <a:rPr lang="en-US" sz="1900" dirty="0"/>
              <a:t>Each of the services </a:t>
            </a:r>
            <a:r>
              <a:rPr lang="en-US" sz="1900" dirty="0" smtClean="0"/>
              <a:t>have been written on a post it note. </a:t>
            </a:r>
            <a:endParaRPr lang="en-US" sz="1900" dirty="0"/>
          </a:p>
          <a:p>
            <a:r>
              <a:rPr lang="en-US" sz="1900" dirty="0"/>
              <a:t>Within your group, start to place these on the white sheet in a way that depicts the flow of </a:t>
            </a:r>
            <a:r>
              <a:rPr lang="en-US" sz="1900" dirty="0" smtClean="0"/>
              <a:t>children and young </a:t>
            </a:r>
            <a:r>
              <a:rPr lang="en-US" sz="1900" dirty="0"/>
              <a:t>people through your services currently. </a:t>
            </a:r>
          </a:p>
          <a:p>
            <a:r>
              <a:rPr lang="en-US" sz="1900" dirty="0"/>
              <a:t>Using the </a:t>
            </a:r>
            <a:r>
              <a:rPr lang="en-US" sz="1900" dirty="0" smtClean="0"/>
              <a:t>arrows (straws!) </a:t>
            </a:r>
            <a:r>
              <a:rPr lang="en-US" sz="1900" dirty="0"/>
              <a:t>indicate the possible directions of flow between services.</a:t>
            </a:r>
          </a:p>
          <a:p>
            <a:endParaRPr lang="en-US" sz="1900" dirty="0"/>
          </a:p>
          <a:p>
            <a:r>
              <a:rPr lang="en-US" sz="1800" dirty="0"/>
              <a:t>(Example pathway on next slide)</a:t>
            </a:r>
            <a:r>
              <a:rPr lang="en-US" sz="1900" dirty="0"/>
              <a:t> </a:t>
            </a:r>
          </a:p>
          <a:p>
            <a:pPr marL="0" indent="0">
              <a:buNone/>
            </a:pPr>
            <a:endParaRPr lang="en-US" sz="1400" b="1" dirty="0"/>
          </a:p>
          <a:p>
            <a:endParaRPr lang="en-US" dirty="0"/>
          </a:p>
        </p:txBody>
      </p:sp>
      <p:pic>
        <p:nvPicPr>
          <p:cNvPr id="1028" name="Picture 4" descr="Image result for yellow post it not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941732" y="1704814"/>
            <a:ext cx="3205281" cy="3301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3863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Example Pathway</a:t>
            </a:r>
          </a:p>
        </p:txBody>
      </p:sp>
      <p:pic>
        <p:nvPicPr>
          <p:cNvPr id="4" name="Picture 3"/>
          <p:cNvPicPr>
            <a:picLocks noChangeAspect="1"/>
          </p:cNvPicPr>
          <p:nvPr/>
        </p:nvPicPr>
        <p:blipFill>
          <a:blip r:embed="rId3"/>
          <a:stretch>
            <a:fillRect/>
          </a:stretch>
        </p:blipFill>
        <p:spPr>
          <a:xfrm>
            <a:off x="0" y="1536700"/>
            <a:ext cx="9144000" cy="3779099"/>
          </a:xfrm>
          <a:prstGeom prst="rect">
            <a:avLst/>
          </a:prstGeom>
        </p:spPr>
      </p:pic>
      <p:cxnSp>
        <p:nvCxnSpPr>
          <p:cNvPr id="5" name="Straight Arrow Connector 4"/>
          <p:cNvCxnSpPr/>
          <p:nvPr/>
        </p:nvCxnSpPr>
        <p:spPr>
          <a:xfrm flipV="1">
            <a:off x="4040372" y="4055841"/>
            <a:ext cx="2063187" cy="2014964"/>
          </a:xfrm>
          <a:prstGeom prst="straightConnector1">
            <a:avLst/>
          </a:prstGeom>
          <a:ln w="76200" cmpd="sng">
            <a:solidFill>
              <a:schemeClr val="accent2"/>
            </a:solidFill>
            <a:tailEnd type="arrow"/>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250825" y="5455302"/>
            <a:ext cx="3921884" cy="123100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If possible, expand on these – e.g. what pathways do you have within CAMHS ? </a:t>
            </a:r>
          </a:p>
          <a:p>
            <a:pPr algn="ctr"/>
            <a:r>
              <a:rPr lang="en-US" dirty="0"/>
              <a:t>Start another diagram if needed/easier</a:t>
            </a:r>
          </a:p>
        </p:txBody>
      </p:sp>
    </p:spTree>
    <p:extLst>
      <p:ext uri="{BB962C8B-B14F-4D97-AF65-F5344CB8AC3E}">
        <p14:creationId xmlns:p14="http://schemas.microsoft.com/office/powerpoint/2010/main" val="13799775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0825" y="1332853"/>
            <a:ext cx="8642350" cy="3267721"/>
          </a:xfrm>
        </p:spPr>
        <p:txBody>
          <a:bodyPr/>
          <a:lstStyle/>
          <a:p>
            <a:pPr marL="0" indent="0">
              <a:buNone/>
            </a:pPr>
            <a:r>
              <a:rPr lang="en-US" dirty="0"/>
              <a:t>The purpose of this part is to </a:t>
            </a:r>
            <a:r>
              <a:rPr lang="en-US" dirty="0" smtClean="0"/>
              <a:t>review the pathways that you have outlined as a group and then build a consensus about what you have set out. </a:t>
            </a:r>
            <a:endParaRPr lang="en-US" dirty="0"/>
          </a:p>
          <a:p>
            <a:pPr marL="0" indent="0">
              <a:buNone/>
            </a:pPr>
            <a:endParaRPr lang="en-US" b="1" dirty="0" smtClean="0"/>
          </a:p>
          <a:p>
            <a:pPr marL="0" indent="0">
              <a:buNone/>
            </a:pPr>
            <a:r>
              <a:rPr lang="en-US" b="1" dirty="0" smtClean="0"/>
              <a:t>30 minutes</a:t>
            </a:r>
            <a:endParaRPr lang="en-US" b="1" dirty="0"/>
          </a:p>
          <a:p>
            <a:r>
              <a:rPr lang="en-US" dirty="0" smtClean="0"/>
              <a:t>Review the pathways mapped by the group.</a:t>
            </a:r>
            <a:endParaRPr lang="en-US" dirty="0"/>
          </a:p>
          <a:p>
            <a:r>
              <a:rPr lang="en-US" dirty="0"/>
              <a:t>If there are alternative pathways identified by </a:t>
            </a:r>
            <a:r>
              <a:rPr lang="en-US" dirty="0" smtClean="0"/>
              <a:t>different members of staff </a:t>
            </a:r>
            <a:r>
              <a:rPr lang="en-US" dirty="0"/>
              <a:t>discuss until there is agreement</a:t>
            </a:r>
          </a:p>
          <a:p>
            <a:r>
              <a:rPr lang="en-US" dirty="0"/>
              <a:t>This is repeated iteratively until all parts of the pathway have been mapped and agreed on. </a:t>
            </a:r>
          </a:p>
          <a:p>
            <a:endParaRPr lang="en-US" dirty="0"/>
          </a:p>
          <a:p>
            <a:endParaRPr lang="en-GB" dirty="0"/>
          </a:p>
        </p:txBody>
      </p:sp>
      <p:sp>
        <p:nvSpPr>
          <p:cNvPr id="4" name="Text Placeholder 1"/>
          <p:cNvSpPr>
            <a:spLocks noGrp="1"/>
          </p:cNvSpPr>
          <p:nvPr>
            <p:ph type="body" sz="quarter" idx="10"/>
          </p:nvPr>
        </p:nvSpPr>
        <p:spPr>
          <a:xfrm>
            <a:off x="250825" y="260350"/>
            <a:ext cx="6842125" cy="1072504"/>
          </a:xfrm>
        </p:spPr>
        <p:txBody>
          <a:bodyPr/>
          <a:lstStyle/>
          <a:p>
            <a:pPr marL="514350" indent="-514350">
              <a:buFont typeface="+mj-lt"/>
              <a:buAutoNum type="arabicPeriod" startAt="2"/>
            </a:pPr>
            <a:r>
              <a:rPr lang="en-US" dirty="0"/>
              <a:t>Building the </a:t>
            </a:r>
            <a:r>
              <a:rPr lang="en-US" dirty="0" smtClean="0"/>
              <a:t>Shape </a:t>
            </a:r>
            <a:r>
              <a:rPr lang="en-US" dirty="0"/>
              <a:t>of your </a:t>
            </a:r>
            <a:r>
              <a:rPr lang="en-US" dirty="0" smtClean="0"/>
              <a:t>Pathway</a:t>
            </a:r>
            <a:endParaRPr lang="en-US" dirty="0"/>
          </a:p>
          <a:p>
            <a:r>
              <a:rPr lang="en-US" sz="2000" dirty="0" smtClean="0"/>
              <a:t>Review </a:t>
            </a:r>
            <a:r>
              <a:rPr lang="en-US" sz="2000" dirty="0"/>
              <a:t>and consensus building</a:t>
            </a:r>
          </a:p>
        </p:txBody>
      </p:sp>
      <p:pic>
        <p:nvPicPr>
          <p:cNvPr id="2050" name="Picture 2" descr="Image result for consensus"/>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t="16353"/>
          <a:stretch/>
        </p:blipFill>
        <p:spPr bwMode="auto">
          <a:xfrm>
            <a:off x="2781946" y="4600574"/>
            <a:ext cx="3666479" cy="1448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2399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260350"/>
            <a:ext cx="8642350" cy="576263"/>
          </a:xfrm>
        </p:spPr>
        <p:txBody>
          <a:bodyPr/>
          <a:lstStyle/>
          <a:p>
            <a:pPr marL="514350" indent="-514350">
              <a:buFont typeface="+mj-lt"/>
              <a:buAutoNum type="arabicPeriod" startAt="3"/>
            </a:pPr>
            <a:r>
              <a:rPr lang="en-US" dirty="0"/>
              <a:t>Group Analysis of the Pathway</a:t>
            </a:r>
          </a:p>
        </p:txBody>
      </p:sp>
      <p:sp>
        <p:nvSpPr>
          <p:cNvPr id="3" name="Text Placeholder 2"/>
          <p:cNvSpPr>
            <a:spLocks noGrp="1"/>
          </p:cNvSpPr>
          <p:nvPr>
            <p:ph type="body" sz="quarter" idx="11"/>
          </p:nvPr>
        </p:nvSpPr>
        <p:spPr>
          <a:xfrm>
            <a:off x="250825" y="1068627"/>
            <a:ext cx="8642350" cy="4579698"/>
          </a:xfrm>
        </p:spPr>
        <p:txBody>
          <a:bodyPr/>
          <a:lstStyle/>
          <a:p>
            <a:r>
              <a:rPr lang="en-US" sz="2400" dirty="0" smtClean="0"/>
              <a:t>The current pathway structure can be the result of multiple </a:t>
            </a:r>
            <a:r>
              <a:rPr lang="en-US" sz="2400" dirty="0"/>
              <a:t>re-organisations, services that are either added on or taken away because of funding or perceived need, or due to changes in quality standards.</a:t>
            </a:r>
          </a:p>
          <a:p>
            <a:pPr marL="0" indent="0">
              <a:buNone/>
            </a:pPr>
            <a:endParaRPr lang="en-US" sz="1400" dirty="0"/>
          </a:p>
          <a:p>
            <a:r>
              <a:rPr lang="en-US" sz="2400" dirty="0"/>
              <a:t>Review of a pathway and the interactions between services and agencies can highlight good practice and areas that could be improved due to problems in quality or efficiency. </a:t>
            </a:r>
            <a:endParaRPr lang="en-US" sz="2400" dirty="0" smtClean="0"/>
          </a:p>
          <a:p>
            <a:endParaRPr lang="en-US" sz="1400" dirty="0"/>
          </a:p>
          <a:p>
            <a:r>
              <a:rPr lang="en-US" sz="2400" dirty="0" smtClean="0"/>
              <a:t>Review the pathway from four different perspectives to get a clearer understanding of good practice and areas for improvement.</a:t>
            </a:r>
            <a:endParaRPr lang="en-US" sz="2400" dirty="0"/>
          </a:p>
          <a:p>
            <a:endParaRPr lang="en-US" dirty="0"/>
          </a:p>
        </p:txBody>
      </p:sp>
    </p:spTree>
    <p:extLst>
      <p:ext uri="{BB962C8B-B14F-4D97-AF65-F5344CB8AC3E}">
        <p14:creationId xmlns:p14="http://schemas.microsoft.com/office/powerpoint/2010/main" val="42027677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260350"/>
            <a:ext cx="5171780" cy="909772"/>
          </a:xfrm>
        </p:spPr>
        <p:txBody>
          <a:bodyPr/>
          <a:lstStyle/>
          <a:p>
            <a:pPr marL="514350" indent="-514350">
              <a:buFont typeface="+mj-lt"/>
              <a:buAutoNum type="arabicPeriod" startAt="3"/>
            </a:pPr>
            <a:r>
              <a:rPr lang="en-US" dirty="0"/>
              <a:t>Group Analysis of the Pathway</a:t>
            </a:r>
          </a:p>
          <a:p>
            <a:r>
              <a:rPr lang="en-US" sz="2000" dirty="0" smtClean="0"/>
              <a:t>Review of the pathway from four perspectives</a:t>
            </a:r>
            <a:endParaRPr lang="en-US" sz="2000" dirty="0"/>
          </a:p>
        </p:txBody>
      </p:sp>
      <p:sp>
        <p:nvSpPr>
          <p:cNvPr id="3" name="Text Placeholder 2"/>
          <p:cNvSpPr>
            <a:spLocks noGrp="1"/>
          </p:cNvSpPr>
          <p:nvPr>
            <p:ph type="body" sz="quarter" idx="11"/>
          </p:nvPr>
        </p:nvSpPr>
        <p:spPr>
          <a:xfrm>
            <a:off x="72595" y="1286357"/>
            <a:ext cx="6273961" cy="4725601"/>
          </a:xfrm>
        </p:spPr>
        <p:txBody>
          <a:bodyPr/>
          <a:lstStyle/>
          <a:p>
            <a:pPr marL="365760" indent="-274320"/>
            <a:r>
              <a:rPr lang="en-US" sz="1900" dirty="0" smtClean="0"/>
              <a:t>Review from the perspective of:</a:t>
            </a:r>
          </a:p>
          <a:p>
            <a:pPr marL="685800" indent="-274320">
              <a:buFont typeface="+mj-lt"/>
              <a:buAutoNum type="arabicPeriod"/>
            </a:pPr>
            <a:r>
              <a:rPr lang="en-US" sz="1900" dirty="0" smtClean="0"/>
              <a:t>Patient experience</a:t>
            </a:r>
          </a:p>
          <a:p>
            <a:pPr marL="685800" indent="-274320">
              <a:buFont typeface="+mj-lt"/>
              <a:buAutoNum type="arabicPeriod"/>
            </a:pPr>
            <a:r>
              <a:rPr lang="en-US" sz="1900" dirty="0" smtClean="0"/>
              <a:t>Operations (interactions </a:t>
            </a:r>
            <a:r>
              <a:rPr lang="en-US" sz="1900" dirty="0"/>
              <a:t>between services and </a:t>
            </a:r>
            <a:r>
              <a:rPr lang="en-US" sz="1900" dirty="0" smtClean="0"/>
              <a:t>agencies)</a:t>
            </a:r>
          </a:p>
          <a:p>
            <a:pPr marL="685800" indent="-274320">
              <a:buFont typeface="+mj-lt"/>
              <a:buAutoNum type="arabicPeriod"/>
            </a:pPr>
            <a:r>
              <a:rPr lang="en-US" sz="1900" dirty="0" smtClean="0"/>
              <a:t>Evidenced based interventions</a:t>
            </a:r>
          </a:p>
          <a:p>
            <a:pPr marL="685800" indent="-274320">
              <a:buFont typeface="+mj-lt"/>
              <a:buAutoNum type="arabicPeriod"/>
            </a:pPr>
            <a:r>
              <a:rPr lang="en-US" sz="1900" dirty="0" smtClean="0"/>
              <a:t>Outcomes and measures</a:t>
            </a:r>
            <a:endParaRPr lang="en-US" sz="1900" dirty="0"/>
          </a:p>
          <a:p>
            <a:pPr marL="365760" indent="-274320"/>
            <a:r>
              <a:rPr lang="en-US" sz="1900" dirty="0"/>
              <a:t>For </a:t>
            </a:r>
            <a:r>
              <a:rPr lang="en-US" sz="1900" dirty="0" smtClean="0"/>
              <a:t>each perspective, </a:t>
            </a:r>
            <a:r>
              <a:rPr lang="en-US" sz="1900" dirty="0"/>
              <a:t>assess the pathway as it exists and highlight areas </a:t>
            </a:r>
            <a:r>
              <a:rPr lang="en-US" sz="1900" dirty="0" smtClean="0"/>
              <a:t>of: </a:t>
            </a:r>
            <a:endParaRPr lang="en-US" sz="1900" dirty="0"/>
          </a:p>
          <a:p>
            <a:pPr lvl="1"/>
            <a:r>
              <a:rPr lang="en-US" sz="1900" dirty="0"/>
              <a:t>Good practice</a:t>
            </a:r>
          </a:p>
          <a:p>
            <a:pPr lvl="1"/>
            <a:r>
              <a:rPr lang="en-US" sz="1900" dirty="0"/>
              <a:t>Problems with quality</a:t>
            </a:r>
          </a:p>
          <a:p>
            <a:pPr lvl="1"/>
            <a:r>
              <a:rPr lang="en-US" sz="1900" dirty="0"/>
              <a:t>Problems with duplication and inefficiency.</a:t>
            </a:r>
          </a:p>
          <a:p>
            <a:r>
              <a:rPr lang="en-US" sz="1900" dirty="0" smtClean="0"/>
              <a:t>The observations made by the group will be written next to the relevant services and/or flow of pathway so that the results of your review are captured clearly</a:t>
            </a:r>
            <a:endParaRPr lang="en-US" sz="1900" b="1" dirty="0"/>
          </a:p>
        </p:txBody>
      </p:sp>
      <p:sp>
        <p:nvSpPr>
          <p:cNvPr id="4" name="AutoShape 2" descr="Image result for pink sticky note"/>
          <p:cNvSpPr>
            <a:spLocks noChangeAspect="1" noChangeArrowheads="1"/>
          </p:cNvSpPr>
          <p:nvPr/>
        </p:nvSpPr>
        <p:spPr bwMode="auto">
          <a:xfrm>
            <a:off x="3048000" y="1905000"/>
            <a:ext cx="3048000" cy="3048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6" descr="Image result for pink sticky not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710979" y="1335618"/>
            <a:ext cx="2090121" cy="209338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thought bubble"/>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flipH="1">
            <a:off x="6514622" y="3894042"/>
            <a:ext cx="2022347" cy="2117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5453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260350"/>
            <a:ext cx="5224942" cy="909772"/>
          </a:xfrm>
        </p:spPr>
        <p:txBody>
          <a:bodyPr/>
          <a:lstStyle/>
          <a:p>
            <a:pPr marL="514350" indent="-514350">
              <a:buFont typeface="+mj-lt"/>
              <a:buAutoNum type="arabicPeriod" startAt="3"/>
            </a:pPr>
            <a:r>
              <a:rPr lang="en-US" dirty="0"/>
              <a:t>Group Analysis of the Pathway</a:t>
            </a:r>
          </a:p>
          <a:p>
            <a:r>
              <a:rPr lang="en-US" sz="2000" dirty="0" smtClean="0"/>
              <a:t>Review of the pathway from four perspectives</a:t>
            </a:r>
            <a:endParaRPr lang="en-US" sz="2000" dirty="0"/>
          </a:p>
        </p:txBody>
      </p:sp>
      <p:sp>
        <p:nvSpPr>
          <p:cNvPr id="3" name="Text Placeholder 2"/>
          <p:cNvSpPr>
            <a:spLocks noGrp="1"/>
          </p:cNvSpPr>
          <p:nvPr>
            <p:ph type="body" sz="quarter" idx="11"/>
          </p:nvPr>
        </p:nvSpPr>
        <p:spPr>
          <a:xfrm>
            <a:off x="339295" y="1326575"/>
            <a:ext cx="6652055" cy="4883725"/>
          </a:xfrm>
        </p:spPr>
        <p:txBody>
          <a:bodyPr/>
          <a:lstStyle/>
          <a:p>
            <a:pPr marL="0" indent="0">
              <a:buNone/>
            </a:pPr>
            <a:r>
              <a:rPr lang="en-US" sz="1900" b="1" dirty="0" smtClean="0"/>
              <a:t>15 minutes</a:t>
            </a:r>
          </a:p>
          <a:p>
            <a:pPr marL="274320" indent="-274320">
              <a:buFont typeface="+mj-lt"/>
              <a:buAutoNum type="arabicPeriod"/>
            </a:pPr>
            <a:r>
              <a:rPr lang="en-US" sz="1900" dirty="0" smtClean="0"/>
              <a:t>Patient experience</a:t>
            </a:r>
          </a:p>
          <a:p>
            <a:pPr marL="0" indent="0">
              <a:buNone/>
            </a:pPr>
            <a:endParaRPr lang="en-US" sz="1900" dirty="0"/>
          </a:p>
          <a:p>
            <a:pPr marL="0" indent="0">
              <a:buNone/>
            </a:pPr>
            <a:r>
              <a:rPr lang="en-US" sz="1900" dirty="0" smtClean="0">
                <a:solidFill>
                  <a:srgbClr val="FF0000"/>
                </a:solidFill>
              </a:rPr>
              <a:t>If you were a young person or a family member how easy would it find you find it to navigate the pathway?</a:t>
            </a:r>
          </a:p>
          <a:p>
            <a:pPr marL="0" indent="0">
              <a:buNone/>
            </a:pPr>
            <a:r>
              <a:rPr lang="en-US" sz="1900" dirty="0" smtClean="0">
                <a:solidFill>
                  <a:srgbClr val="FF0000"/>
                </a:solidFill>
              </a:rPr>
              <a:t>What structures are there in place to gather insight and feedback from young people and families?</a:t>
            </a:r>
          </a:p>
          <a:p>
            <a:pPr marL="0" indent="0">
              <a:buNone/>
            </a:pPr>
            <a:endParaRPr lang="en-US" sz="1900" dirty="0">
              <a:solidFill>
                <a:srgbClr val="FF0000"/>
              </a:solidFill>
            </a:endParaRPr>
          </a:p>
          <a:p>
            <a:pPr marL="0" indent="0">
              <a:buNone/>
            </a:pPr>
            <a:endParaRPr lang="en-US" sz="1900" dirty="0" smtClean="0">
              <a:solidFill>
                <a:srgbClr val="FF0000"/>
              </a:solidFill>
            </a:endParaRPr>
          </a:p>
          <a:p>
            <a:pPr marL="182880" indent="0">
              <a:buNone/>
            </a:pPr>
            <a:endParaRPr lang="en-US" sz="1900" dirty="0">
              <a:solidFill>
                <a:srgbClr val="FF0000"/>
              </a:solidFill>
            </a:endParaRPr>
          </a:p>
          <a:p>
            <a:pPr marL="0" indent="0">
              <a:buNone/>
            </a:pPr>
            <a:r>
              <a:rPr lang="en-US" sz="1900" dirty="0" smtClean="0"/>
              <a:t>Remember to highlight </a:t>
            </a:r>
            <a:r>
              <a:rPr lang="en-US" sz="1900" dirty="0"/>
              <a:t>areas of: </a:t>
            </a:r>
          </a:p>
          <a:p>
            <a:pPr marL="457200" lvl="1" indent="-274320">
              <a:buFont typeface="Arial" panose="020B0604020202020204" pitchFamily="34" charset="0"/>
              <a:buChar char="•"/>
            </a:pPr>
            <a:r>
              <a:rPr lang="en-US" sz="1900" dirty="0"/>
              <a:t>Good practice</a:t>
            </a:r>
          </a:p>
          <a:p>
            <a:pPr marL="457200" lvl="1" indent="-274320">
              <a:buFont typeface="Arial" panose="020B0604020202020204" pitchFamily="34" charset="0"/>
              <a:buChar char="•"/>
            </a:pPr>
            <a:r>
              <a:rPr lang="en-US" sz="1900" dirty="0"/>
              <a:t>Problems with quality</a:t>
            </a:r>
          </a:p>
          <a:p>
            <a:pPr marL="457200" lvl="1" indent="-274320">
              <a:buFont typeface="Arial" panose="020B0604020202020204" pitchFamily="34" charset="0"/>
              <a:buChar char="•"/>
            </a:pPr>
            <a:r>
              <a:rPr lang="en-US" sz="1900" dirty="0"/>
              <a:t>Problems with duplication and inefficiency.</a:t>
            </a:r>
          </a:p>
          <a:p>
            <a:pPr marL="182880" indent="0">
              <a:buNone/>
            </a:pPr>
            <a:endParaRPr lang="en-US" sz="1900" dirty="0" smtClean="0">
              <a:solidFill>
                <a:srgbClr val="FF0000"/>
              </a:solidFill>
            </a:endParaRPr>
          </a:p>
        </p:txBody>
      </p:sp>
      <p:sp>
        <p:nvSpPr>
          <p:cNvPr id="4" name="AutoShape 2" descr="Image result for pink sticky note"/>
          <p:cNvSpPr>
            <a:spLocks noChangeAspect="1" noChangeArrowheads="1"/>
          </p:cNvSpPr>
          <p:nvPr/>
        </p:nvSpPr>
        <p:spPr bwMode="auto">
          <a:xfrm>
            <a:off x="3048000" y="1905000"/>
            <a:ext cx="3048000" cy="3048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6" descr="Image result for pink sticky not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710979" y="1335618"/>
            <a:ext cx="2090121" cy="209338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thought bubble"/>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flipH="1">
            <a:off x="6514622" y="3894042"/>
            <a:ext cx="2022347" cy="2117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27596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260350"/>
            <a:ext cx="5224942" cy="909772"/>
          </a:xfrm>
        </p:spPr>
        <p:txBody>
          <a:bodyPr/>
          <a:lstStyle/>
          <a:p>
            <a:pPr marL="514350" indent="-514350">
              <a:buFont typeface="+mj-lt"/>
              <a:buAutoNum type="arabicPeriod" startAt="3"/>
            </a:pPr>
            <a:r>
              <a:rPr lang="en-US" dirty="0"/>
              <a:t>Group Analysis of the Pathway</a:t>
            </a:r>
          </a:p>
          <a:p>
            <a:r>
              <a:rPr lang="en-US" sz="2000" dirty="0" smtClean="0"/>
              <a:t>Review of the pathway from four perspectives</a:t>
            </a:r>
            <a:endParaRPr lang="en-US" sz="2000" dirty="0"/>
          </a:p>
        </p:txBody>
      </p:sp>
      <p:sp>
        <p:nvSpPr>
          <p:cNvPr id="3" name="Text Placeholder 2"/>
          <p:cNvSpPr>
            <a:spLocks noGrp="1"/>
          </p:cNvSpPr>
          <p:nvPr>
            <p:ph type="body" sz="quarter" idx="11"/>
          </p:nvPr>
        </p:nvSpPr>
        <p:spPr>
          <a:xfrm>
            <a:off x="339295" y="1326575"/>
            <a:ext cx="7018435" cy="4883725"/>
          </a:xfrm>
        </p:spPr>
        <p:txBody>
          <a:bodyPr/>
          <a:lstStyle/>
          <a:p>
            <a:pPr marL="0" indent="0">
              <a:buNone/>
            </a:pPr>
            <a:r>
              <a:rPr lang="en-US" sz="1900" b="1" dirty="0" smtClean="0"/>
              <a:t>15 minutes</a:t>
            </a:r>
          </a:p>
          <a:p>
            <a:pPr marL="274320" indent="-274320">
              <a:buFont typeface="+mj-lt"/>
              <a:buAutoNum type="arabicPeriod" startAt="2"/>
            </a:pPr>
            <a:r>
              <a:rPr lang="en-US" sz="1900" dirty="0" smtClean="0"/>
              <a:t>Operations (interactions </a:t>
            </a:r>
            <a:r>
              <a:rPr lang="en-US" sz="1900" dirty="0"/>
              <a:t>between services </a:t>
            </a:r>
            <a:r>
              <a:rPr lang="en-US" sz="1900" dirty="0" smtClean="0"/>
              <a:t>and agencies)</a:t>
            </a:r>
          </a:p>
          <a:p>
            <a:pPr marL="0" indent="0">
              <a:buNone/>
            </a:pPr>
            <a:endParaRPr lang="en-US" sz="1900" dirty="0" smtClean="0"/>
          </a:p>
          <a:p>
            <a:pPr marL="0" indent="0">
              <a:buNone/>
            </a:pPr>
            <a:r>
              <a:rPr lang="en-US" sz="1900" dirty="0" smtClean="0">
                <a:solidFill>
                  <a:srgbClr val="FF0000"/>
                </a:solidFill>
              </a:rPr>
              <a:t>Are there any particular bottlenecks within the pathway?</a:t>
            </a:r>
          </a:p>
          <a:p>
            <a:pPr marL="0" indent="0">
              <a:buNone/>
            </a:pPr>
            <a:r>
              <a:rPr lang="en-US" sz="1900" dirty="0" smtClean="0">
                <a:solidFill>
                  <a:srgbClr val="FF0000"/>
                </a:solidFill>
              </a:rPr>
              <a:t>Are there points within the pathway that have longer waiting lists than others?</a:t>
            </a:r>
          </a:p>
          <a:p>
            <a:pPr marL="0" indent="0">
              <a:buNone/>
            </a:pPr>
            <a:r>
              <a:rPr lang="en-US" sz="1900" dirty="0" smtClean="0">
                <a:solidFill>
                  <a:srgbClr val="FF0000"/>
                </a:solidFill>
              </a:rPr>
              <a:t>How easy is it to access services at different points of the pathway?</a:t>
            </a:r>
          </a:p>
          <a:p>
            <a:pPr marL="0" indent="0">
              <a:buNone/>
            </a:pPr>
            <a:r>
              <a:rPr lang="en-US" sz="1900" dirty="0" smtClean="0">
                <a:solidFill>
                  <a:srgbClr val="FF0000"/>
                </a:solidFill>
              </a:rPr>
              <a:t>Are there multiple assessments at multiple stages of the pathway?</a:t>
            </a:r>
          </a:p>
          <a:p>
            <a:pPr marL="0" indent="0">
              <a:buNone/>
            </a:pPr>
            <a:endParaRPr lang="en-US" sz="1900" dirty="0" smtClean="0">
              <a:solidFill>
                <a:srgbClr val="FF0000"/>
              </a:solidFill>
            </a:endParaRPr>
          </a:p>
          <a:p>
            <a:pPr marL="0" indent="0">
              <a:buNone/>
            </a:pPr>
            <a:endParaRPr lang="en-US" sz="1900" dirty="0">
              <a:solidFill>
                <a:srgbClr val="FF0000"/>
              </a:solidFill>
            </a:endParaRPr>
          </a:p>
          <a:p>
            <a:pPr marL="0" indent="0">
              <a:buNone/>
            </a:pPr>
            <a:r>
              <a:rPr lang="en-US" sz="1900" dirty="0" smtClean="0"/>
              <a:t>Remember to highlight </a:t>
            </a:r>
            <a:r>
              <a:rPr lang="en-US" sz="1900" dirty="0"/>
              <a:t>areas of: </a:t>
            </a:r>
          </a:p>
          <a:p>
            <a:pPr marL="457200" lvl="1" indent="-274320">
              <a:buFont typeface="Arial" panose="020B0604020202020204" pitchFamily="34" charset="0"/>
              <a:buChar char="•"/>
            </a:pPr>
            <a:r>
              <a:rPr lang="en-US" sz="1900" dirty="0"/>
              <a:t>Good practice</a:t>
            </a:r>
          </a:p>
          <a:p>
            <a:pPr marL="457200" lvl="1" indent="-274320">
              <a:buFont typeface="Arial" panose="020B0604020202020204" pitchFamily="34" charset="0"/>
              <a:buChar char="•"/>
            </a:pPr>
            <a:r>
              <a:rPr lang="en-US" sz="1900" dirty="0"/>
              <a:t>Problems with quality</a:t>
            </a:r>
          </a:p>
          <a:p>
            <a:pPr marL="457200" lvl="1" indent="-274320">
              <a:buFont typeface="Arial" panose="020B0604020202020204" pitchFamily="34" charset="0"/>
              <a:buChar char="•"/>
            </a:pPr>
            <a:r>
              <a:rPr lang="en-US" sz="1900" dirty="0"/>
              <a:t>Problems with duplication and inefficiency.</a:t>
            </a:r>
          </a:p>
          <a:p>
            <a:pPr marL="182880" indent="0">
              <a:buNone/>
            </a:pPr>
            <a:endParaRPr lang="en-US" sz="1900" dirty="0" smtClean="0">
              <a:solidFill>
                <a:srgbClr val="FF0000"/>
              </a:solidFill>
            </a:endParaRPr>
          </a:p>
        </p:txBody>
      </p:sp>
      <p:sp>
        <p:nvSpPr>
          <p:cNvPr id="4" name="AutoShape 2" descr="Image result for pink sticky note"/>
          <p:cNvSpPr>
            <a:spLocks noChangeAspect="1" noChangeArrowheads="1"/>
          </p:cNvSpPr>
          <p:nvPr/>
        </p:nvSpPr>
        <p:spPr bwMode="auto">
          <a:xfrm>
            <a:off x="3048000" y="1905000"/>
            <a:ext cx="3048000" cy="3048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6" descr="Image result for pink sticky not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047334" y="1326575"/>
            <a:ext cx="1987682" cy="199078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thought bubble"/>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flipH="1">
            <a:off x="6514622" y="3894042"/>
            <a:ext cx="2022347" cy="2117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162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403967"/>
            <a:ext cx="7772400" cy="1158383"/>
          </a:xfrm>
        </p:spPr>
        <p:txBody>
          <a:bodyPr/>
          <a:lstStyle/>
          <a:p>
            <a:r>
              <a:rPr lang="en-GB" sz="3600" dirty="0" smtClean="0">
                <a:solidFill>
                  <a:schemeClr val="accent5"/>
                </a:solidFill>
              </a:rPr>
              <a:t>Overview of THRIVE and </a:t>
            </a:r>
            <a:r>
              <a:rPr lang="en-GB" sz="3600" dirty="0" err="1" smtClean="0">
                <a:solidFill>
                  <a:schemeClr val="accent5"/>
                </a:solidFill>
              </a:rPr>
              <a:t>i</a:t>
            </a:r>
            <a:r>
              <a:rPr lang="en-GB" sz="3600" dirty="0" smtClean="0">
                <a:solidFill>
                  <a:schemeClr val="accent5"/>
                </a:solidFill>
              </a:rPr>
              <a:t>-THRIVE</a:t>
            </a:r>
            <a:endParaRPr lang="en-US" sz="3600" b="1" i="1" dirty="0">
              <a:solidFill>
                <a:schemeClr val="accent5"/>
              </a:solidFill>
            </a:endParaRPr>
          </a:p>
        </p:txBody>
      </p:sp>
    </p:spTree>
    <p:extLst>
      <p:ext uri="{BB962C8B-B14F-4D97-AF65-F5344CB8AC3E}">
        <p14:creationId xmlns:p14="http://schemas.microsoft.com/office/powerpoint/2010/main" val="689538210"/>
      </p:ext>
    </p:extLst>
  </p:cSld>
  <p:clrMapOvr>
    <a:masterClrMapping/>
  </p:clrMapOvr>
  <mc:AlternateContent xmlns:mc="http://schemas.openxmlformats.org/markup-compatibility/2006" xmlns:p14="http://schemas.microsoft.com/office/powerpoint/2010/main">
    <mc:Choice Requires="p14">
      <p:transition spd="slow" p14:dur="2000" advTm="3090"/>
    </mc:Choice>
    <mc:Fallback xmlns="">
      <p:transition xmlns:p14="http://schemas.microsoft.com/office/powerpoint/2010/main" spd="slow" advTm="309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260350"/>
            <a:ext cx="5203677" cy="909772"/>
          </a:xfrm>
        </p:spPr>
        <p:txBody>
          <a:bodyPr/>
          <a:lstStyle/>
          <a:p>
            <a:pPr marL="514350" indent="-514350">
              <a:buFont typeface="+mj-lt"/>
              <a:buAutoNum type="arabicPeriod" startAt="3"/>
            </a:pPr>
            <a:r>
              <a:rPr lang="en-US" dirty="0"/>
              <a:t>Group Analysis of the Pathway</a:t>
            </a:r>
          </a:p>
          <a:p>
            <a:r>
              <a:rPr lang="en-US" sz="2000" dirty="0" smtClean="0"/>
              <a:t>Review of the pathway from four perspectives</a:t>
            </a:r>
            <a:endParaRPr lang="en-US" sz="2000" dirty="0"/>
          </a:p>
        </p:txBody>
      </p:sp>
      <p:sp>
        <p:nvSpPr>
          <p:cNvPr id="3" name="Text Placeholder 2"/>
          <p:cNvSpPr>
            <a:spLocks noGrp="1"/>
          </p:cNvSpPr>
          <p:nvPr>
            <p:ph type="body" sz="quarter" idx="11"/>
          </p:nvPr>
        </p:nvSpPr>
        <p:spPr>
          <a:xfrm>
            <a:off x="339295" y="1326575"/>
            <a:ext cx="6890845" cy="4989165"/>
          </a:xfrm>
        </p:spPr>
        <p:txBody>
          <a:bodyPr/>
          <a:lstStyle/>
          <a:p>
            <a:pPr marL="0" indent="0">
              <a:buNone/>
            </a:pPr>
            <a:r>
              <a:rPr lang="en-US" sz="1900" b="1" dirty="0" smtClean="0"/>
              <a:t>15 minutes</a:t>
            </a:r>
          </a:p>
          <a:p>
            <a:pPr marL="182880" indent="-274320">
              <a:buFont typeface="+mj-lt"/>
              <a:buAutoNum type="arabicPeriod" startAt="3"/>
            </a:pPr>
            <a:r>
              <a:rPr lang="en-US" sz="1900" dirty="0" smtClean="0"/>
              <a:t>Evidence based interventions</a:t>
            </a:r>
          </a:p>
          <a:p>
            <a:pPr marL="0" indent="0">
              <a:buNone/>
            </a:pPr>
            <a:endParaRPr lang="en-US" sz="1900" dirty="0"/>
          </a:p>
          <a:p>
            <a:pPr marL="0" indent="0">
              <a:buNone/>
            </a:pPr>
            <a:r>
              <a:rPr lang="en-US" sz="1900" dirty="0" smtClean="0">
                <a:solidFill>
                  <a:srgbClr val="FF0000"/>
                </a:solidFill>
              </a:rPr>
              <a:t>Are the services delivered to young people in the ‘Getting Help’ and ‘Getting More Help’ needs groups compliant with NICE guidelines? Are they delivered by people trained in that therapy and who are adequately supervised?</a:t>
            </a:r>
          </a:p>
          <a:p>
            <a:pPr marL="0" indent="0">
              <a:buNone/>
            </a:pPr>
            <a:r>
              <a:rPr lang="en-US" sz="1900" dirty="0" smtClean="0">
                <a:solidFill>
                  <a:srgbClr val="FF0000"/>
                </a:solidFill>
              </a:rPr>
              <a:t>What systems are in place to give you confidence to know that the above is in place?</a:t>
            </a:r>
          </a:p>
          <a:p>
            <a:pPr marL="0" indent="0">
              <a:buNone/>
            </a:pPr>
            <a:r>
              <a:rPr lang="en-US" sz="1900" dirty="0" smtClean="0">
                <a:solidFill>
                  <a:srgbClr val="FF0000"/>
                </a:solidFill>
              </a:rPr>
              <a:t>What level of scrutiny of interventions is there in non-health settings?</a:t>
            </a:r>
          </a:p>
          <a:p>
            <a:pPr marL="0" indent="0">
              <a:buNone/>
            </a:pPr>
            <a:endParaRPr lang="en-US" sz="1500" dirty="0">
              <a:solidFill>
                <a:srgbClr val="FF0000"/>
              </a:solidFill>
            </a:endParaRPr>
          </a:p>
          <a:p>
            <a:pPr marL="0" indent="0">
              <a:buNone/>
            </a:pPr>
            <a:r>
              <a:rPr lang="en-US" sz="1900" dirty="0" smtClean="0"/>
              <a:t>Remember to highlight </a:t>
            </a:r>
            <a:r>
              <a:rPr lang="en-US" sz="1900" dirty="0"/>
              <a:t>areas of: </a:t>
            </a:r>
          </a:p>
          <a:p>
            <a:pPr marL="457200" lvl="1" indent="-274320">
              <a:buFont typeface="Arial" panose="020B0604020202020204" pitchFamily="34" charset="0"/>
              <a:buChar char="•"/>
            </a:pPr>
            <a:r>
              <a:rPr lang="en-US" sz="1900" dirty="0"/>
              <a:t>Good practice</a:t>
            </a:r>
          </a:p>
          <a:p>
            <a:pPr marL="457200" lvl="1" indent="-274320">
              <a:buFont typeface="Arial" panose="020B0604020202020204" pitchFamily="34" charset="0"/>
              <a:buChar char="•"/>
            </a:pPr>
            <a:r>
              <a:rPr lang="en-US" sz="1900" dirty="0"/>
              <a:t>Problems with quality</a:t>
            </a:r>
          </a:p>
          <a:p>
            <a:pPr marL="457200" lvl="1" indent="-274320">
              <a:buFont typeface="Arial" panose="020B0604020202020204" pitchFamily="34" charset="0"/>
              <a:buChar char="•"/>
            </a:pPr>
            <a:r>
              <a:rPr lang="en-US" sz="1900" dirty="0"/>
              <a:t>Problems with duplication and inefficiency.</a:t>
            </a:r>
          </a:p>
          <a:p>
            <a:pPr marL="182880" indent="0">
              <a:buNone/>
            </a:pPr>
            <a:endParaRPr lang="en-US" sz="1900" dirty="0" smtClean="0">
              <a:solidFill>
                <a:srgbClr val="FF0000"/>
              </a:solidFill>
            </a:endParaRPr>
          </a:p>
        </p:txBody>
      </p:sp>
      <p:sp>
        <p:nvSpPr>
          <p:cNvPr id="4" name="AutoShape 2" descr="Image result for pink sticky note"/>
          <p:cNvSpPr>
            <a:spLocks noChangeAspect="1" noChangeArrowheads="1"/>
          </p:cNvSpPr>
          <p:nvPr/>
        </p:nvSpPr>
        <p:spPr bwMode="auto">
          <a:xfrm>
            <a:off x="3048000" y="1905000"/>
            <a:ext cx="3048000" cy="3048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6" descr="Image result for pink sticky not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26817" y="1388328"/>
            <a:ext cx="1766333" cy="176908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thought bubble"/>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flipH="1">
            <a:off x="6514622" y="3894042"/>
            <a:ext cx="2022347" cy="2117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4604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260350"/>
            <a:ext cx="5203677" cy="909772"/>
          </a:xfrm>
        </p:spPr>
        <p:txBody>
          <a:bodyPr/>
          <a:lstStyle/>
          <a:p>
            <a:pPr marL="514350" indent="-514350">
              <a:buFont typeface="+mj-lt"/>
              <a:buAutoNum type="arabicPeriod" startAt="3"/>
            </a:pPr>
            <a:r>
              <a:rPr lang="en-US" dirty="0"/>
              <a:t>Group Analysis of the Pathway</a:t>
            </a:r>
          </a:p>
          <a:p>
            <a:r>
              <a:rPr lang="en-US" sz="2000" dirty="0" smtClean="0"/>
              <a:t>Review of the pathway from four perspectives</a:t>
            </a:r>
            <a:endParaRPr lang="en-US" sz="2000" dirty="0"/>
          </a:p>
        </p:txBody>
      </p:sp>
      <p:sp>
        <p:nvSpPr>
          <p:cNvPr id="3" name="Text Placeholder 2"/>
          <p:cNvSpPr>
            <a:spLocks noGrp="1"/>
          </p:cNvSpPr>
          <p:nvPr>
            <p:ph type="body" sz="quarter" idx="11"/>
          </p:nvPr>
        </p:nvSpPr>
        <p:spPr>
          <a:xfrm>
            <a:off x="339295" y="1326575"/>
            <a:ext cx="6652055" cy="5084858"/>
          </a:xfrm>
        </p:spPr>
        <p:txBody>
          <a:bodyPr/>
          <a:lstStyle/>
          <a:p>
            <a:pPr marL="0" indent="0">
              <a:buNone/>
            </a:pPr>
            <a:r>
              <a:rPr lang="en-US" sz="1900" b="1" dirty="0" smtClean="0"/>
              <a:t>15 minutes</a:t>
            </a:r>
          </a:p>
          <a:p>
            <a:pPr marL="182880" indent="-274320">
              <a:buFont typeface="+mj-lt"/>
              <a:buAutoNum type="arabicPeriod" startAt="4"/>
            </a:pPr>
            <a:r>
              <a:rPr lang="en-US" sz="1900" dirty="0" smtClean="0"/>
              <a:t>Outcomes and measures</a:t>
            </a:r>
          </a:p>
          <a:p>
            <a:pPr marL="0" indent="0">
              <a:buNone/>
            </a:pPr>
            <a:endParaRPr lang="en-US" sz="1900" dirty="0"/>
          </a:p>
          <a:p>
            <a:pPr marL="0" indent="0">
              <a:buNone/>
            </a:pPr>
            <a:r>
              <a:rPr lang="en-US" sz="1900" dirty="0" smtClean="0">
                <a:solidFill>
                  <a:srgbClr val="FF0000"/>
                </a:solidFill>
              </a:rPr>
              <a:t>Do your clinicians routinely collect and use outcome measures? Is there variation in practice? Is this data used in supervision?</a:t>
            </a:r>
          </a:p>
          <a:p>
            <a:pPr marL="0" indent="0">
              <a:buNone/>
            </a:pPr>
            <a:r>
              <a:rPr lang="en-US" sz="1900" dirty="0" smtClean="0">
                <a:solidFill>
                  <a:srgbClr val="FF0000"/>
                </a:solidFill>
              </a:rPr>
              <a:t>Is data used to make decisions about service delivery? Are there structures in place to review data and discuss improvements? </a:t>
            </a:r>
          </a:p>
          <a:p>
            <a:pPr marL="0" indent="0">
              <a:buNone/>
            </a:pPr>
            <a:r>
              <a:rPr lang="en-US" sz="1900" dirty="0" smtClean="0">
                <a:solidFill>
                  <a:srgbClr val="FF0000"/>
                </a:solidFill>
              </a:rPr>
              <a:t>Is service data ever fed back to clinicians?</a:t>
            </a:r>
          </a:p>
          <a:p>
            <a:pPr marL="0" indent="0">
              <a:buNone/>
            </a:pPr>
            <a:r>
              <a:rPr lang="en-US" sz="1900" dirty="0" smtClean="0">
                <a:solidFill>
                  <a:srgbClr val="FF0000"/>
                </a:solidFill>
              </a:rPr>
              <a:t>Do commissioners and providers agree outcomes and measures collaboratively?</a:t>
            </a:r>
          </a:p>
          <a:p>
            <a:pPr marL="0" indent="0">
              <a:buNone/>
            </a:pPr>
            <a:endParaRPr lang="en-US" sz="1500" dirty="0">
              <a:solidFill>
                <a:srgbClr val="FF0000"/>
              </a:solidFill>
            </a:endParaRPr>
          </a:p>
          <a:p>
            <a:pPr marL="0" indent="0">
              <a:buNone/>
            </a:pPr>
            <a:r>
              <a:rPr lang="en-US" sz="1900" dirty="0" smtClean="0"/>
              <a:t>Remember to highlight </a:t>
            </a:r>
            <a:r>
              <a:rPr lang="en-US" sz="1900" dirty="0"/>
              <a:t>areas of: </a:t>
            </a:r>
          </a:p>
          <a:p>
            <a:pPr marL="457200" lvl="1" indent="-274320">
              <a:buFont typeface="Arial" panose="020B0604020202020204" pitchFamily="34" charset="0"/>
              <a:buChar char="•"/>
            </a:pPr>
            <a:r>
              <a:rPr lang="en-US" sz="1900" dirty="0"/>
              <a:t>Good practice</a:t>
            </a:r>
          </a:p>
          <a:p>
            <a:pPr marL="457200" lvl="1" indent="-274320">
              <a:buFont typeface="Arial" panose="020B0604020202020204" pitchFamily="34" charset="0"/>
              <a:buChar char="•"/>
            </a:pPr>
            <a:r>
              <a:rPr lang="en-US" sz="1900" dirty="0"/>
              <a:t>Problems with quality</a:t>
            </a:r>
          </a:p>
          <a:p>
            <a:pPr marL="457200" lvl="1" indent="-274320">
              <a:buFont typeface="Arial" panose="020B0604020202020204" pitchFamily="34" charset="0"/>
              <a:buChar char="•"/>
            </a:pPr>
            <a:r>
              <a:rPr lang="en-US" sz="1900" dirty="0"/>
              <a:t>Problems with duplication and inefficiency.</a:t>
            </a:r>
          </a:p>
          <a:p>
            <a:pPr marL="182880" indent="0">
              <a:buNone/>
            </a:pPr>
            <a:endParaRPr lang="en-US" sz="1900" dirty="0" smtClean="0">
              <a:solidFill>
                <a:srgbClr val="FF0000"/>
              </a:solidFill>
            </a:endParaRPr>
          </a:p>
        </p:txBody>
      </p:sp>
      <p:sp>
        <p:nvSpPr>
          <p:cNvPr id="4" name="AutoShape 2" descr="Image result for pink sticky note"/>
          <p:cNvSpPr>
            <a:spLocks noChangeAspect="1" noChangeArrowheads="1"/>
          </p:cNvSpPr>
          <p:nvPr/>
        </p:nvSpPr>
        <p:spPr bwMode="auto">
          <a:xfrm>
            <a:off x="3048000" y="1905000"/>
            <a:ext cx="3048000" cy="3048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6" descr="Image result for pink sticky not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435034" y="1326575"/>
            <a:ext cx="1575245" cy="157770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thought bubble"/>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flipH="1">
            <a:off x="6514622" y="3894042"/>
            <a:ext cx="2022347" cy="2117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71626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Next steps</a:t>
            </a:r>
          </a:p>
        </p:txBody>
      </p:sp>
      <p:sp>
        <p:nvSpPr>
          <p:cNvPr id="3" name="Text Placeholder 2"/>
          <p:cNvSpPr>
            <a:spLocks noGrp="1"/>
          </p:cNvSpPr>
          <p:nvPr>
            <p:ph type="body" sz="quarter" idx="11"/>
          </p:nvPr>
        </p:nvSpPr>
        <p:spPr>
          <a:xfrm>
            <a:off x="250825" y="1221383"/>
            <a:ext cx="8642350" cy="4493617"/>
          </a:xfrm>
        </p:spPr>
        <p:txBody>
          <a:bodyPr/>
          <a:lstStyle/>
          <a:p>
            <a:r>
              <a:rPr lang="en-US" dirty="0"/>
              <a:t>The agreed understanding of the current pathways will be translated into </a:t>
            </a:r>
            <a:r>
              <a:rPr lang="en-US" dirty="0" smtClean="0"/>
              <a:t>a </a:t>
            </a:r>
            <a:r>
              <a:rPr lang="en-US" dirty="0"/>
              <a:t>document and shared with the attendees today</a:t>
            </a:r>
          </a:p>
          <a:p>
            <a:endParaRPr lang="en-US" dirty="0"/>
          </a:p>
          <a:p>
            <a:r>
              <a:rPr lang="en-US" dirty="0"/>
              <a:t>Next steps will be to bring together this pathway, plus the data about how this pathway is functioning, as well as qualitative feedback from you and patients about the pathways</a:t>
            </a:r>
          </a:p>
          <a:p>
            <a:endParaRPr lang="en-US" dirty="0"/>
          </a:p>
          <a:p>
            <a:r>
              <a:rPr lang="en-US" dirty="0"/>
              <a:t>This will be used to undertake a </a:t>
            </a:r>
            <a:r>
              <a:rPr lang="en-US" dirty="0" smtClean="0"/>
              <a:t>thorough baselining </a:t>
            </a:r>
            <a:r>
              <a:rPr lang="en-US" dirty="0"/>
              <a:t>exercise of how THRIVE-like your pathways currently are.</a:t>
            </a:r>
          </a:p>
          <a:p>
            <a:endParaRPr lang="en-US" dirty="0"/>
          </a:p>
          <a:p>
            <a:r>
              <a:rPr lang="en-US" dirty="0"/>
              <a:t>You will </a:t>
            </a:r>
            <a:r>
              <a:rPr lang="en-US" dirty="0" smtClean="0"/>
              <a:t>then be able to </a:t>
            </a:r>
            <a:r>
              <a:rPr lang="en-US" dirty="0"/>
              <a:t>determine the areas for prioritisation and to develop a view of your ideal </a:t>
            </a:r>
            <a:r>
              <a:rPr lang="en-US" dirty="0" smtClean="0"/>
              <a:t>pathway</a:t>
            </a:r>
            <a:endParaRPr lang="en-US" dirty="0"/>
          </a:p>
        </p:txBody>
      </p:sp>
    </p:spTree>
    <p:extLst>
      <p:ext uri="{BB962C8B-B14F-4D97-AF65-F5344CB8AC3E}">
        <p14:creationId xmlns:p14="http://schemas.microsoft.com/office/powerpoint/2010/main" val="41906097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For more </a:t>
            </a:r>
            <a:r>
              <a:rPr lang="en-US" dirty="0" smtClean="0"/>
              <a:t>information: i-THRIVE</a:t>
            </a:r>
            <a:endParaRPr lang="en-US" dirty="0"/>
          </a:p>
        </p:txBody>
      </p:sp>
      <p:sp>
        <p:nvSpPr>
          <p:cNvPr id="3" name="Text Placeholder 2"/>
          <p:cNvSpPr>
            <a:spLocks noGrp="1"/>
          </p:cNvSpPr>
          <p:nvPr>
            <p:ph type="body" sz="quarter" idx="11"/>
          </p:nvPr>
        </p:nvSpPr>
        <p:spPr/>
        <p:txBody>
          <a:bodyPr/>
          <a:lstStyle/>
          <a:p>
            <a:pPr marL="0" indent="0" algn="ctr">
              <a:buNone/>
            </a:pPr>
            <a:r>
              <a:rPr lang="en-US" sz="4400" b="1" dirty="0" smtClean="0">
                <a:solidFill>
                  <a:srgbClr val="000000"/>
                </a:solidFill>
                <a:hlinkClick r:id="rId2"/>
              </a:rPr>
              <a:t>www.implementingthrive.org</a:t>
            </a:r>
            <a:endParaRPr lang="en-US" sz="4400" b="1" dirty="0" smtClean="0">
              <a:solidFill>
                <a:srgbClr val="000000"/>
              </a:solidFill>
            </a:endParaRPr>
          </a:p>
          <a:p>
            <a:pPr marL="0" indent="0" algn="ctr">
              <a:buNone/>
            </a:pPr>
            <a:endParaRPr lang="en-US" sz="4400" b="1" dirty="0">
              <a:solidFill>
                <a:srgbClr val="000000"/>
              </a:solidFill>
            </a:endParaRPr>
          </a:p>
          <a:p>
            <a:pPr marL="0" indent="0" algn="ctr">
              <a:buNone/>
            </a:pPr>
            <a:r>
              <a:rPr lang="en-US" sz="4400" b="1" dirty="0" smtClean="0">
                <a:solidFill>
                  <a:srgbClr val="000000"/>
                </a:solidFill>
              </a:rPr>
              <a:t>Twitter @iTHRIVEinfo</a:t>
            </a:r>
            <a:endParaRPr lang="en-US" sz="4400" dirty="0">
              <a:solidFill>
                <a:srgbClr val="000000"/>
              </a:solidFill>
            </a:endParaRPr>
          </a:p>
          <a:p>
            <a:pPr marL="0" indent="0">
              <a:buNone/>
            </a:pPr>
            <a:endParaRPr lang="en-US" sz="1600" dirty="0" smtClean="0">
              <a:solidFill>
                <a:srgbClr val="000000"/>
              </a:solidFill>
            </a:endParaRP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178417059"/>
      </p:ext>
    </p:extLst>
  </p:cSld>
  <p:clrMapOvr>
    <a:masterClrMapping/>
  </p:clrMapOvr>
  <mc:AlternateContent xmlns:mc="http://schemas.openxmlformats.org/markup-compatibility/2006" xmlns:p14="http://schemas.microsoft.com/office/powerpoint/2010/main">
    <mc:Choice Requires="p14">
      <p:transition spd="slow" p14:dur="2000" advTm="317"/>
    </mc:Choice>
    <mc:Fallback xmlns="">
      <p:transition xmlns:p14="http://schemas.microsoft.com/office/powerpoint/2010/main" spd="slow" advTm="317"/>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For more </a:t>
            </a:r>
            <a:r>
              <a:rPr lang="en-US" dirty="0" smtClean="0"/>
              <a:t>information: the i-THRIVE Programme Team</a:t>
            </a:r>
            <a:endParaRPr lang="en-US" dirty="0"/>
          </a:p>
        </p:txBody>
      </p:sp>
      <p:sp>
        <p:nvSpPr>
          <p:cNvPr id="3" name="Text Placeholder 2"/>
          <p:cNvSpPr>
            <a:spLocks noGrp="1"/>
          </p:cNvSpPr>
          <p:nvPr>
            <p:ph type="body" sz="quarter" idx="11"/>
          </p:nvPr>
        </p:nvSpPr>
        <p:spPr>
          <a:xfrm>
            <a:off x="1288295" y="1414251"/>
            <a:ext cx="7267575" cy="4535488"/>
          </a:xfrm>
        </p:spPr>
        <p:txBody>
          <a:bodyPr/>
          <a:lstStyle/>
          <a:p>
            <a:pPr marL="0" indent="0">
              <a:buNone/>
            </a:pPr>
            <a:r>
              <a:rPr lang="en-US" sz="1400" b="1" dirty="0" smtClean="0">
                <a:solidFill>
                  <a:srgbClr val="000000"/>
                </a:solidFill>
              </a:rPr>
              <a:t>Anna </a:t>
            </a:r>
            <a:r>
              <a:rPr lang="en-US" sz="1400" b="1" dirty="0">
                <a:solidFill>
                  <a:srgbClr val="000000"/>
                </a:solidFill>
              </a:rPr>
              <a:t>Moore: </a:t>
            </a:r>
            <a:endParaRPr lang="en-US" sz="1400" b="1" dirty="0" smtClean="0">
              <a:solidFill>
                <a:srgbClr val="000000"/>
              </a:solidFill>
            </a:endParaRPr>
          </a:p>
          <a:p>
            <a:pPr marL="0" indent="0">
              <a:buNone/>
            </a:pPr>
            <a:r>
              <a:rPr lang="en-US" sz="1400" dirty="0" smtClean="0">
                <a:solidFill>
                  <a:srgbClr val="000000"/>
                </a:solidFill>
              </a:rPr>
              <a:t>i</a:t>
            </a:r>
            <a:r>
              <a:rPr lang="en-US" sz="1400" dirty="0">
                <a:solidFill>
                  <a:srgbClr val="000000"/>
                </a:solidFill>
              </a:rPr>
              <a:t>-THRIVE </a:t>
            </a:r>
            <a:r>
              <a:rPr lang="en-US" sz="1400" dirty="0" smtClean="0">
                <a:solidFill>
                  <a:srgbClr val="000000"/>
                </a:solidFill>
              </a:rPr>
              <a:t>Lead</a:t>
            </a:r>
          </a:p>
          <a:p>
            <a:pPr marL="0" indent="0">
              <a:buNone/>
            </a:pPr>
            <a:r>
              <a:rPr lang="en-US" sz="1400" dirty="0" smtClean="0">
                <a:hlinkClick r:id="rId2"/>
              </a:rPr>
              <a:t>a.moore</a:t>
            </a:r>
            <a:r>
              <a:rPr lang="en-US" sz="1400" dirty="0">
                <a:hlinkClick r:id="rId2"/>
              </a:rPr>
              <a:t>@ucl.ac.uk</a:t>
            </a:r>
            <a:endParaRPr lang="en-US" sz="1400" dirty="0"/>
          </a:p>
          <a:p>
            <a:pPr marL="0" indent="0">
              <a:buNone/>
            </a:pPr>
            <a:endParaRPr lang="en-US" sz="1400" b="1" dirty="0" smtClean="0"/>
          </a:p>
          <a:p>
            <a:pPr marL="0" indent="0">
              <a:buNone/>
            </a:pPr>
            <a:r>
              <a:rPr lang="en-US" sz="1400" b="1" dirty="0" smtClean="0"/>
              <a:t>Emma </a:t>
            </a:r>
            <a:r>
              <a:rPr lang="en-US" sz="1400" b="1" dirty="0"/>
              <a:t>Louisy:</a:t>
            </a:r>
          </a:p>
          <a:p>
            <a:pPr marL="0" indent="0">
              <a:buNone/>
            </a:pPr>
            <a:r>
              <a:rPr lang="en-US" sz="1400" dirty="0" smtClean="0"/>
              <a:t>i</a:t>
            </a:r>
            <a:r>
              <a:rPr lang="en-US" sz="1400" dirty="0"/>
              <a:t>-THRIVE Programme </a:t>
            </a:r>
            <a:r>
              <a:rPr lang="en-US" sz="1400" dirty="0" smtClean="0"/>
              <a:t>Manager</a:t>
            </a:r>
          </a:p>
          <a:p>
            <a:pPr marL="0" indent="0">
              <a:buNone/>
            </a:pPr>
            <a:r>
              <a:rPr lang="en-US" sz="1400" dirty="0" smtClean="0">
                <a:hlinkClick r:id="rId3"/>
              </a:rPr>
              <a:t>ELouisy</a:t>
            </a:r>
            <a:r>
              <a:rPr lang="en-US" sz="1400" dirty="0">
                <a:hlinkClick r:id="rId3"/>
              </a:rPr>
              <a:t>@Tavi-</a:t>
            </a:r>
            <a:r>
              <a:rPr lang="en-US" sz="1400" dirty="0" smtClean="0">
                <a:hlinkClick r:id="rId3"/>
              </a:rPr>
              <a:t>Port.nhs.uk</a:t>
            </a:r>
            <a:endParaRPr lang="en-US" sz="1400" dirty="0" smtClean="0"/>
          </a:p>
          <a:p>
            <a:pPr marL="0" indent="0">
              <a:buNone/>
            </a:pPr>
            <a:endParaRPr lang="en-US" sz="1400" b="1" dirty="0" smtClean="0"/>
          </a:p>
          <a:p>
            <a:pPr marL="0" indent="0">
              <a:buNone/>
            </a:pPr>
            <a:r>
              <a:rPr lang="en-US" sz="1400" b="1" dirty="0" smtClean="0"/>
              <a:t>Rachel James:</a:t>
            </a:r>
            <a:endParaRPr lang="en-US" sz="1400" b="1" dirty="0"/>
          </a:p>
          <a:p>
            <a:pPr marL="0" indent="0">
              <a:buNone/>
            </a:pPr>
            <a:r>
              <a:rPr lang="en-US" sz="1400" dirty="0"/>
              <a:t>i-THRIVE </a:t>
            </a:r>
            <a:r>
              <a:rPr lang="en-US" sz="1400" dirty="0" smtClean="0"/>
              <a:t>Clinical Lead</a:t>
            </a:r>
            <a:endParaRPr lang="en-US" sz="1400" dirty="0"/>
          </a:p>
          <a:p>
            <a:pPr marL="0" indent="0">
              <a:buNone/>
            </a:pPr>
            <a:r>
              <a:rPr lang="en-US" sz="1400" dirty="0" smtClean="0">
                <a:hlinkClick r:id="rId4"/>
              </a:rPr>
              <a:t>rjames</a:t>
            </a:r>
            <a:r>
              <a:rPr lang="en-US" sz="1400" dirty="0">
                <a:hlinkClick r:id="rId4"/>
              </a:rPr>
              <a:t>@tavi-</a:t>
            </a:r>
            <a:r>
              <a:rPr lang="en-US" sz="1400" dirty="0" smtClean="0">
                <a:hlinkClick r:id="rId4"/>
              </a:rPr>
              <a:t>port.nhs.uk</a:t>
            </a:r>
            <a:endParaRPr lang="en-US" sz="1400" dirty="0" smtClean="0"/>
          </a:p>
          <a:p>
            <a:pPr marL="0" indent="0">
              <a:buNone/>
            </a:pPr>
            <a:endParaRPr lang="en-US" sz="1400" dirty="0"/>
          </a:p>
          <a:p>
            <a:pPr marL="0" indent="0">
              <a:buNone/>
            </a:pPr>
            <a:r>
              <a:rPr lang="en-US" sz="1400" b="1" dirty="0" smtClean="0"/>
              <a:t>Ilse Lee:</a:t>
            </a:r>
          </a:p>
          <a:p>
            <a:pPr marL="0" indent="0">
              <a:buNone/>
            </a:pPr>
            <a:r>
              <a:rPr lang="en-US" sz="1400" dirty="0" smtClean="0"/>
              <a:t>Senior Research Assistant and Community of Practice Manager</a:t>
            </a:r>
          </a:p>
          <a:p>
            <a:pPr marL="0" indent="0">
              <a:buNone/>
            </a:pPr>
            <a:r>
              <a:rPr lang="en-US" sz="1400" dirty="0" smtClean="0">
                <a:hlinkClick r:id="rId5"/>
              </a:rPr>
              <a:t>Ilse.Lee@annafreud.org</a:t>
            </a:r>
            <a:endParaRPr lang="en-US" sz="1600" dirty="0">
              <a:solidFill>
                <a:srgbClr val="000000"/>
              </a:solidFill>
            </a:endParaRPr>
          </a:p>
          <a:p>
            <a:pPr marL="0" indent="0">
              <a:buNone/>
            </a:pPr>
            <a:endParaRPr lang="en-US" sz="1600" dirty="0" smtClean="0">
              <a:solidFill>
                <a:srgbClr val="000000"/>
              </a:solidFill>
            </a:endParaRP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4" name="Picture 3"/>
          <p:cNvPicPr>
            <a:picLocks noChangeAspect="1"/>
          </p:cNvPicPr>
          <p:nvPr/>
        </p:nvPicPr>
        <p:blipFill>
          <a:blip r:embed="rId6"/>
          <a:stretch>
            <a:fillRect/>
          </a:stretch>
        </p:blipFill>
        <p:spPr>
          <a:xfrm>
            <a:off x="430239" y="2500730"/>
            <a:ext cx="724503" cy="710435"/>
          </a:xfrm>
          <a:prstGeom prst="rect">
            <a:avLst/>
          </a:prstGeom>
          <a:ln>
            <a:solidFill>
              <a:schemeClr val="accent5"/>
            </a:solidFill>
          </a:ln>
        </p:spPr>
      </p:pic>
      <p:pic>
        <p:nvPicPr>
          <p:cNvPr id="5" name="Picture 4"/>
          <p:cNvPicPr>
            <a:picLocks noChangeAspect="1"/>
          </p:cNvPicPr>
          <p:nvPr/>
        </p:nvPicPr>
        <p:blipFill rotWithShape="1">
          <a:blip r:embed="rId7"/>
          <a:srcRect b="24420"/>
          <a:stretch/>
        </p:blipFill>
        <p:spPr>
          <a:xfrm>
            <a:off x="438423" y="3486416"/>
            <a:ext cx="729455" cy="735610"/>
          </a:xfrm>
          <a:prstGeom prst="rect">
            <a:avLst/>
          </a:prstGeom>
          <a:ln>
            <a:solidFill>
              <a:schemeClr val="accent5"/>
            </a:solidFill>
          </a:ln>
        </p:spPr>
      </p:pic>
      <p:pic>
        <p:nvPicPr>
          <p:cNvPr id="6" name="Picture 5"/>
          <p:cNvPicPr>
            <a:picLocks noChangeAspect="1"/>
          </p:cNvPicPr>
          <p:nvPr/>
        </p:nvPicPr>
        <p:blipFill rotWithShape="1">
          <a:blip r:embed="rId8"/>
          <a:srcRect l="9783" t="4666" b="21524"/>
          <a:stretch/>
        </p:blipFill>
        <p:spPr>
          <a:xfrm>
            <a:off x="409575" y="1424834"/>
            <a:ext cx="765832" cy="708768"/>
          </a:xfrm>
          <a:prstGeom prst="rect">
            <a:avLst/>
          </a:prstGeom>
          <a:ln>
            <a:solidFill>
              <a:schemeClr val="accent5"/>
            </a:solidFill>
          </a:ln>
        </p:spPr>
      </p:pic>
      <p:pic>
        <p:nvPicPr>
          <p:cNvPr id="7" name="Picture 6"/>
          <p:cNvPicPr>
            <a:picLocks noChangeAspect="1"/>
          </p:cNvPicPr>
          <p:nvPr/>
        </p:nvPicPr>
        <p:blipFill rotWithShape="1">
          <a:blip r:embed="rId9"/>
          <a:srcRect l="9558"/>
          <a:stretch/>
        </p:blipFill>
        <p:spPr>
          <a:xfrm>
            <a:off x="438423" y="4484494"/>
            <a:ext cx="729456" cy="793100"/>
          </a:xfrm>
          <a:prstGeom prst="rect">
            <a:avLst/>
          </a:prstGeom>
          <a:ln>
            <a:solidFill>
              <a:schemeClr val="accent5"/>
            </a:solidFill>
          </a:ln>
        </p:spPr>
      </p:pic>
      <p:sp>
        <p:nvSpPr>
          <p:cNvPr id="8" name="TextBox 7"/>
          <p:cNvSpPr txBox="1"/>
          <p:nvPr/>
        </p:nvSpPr>
        <p:spPr>
          <a:xfrm>
            <a:off x="2950977" y="1436967"/>
            <a:ext cx="1183141" cy="738664"/>
          </a:xfrm>
          <a:prstGeom prst="rect">
            <a:avLst/>
          </a:prstGeom>
          <a:noFill/>
          <a:ln>
            <a:solidFill>
              <a:srgbClr val="FF0000"/>
            </a:solidFill>
          </a:ln>
        </p:spPr>
        <p:txBody>
          <a:bodyPr wrap="square" rtlCol="0">
            <a:spAutoFit/>
          </a:bodyPr>
          <a:lstStyle/>
          <a:p>
            <a:pPr algn="ctr"/>
            <a:r>
              <a:rPr lang="en-GB" sz="1400" dirty="0" smtClean="0">
                <a:solidFill>
                  <a:srgbClr val="FF0000"/>
                </a:solidFill>
              </a:rPr>
              <a:t>Currently on Maternity Leave</a:t>
            </a:r>
            <a:endParaRPr lang="en-GB" sz="1400" dirty="0">
              <a:solidFill>
                <a:srgbClr val="FF0000"/>
              </a:solidFill>
            </a:endParaRPr>
          </a:p>
        </p:txBody>
      </p:sp>
    </p:spTree>
    <p:extLst>
      <p:ext uri="{BB962C8B-B14F-4D97-AF65-F5344CB8AC3E}">
        <p14:creationId xmlns:p14="http://schemas.microsoft.com/office/powerpoint/2010/main" val="2350429318"/>
      </p:ext>
    </p:extLst>
  </p:cSld>
  <p:clrMapOvr>
    <a:masterClrMapping/>
  </p:clrMapOvr>
  <mc:AlternateContent xmlns:mc="http://schemas.openxmlformats.org/markup-compatibility/2006" xmlns:p14="http://schemas.microsoft.com/office/powerpoint/2010/main">
    <mc:Choice Requires="p14">
      <p:transition spd="slow" p14:dur="2000" advTm="317"/>
    </mc:Choice>
    <mc:Fallback xmlns="">
      <p:transition xmlns:p14="http://schemas.microsoft.com/office/powerpoint/2010/main" spd="slow" advTm="317"/>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http://archive.teachfind.com/ttv/static.teachers.tv/shared/EMMA/microsites/readytolearn/logo-tavistock-portman.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41760" y="676438"/>
            <a:ext cx="2649442" cy="96605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251520" y="260649"/>
            <a:ext cx="5238582" cy="492443"/>
          </a:xfrm>
          <a:prstGeom prst="rect">
            <a:avLst/>
          </a:prstGeom>
        </p:spPr>
        <p:txBody>
          <a:bodyPr wrap="square">
            <a:spAutoFit/>
          </a:bodyPr>
          <a:lstStyle/>
          <a:p>
            <a:pPr fontAlgn="auto">
              <a:spcBef>
                <a:spcPts val="0"/>
              </a:spcBef>
              <a:spcAft>
                <a:spcPts val="0"/>
              </a:spcAft>
              <a:defRPr/>
            </a:pPr>
            <a:r>
              <a:rPr lang="en-GB" sz="2600" b="1" dirty="0" smtClean="0">
                <a:solidFill>
                  <a:srgbClr val="781D7D"/>
                </a:solidFill>
              </a:rPr>
              <a:t>THRIVE &amp; i-THRIVE</a:t>
            </a:r>
            <a:endParaRPr lang="en-GB" sz="2600" b="1" dirty="0">
              <a:solidFill>
                <a:srgbClr val="781D7D"/>
              </a:solidFill>
            </a:endParaRPr>
          </a:p>
        </p:txBody>
      </p:sp>
      <p:pic>
        <p:nvPicPr>
          <p:cNvPr id="7" name="Picture 6"/>
          <p:cNvPicPr>
            <a:picLocks noChangeAspect="1"/>
          </p:cNvPicPr>
          <p:nvPr/>
        </p:nvPicPr>
        <p:blipFill>
          <a:blip r:embed="rId4"/>
          <a:stretch>
            <a:fillRect/>
          </a:stretch>
        </p:blipFill>
        <p:spPr>
          <a:xfrm>
            <a:off x="500743" y="811610"/>
            <a:ext cx="2267890" cy="712392"/>
          </a:xfrm>
          <a:prstGeom prst="rect">
            <a:avLst/>
          </a:prstGeom>
        </p:spPr>
      </p:pic>
      <p:pic>
        <p:nvPicPr>
          <p:cNvPr id="3" name="Picture 2"/>
          <p:cNvPicPr>
            <a:picLocks noChangeAspect="1"/>
          </p:cNvPicPr>
          <p:nvPr/>
        </p:nvPicPr>
        <p:blipFill>
          <a:blip r:embed="rId5"/>
          <a:stretch>
            <a:fillRect/>
          </a:stretch>
        </p:blipFill>
        <p:spPr>
          <a:xfrm>
            <a:off x="7032102" y="4622256"/>
            <a:ext cx="1295494" cy="1321798"/>
          </a:xfrm>
          <a:prstGeom prst="rect">
            <a:avLst/>
          </a:prstGeom>
        </p:spPr>
      </p:pic>
      <p:sp>
        <p:nvSpPr>
          <p:cNvPr id="11" name="TextBox 10"/>
          <p:cNvSpPr txBox="1"/>
          <p:nvPr/>
        </p:nvSpPr>
        <p:spPr>
          <a:xfrm>
            <a:off x="370786" y="1772173"/>
            <a:ext cx="5518385" cy="4247317"/>
          </a:xfrm>
          <a:prstGeom prst="rect">
            <a:avLst/>
          </a:prstGeom>
          <a:noFill/>
        </p:spPr>
        <p:txBody>
          <a:bodyPr wrap="square" rtlCol="0">
            <a:spAutoFit/>
          </a:bodyPr>
          <a:lstStyle/>
          <a:p>
            <a:pPr marL="285750" indent="-285750">
              <a:buClr>
                <a:srgbClr val="A4D620"/>
              </a:buClr>
              <a:buFont typeface="Arial" panose="020B0604020202020204" pitchFamily="34" charset="0"/>
              <a:buChar char="•"/>
            </a:pPr>
            <a:r>
              <a:rPr lang="en-US" dirty="0" smtClean="0"/>
              <a:t>The THRIVE conceptual framework was developed </a:t>
            </a:r>
            <a:r>
              <a:rPr lang="en-US" dirty="0"/>
              <a:t>as a collaboration between the Anna Freud National Centre for Children and Families and the </a:t>
            </a:r>
            <a:r>
              <a:rPr lang="en-US" dirty="0" err="1"/>
              <a:t>Tavistock</a:t>
            </a:r>
            <a:r>
              <a:rPr lang="en-US" dirty="0"/>
              <a:t> and Portman NHS Foundation </a:t>
            </a:r>
            <a:r>
              <a:rPr lang="en-US" dirty="0" smtClean="0"/>
              <a:t>Trust.</a:t>
            </a:r>
          </a:p>
          <a:p>
            <a:pPr marL="285750" indent="-285750">
              <a:buClr>
                <a:srgbClr val="A4D620"/>
              </a:buClr>
              <a:buFont typeface="Arial" panose="020B0604020202020204" pitchFamily="34" charset="0"/>
              <a:buChar char="•"/>
            </a:pPr>
            <a:endParaRPr lang="en-US" dirty="0"/>
          </a:p>
          <a:p>
            <a:pPr marL="285750" indent="-285750">
              <a:buClr>
                <a:srgbClr val="A4D620"/>
              </a:buClr>
              <a:buFont typeface="Arial" panose="020B0604020202020204" pitchFamily="34" charset="0"/>
              <a:buChar char="•"/>
            </a:pPr>
            <a:r>
              <a:rPr lang="en-US" dirty="0" err="1" smtClean="0"/>
              <a:t>i</a:t>
            </a:r>
            <a:r>
              <a:rPr lang="en-US" dirty="0" smtClean="0"/>
              <a:t>-THRIVE is the implementation programme that supports sites to translate the THRIVE conceptual framework into a model of care that fits local context.</a:t>
            </a:r>
          </a:p>
          <a:p>
            <a:pPr marL="285750" indent="-285750">
              <a:buClr>
                <a:srgbClr val="A4D620"/>
              </a:buClr>
              <a:buFont typeface="Arial" panose="020B0604020202020204" pitchFamily="34" charset="0"/>
              <a:buChar char="•"/>
            </a:pPr>
            <a:endParaRPr lang="en-US" dirty="0" smtClean="0"/>
          </a:p>
          <a:p>
            <a:pPr marL="285750" indent="-285750">
              <a:buClr>
                <a:srgbClr val="A4D620"/>
              </a:buClr>
              <a:buFont typeface="Arial" panose="020B0604020202020204" pitchFamily="34" charset="0"/>
              <a:buChar char="•"/>
            </a:pPr>
            <a:r>
              <a:rPr lang="en-US" dirty="0" smtClean="0"/>
              <a:t>The </a:t>
            </a:r>
            <a:r>
              <a:rPr lang="en-US" dirty="0" err="1" smtClean="0"/>
              <a:t>i</a:t>
            </a:r>
            <a:r>
              <a:rPr lang="en-US" dirty="0" smtClean="0"/>
              <a:t>-THRIVE programme is a collaboration between the Anna Freud National Centre for Children and Families, the </a:t>
            </a:r>
            <a:r>
              <a:rPr lang="en-US" dirty="0" err="1" smtClean="0"/>
              <a:t>Tavistock</a:t>
            </a:r>
            <a:r>
              <a:rPr lang="en-US" dirty="0" smtClean="0"/>
              <a:t> and Portman NHS Foundation Trust, Dartmouth Institute for Health Policy and Clinical Practice (US), and UCLPartners.</a:t>
            </a:r>
          </a:p>
          <a:p>
            <a:endParaRPr lang="en-US" dirty="0" smtClean="0"/>
          </a:p>
        </p:txBody>
      </p:sp>
      <p:pic>
        <p:nvPicPr>
          <p:cNvPr id="8" name="Picture 7"/>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429069" y="811610"/>
            <a:ext cx="2457353" cy="3479222"/>
          </a:xfrm>
          <a:prstGeom prst="rect">
            <a:avLst/>
          </a:prstGeom>
        </p:spPr>
      </p:pic>
    </p:spTree>
    <p:extLst>
      <p:ext uri="{BB962C8B-B14F-4D97-AF65-F5344CB8AC3E}">
        <p14:creationId xmlns:p14="http://schemas.microsoft.com/office/powerpoint/2010/main" val="4229389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5372" y="191798"/>
            <a:ext cx="8118508" cy="492443"/>
          </a:xfrm>
          <a:prstGeom prst="rect">
            <a:avLst/>
          </a:prstGeom>
        </p:spPr>
        <p:txBody>
          <a:bodyPr wrap="square">
            <a:spAutoFit/>
          </a:bodyPr>
          <a:lstStyle/>
          <a:p>
            <a:pPr fontAlgn="auto">
              <a:spcBef>
                <a:spcPts val="0"/>
              </a:spcBef>
              <a:spcAft>
                <a:spcPts val="0"/>
              </a:spcAft>
              <a:defRPr/>
            </a:pPr>
            <a:r>
              <a:rPr lang="en-GB" sz="2600" b="1" dirty="0">
                <a:solidFill>
                  <a:srgbClr val="781D7D"/>
                </a:solidFill>
              </a:rPr>
              <a:t>The THRIVE Conceptual </a:t>
            </a:r>
            <a:r>
              <a:rPr lang="en-GB" sz="2600" b="1" dirty="0" smtClean="0">
                <a:solidFill>
                  <a:srgbClr val="781D7D"/>
                </a:solidFill>
              </a:rPr>
              <a:t>Framework</a:t>
            </a:r>
            <a:endParaRPr lang="en-GB" sz="2600" b="1" dirty="0">
              <a:solidFill>
                <a:srgbClr val="781D7D"/>
              </a:solidFill>
            </a:endParaRPr>
          </a:p>
        </p:txBody>
      </p:sp>
      <p:pic>
        <p:nvPicPr>
          <p:cNvPr id="2" name="Picture 1"/>
          <p:cNvPicPr>
            <a:picLocks noChangeAspect="1"/>
          </p:cNvPicPr>
          <p:nvPr/>
        </p:nvPicPr>
        <p:blipFill>
          <a:blip r:embed="rId3"/>
          <a:stretch>
            <a:fillRect/>
          </a:stretch>
        </p:blipFill>
        <p:spPr>
          <a:xfrm>
            <a:off x="1064545" y="1124628"/>
            <a:ext cx="3139609" cy="3043958"/>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a:ext>
            </a:extLst>
          </a:blip>
          <a:srcRect t="2113" r="3840" b="1412"/>
          <a:stretch/>
        </p:blipFill>
        <p:spPr>
          <a:xfrm>
            <a:off x="5528667" y="1133848"/>
            <a:ext cx="3073386" cy="2989518"/>
          </a:xfrm>
          <a:prstGeom prst="rect">
            <a:avLst/>
          </a:prstGeom>
        </p:spPr>
      </p:pic>
      <p:sp>
        <p:nvSpPr>
          <p:cNvPr id="7" name="Text Placeholder 6"/>
          <p:cNvSpPr>
            <a:spLocks noGrp="1"/>
          </p:cNvSpPr>
          <p:nvPr>
            <p:ph type="body" sz="quarter" idx="11"/>
          </p:nvPr>
        </p:nvSpPr>
        <p:spPr>
          <a:xfrm>
            <a:off x="280032" y="4237680"/>
            <a:ext cx="8322021" cy="1871853"/>
          </a:xfrm>
          <a:solidFill>
            <a:schemeClr val="bg1"/>
          </a:solidFill>
        </p:spPr>
        <p:txBody>
          <a:bodyPr/>
          <a:lstStyle/>
          <a:p>
            <a:pPr marL="274320" indent="-274320"/>
            <a:r>
              <a:rPr lang="en-US" dirty="0" smtClean="0"/>
              <a:t>Distinction between advice/support and evidence based ‘treatment’</a:t>
            </a:r>
          </a:p>
          <a:p>
            <a:pPr marL="274320" indent="-274320"/>
            <a:r>
              <a:rPr lang="en-US" dirty="0" smtClean="0"/>
              <a:t>Five </a:t>
            </a:r>
            <a:r>
              <a:rPr lang="en-US" dirty="0"/>
              <a:t>Needs Based Groups are distinct in terms of the:</a:t>
            </a:r>
          </a:p>
          <a:p>
            <a:pPr marL="640080" lvl="1" indent="-274320"/>
            <a:r>
              <a:rPr lang="en-US" dirty="0"/>
              <a:t>needs and/or choices of the individuals within each group</a:t>
            </a:r>
          </a:p>
          <a:p>
            <a:pPr marL="640080" lvl="1" indent="-274320"/>
            <a:r>
              <a:rPr lang="en-US" dirty="0"/>
              <a:t>skill mix of professionals required to meet these needs </a:t>
            </a:r>
          </a:p>
          <a:p>
            <a:pPr marL="640080" lvl="1" indent="-274320"/>
            <a:r>
              <a:rPr lang="en-US" dirty="0"/>
              <a:t>resources required to meet the needs and/or choices of people in that group</a:t>
            </a:r>
          </a:p>
          <a:p>
            <a:pPr marL="0" indent="0">
              <a:buNone/>
            </a:pPr>
            <a:endParaRPr lang="en-US" dirty="0"/>
          </a:p>
        </p:txBody>
      </p:sp>
      <p:sp>
        <p:nvSpPr>
          <p:cNvPr id="8" name="TextBox 7"/>
          <p:cNvSpPr txBox="1"/>
          <p:nvPr/>
        </p:nvSpPr>
        <p:spPr>
          <a:xfrm>
            <a:off x="280032" y="1194452"/>
            <a:ext cx="1169661" cy="307777"/>
          </a:xfrm>
          <a:prstGeom prst="rect">
            <a:avLst/>
          </a:prstGeom>
          <a:noFill/>
        </p:spPr>
        <p:txBody>
          <a:bodyPr wrap="none" rtlCol="0">
            <a:spAutoFit/>
          </a:bodyPr>
          <a:lstStyle/>
          <a:p>
            <a:r>
              <a:rPr lang="en-US" sz="1400" b="1" dirty="0">
                <a:solidFill>
                  <a:schemeClr val="accent4"/>
                </a:solidFill>
              </a:rPr>
              <a:t>Input offered</a:t>
            </a:r>
          </a:p>
        </p:txBody>
      </p:sp>
      <p:sp>
        <p:nvSpPr>
          <p:cNvPr id="13" name="TextBox 12"/>
          <p:cNvSpPr txBox="1"/>
          <p:nvPr/>
        </p:nvSpPr>
        <p:spPr>
          <a:xfrm>
            <a:off x="4451906" y="1058833"/>
            <a:ext cx="2095156" cy="523220"/>
          </a:xfrm>
          <a:prstGeom prst="rect">
            <a:avLst/>
          </a:prstGeom>
          <a:noFill/>
        </p:spPr>
        <p:txBody>
          <a:bodyPr wrap="square" rtlCol="0">
            <a:spAutoFit/>
          </a:bodyPr>
          <a:lstStyle/>
          <a:p>
            <a:r>
              <a:rPr lang="en-US" sz="1400" b="1" dirty="0">
                <a:solidFill>
                  <a:schemeClr val="accent4"/>
                </a:solidFill>
              </a:rPr>
              <a:t>Description of the </a:t>
            </a:r>
            <a:r>
              <a:rPr lang="en-US" sz="1400" b="1" dirty="0" smtClean="0">
                <a:solidFill>
                  <a:schemeClr val="accent4"/>
                </a:solidFill>
              </a:rPr>
              <a:t>THRIVE-groups</a:t>
            </a:r>
            <a:endParaRPr lang="en-US" sz="1400" b="1" dirty="0">
              <a:solidFill>
                <a:schemeClr val="accent4"/>
              </a:solidFill>
            </a:endParaRPr>
          </a:p>
        </p:txBody>
      </p:sp>
    </p:spTree>
    <p:extLst>
      <p:ext uri="{BB962C8B-B14F-4D97-AF65-F5344CB8AC3E}">
        <p14:creationId xmlns:p14="http://schemas.microsoft.com/office/powerpoint/2010/main" val="187816920"/>
      </p:ext>
    </p:extLst>
  </p:cSld>
  <p:clrMapOvr>
    <a:masterClrMapping/>
  </p:clrMapOvr>
  <mc:AlternateContent xmlns:mc="http://schemas.openxmlformats.org/markup-compatibility/2006" xmlns:p14="http://schemas.microsoft.com/office/powerpoint/2010/main">
    <mc:Choice Requires="p14">
      <p:transition spd="slow" p14:dur="2000" advTm="92691"/>
    </mc:Choice>
    <mc:Fallback xmlns="">
      <p:transition xmlns:p14="http://schemas.microsoft.com/office/powerpoint/2010/main" spd="slow" advTm="9269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5372" y="191798"/>
            <a:ext cx="8496334" cy="892552"/>
          </a:xfrm>
          <a:prstGeom prst="rect">
            <a:avLst/>
          </a:prstGeom>
        </p:spPr>
        <p:txBody>
          <a:bodyPr wrap="square">
            <a:spAutoFit/>
          </a:bodyPr>
          <a:lstStyle/>
          <a:p>
            <a:pPr fontAlgn="auto">
              <a:spcBef>
                <a:spcPts val="0"/>
              </a:spcBef>
              <a:spcAft>
                <a:spcPts val="0"/>
              </a:spcAft>
              <a:defRPr/>
            </a:pPr>
            <a:r>
              <a:rPr lang="en-GB" sz="2600" b="1" dirty="0">
                <a:solidFill>
                  <a:srgbClr val="781D7D"/>
                </a:solidFill>
              </a:rPr>
              <a:t>The THRIVE Conceptual </a:t>
            </a:r>
            <a:r>
              <a:rPr lang="en-GB" sz="2600" b="1" dirty="0" smtClean="0">
                <a:solidFill>
                  <a:srgbClr val="781D7D"/>
                </a:solidFill>
              </a:rPr>
              <a:t>Framework:</a:t>
            </a:r>
          </a:p>
          <a:p>
            <a:pPr fontAlgn="auto">
              <a:spcBef>
                <a:spcPts val="0"/>
              </a:spcBef>
              <a:spcAft>
                <a:spcPts val="0"/>
              </a:spcAft>
              <a:defRPr/>
            </a:pPr>
            <a:r>
              <a:rPr lang="en-GB" sz="2600" b="1" dirty="0" smtClean="0">
                <a:solidFill>
                  <a:srgbClr val="781D7D"/>
                </a:solidFill>
              </a:rPr>
              <a:t>An Overview by Prof Miranda </a:t>
            </a:r>
            <a:r>
              <a:rPr lang="en-GB" sz="2600" b="1" dirty="0" err="1" smtClean="0">
                <a:solidFill>
                  <a:srgbClr val="781D7D"/>
                </a:solidFill>
              </a:rPr>
              <a:t>Wolpert</a:t>
            </a:r>
            <a:r>
              <a:rPr lang="en-GB" sz="2600" b="1" dirty="0" smtClean="0">
                <a:solidFill>
                  <a:srgbClr val="781D7D"/>
                </a:solidFill>
              </a:rPr>
              <a:t>, Lead THRIVE Author</a:t>
            </a:r>
            <a:endParaRPr lang="en-GB" sz="2600" b="1" dirty="0">
              <a:solidFill>
                <a:srgbClr val="781D7D"/>
              </a:solidFill>
            </a:endParaRPr>
          </a:p>
        </p:txBody>
      </p:sp>
      <p:sp>
        <p:nvSpPr>
          <p:cNvPr id="2" name="TextBox 1">
            <a:hlinkClick r:id="rId3"/>
          </p:cNvPr>
          <p:cNvSpPr txBox="1"/>
          <p:nvPr/>
        </p:nvSpPr>
        <p:spPr>
          <a:xfrm>
            <a:off x="2884867" y="3219718"/>
            <a:ext cx="3451538" cy="369332"/>
          </a:xfrm>
          <a:prstGeom prst="rect">
            <a:avLst/>
          </a:prstGeom>
          <a:noFill/>
        </p:spPr>
        <p:txBody>
          <a:bodyPr wrap="square" rtlCol="0">
            <a:spAutoFit/>
          </a:bodyPr>
          <a:lstStyle/>
          <a:p>
            <a:pPr algn="ctr"/>
            <a:r>
              <a:rPr lang="en-GB" dirty="0">
                <a:hlinkClick r:id="rId3" tooltip="Share link"/>
              </a:rPr>
              <a:t>https://youtu.be/t8MToMwxKqA</a:t>
            </a:r>
            <a:endParaRPr lang="en-GB" dirty="0"/>
          </a:p>
        </p:txBody>
      </p:sp>
    </p:spTree>
    <p:extLst>
      <p:ext uri="{BB962C8B-B14F-4D97-AF65-F5344CB8AC3E}">
        <p14:creationId xmlns:p14="http://schemas.microsoft.com/office/powerpoint/2010/main" val="3184736090"/>
      </p:ext>
    </p:extLst>
  </p:cSld>
  <p:clrMapOvr>
    <a:masterClrMapping/>
  </p:clrMapOvr>
  <mc:AlternateContent xmlns:mc="http://schemas.openxmlformats.org/markup-compatibility/2006" xmlns:p14="http://schemas.microsoft.com/office/powerpoint/2010/main">
    <mc:Choice Requires="p14">
      <p:transition spd="slow" p14:dur="2000" advTm="92691"/>
    </mc:Choice>
    <mc:Fallback xmlns="">
      <p:transition xmlns:p14="http://schemas.microsoft.com/office/powerpoint/2010/main" spd="slow" advTm="92691"/>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5372" y="191798"/>
            <a:ext cx="8118508" cy="892552"/>
          </a:xfrm>
          <a:prstGeom prst="rect">
            <a:avLst/>
          </a:prstGeom>
        </p:spPr>
        <p:txBody>
          <a:bodyPr wrap="square">
            <a:spAutoFit/>
          </a:bodyPr>
          <a:lstStyle/>
          <a:p>
            <a:pPr fontAlgn="auto">
              <a:spcBef>
                <a:spcPts val="0"/>
              </a:spcBef>
              <a:spcAft>
                <a:spcPts val="0"/>
              </a:spcAft>
              <a:defRPr/>
            </a:pPr>
            <a:r>
              <a:rPr lang="en-GB" sz="2600" b="1" dirty="0">
                <a:solidFill>
                  <a:srgbClr val="781D7D"/>
                </a:solidFill>
              </a:rPr>
              <a:t>The THRIVE Conceptual </a:t>
            </a:r>
            <a:r>
              <a:rPr lang="en-GB" sz="2600" b="1" dirty="0" smtClean="0">
                <a:solidFill>
                  <a:srgbClr val="781D7D"/>
                </a:solidFill>
              </a:rPr>
              <a:t>Framework: Latest Iteration (November 2016)</a:t>
            </a:r>
            <a:endParaRPr lang="en-GB" sz="2600" b="1" dirty="0">
              <a:solidFill>
                <a:srgbClr val="781D7D"/>
              </a:solidFill>
            </a:endParaRPr>
          </a:p>
        </p:txBody>
      </p:sp>
      <p:sp>
        <p:nvSpPr>
          <p:cNvPr id="7" name="Text Placeholder 6"/>
          <p:cNvSpPr>
            <a:spLocks noGrp="1"/>
          </p:cNvSpPr>
          <p:nvPr>
            <p:ph type="body" sz="quarter" idx="11"/>
          </p:nvPr>
        </p:nvSpPr>
        <p:spPr>
          <a:xfrm>
            <a:off x="280032" y="1558874"/>
            <a:ext cx="8322021" cy="4738895"/>
          </a:xfrm>
          <a:solidFill>
            <a:schemeClr val="bg1"/>
          </a:solidFill>
        </p:spPr>
        <p:txBody>
          <a:bodyPr/>
          <a:lstStyle/>
          <a:p>
            <a:r>
              <a:rPr lang="en-GB" b="1" dirty="0" smtClean="0"/>
              <a:t>THRIVE</a:t>
            </a:r>
            <a:r>
              <a:rPr lang="en-GB" b="1" dirty="0"/>
              <a:t>: The AFC-Tavistock Model for CAMHS (Wolpert et al., </a:t>
            </a:r>
            <a:r>
              <a:rPr lang="en-GB" b="1" dirty="0" smtClean="0"/>
              <a:t>2014)</a:t>
            </a:r>
            <a:r>
              <a:rPr lang="en-GB" b="1" dirty="0"/>
              <a:t> </a:t>
            </a:r>
          </a:p>
          <a:p>
            <a:endParaRPr lang="en-GB" sz="1000" dirty="0" smtClean="0"/>
          </a:p>
          <a:p>
            <a:r>
              <a:rPr lang="en-GB" b="1" dirty="0" smtClean="0"/>
              <a:t>THRIVE </a:t>
            </a:r>
            <a:r>
              <a:rPr lang="en-GB" b="1" dirty="0"/>
              <a:t>Elaborated (Wolpert et al., </a:t>
            </a:r>
            <a:r>
              <a:rPr lang="en-GB" b="1" dirty="0" smtClean="0"/>
              <a:t>2015)</a:t>
            </a:r>
          </a:p>
          <a:p>
            <a:pPr marL="324000" indent="0">
              <a:buNone/>
            </a:pPr>
            <a:r>
              <a:rPr lang="en-GB" dirty="0" smtClean="0"/>
              <a:t>An updated </a:t>
            </a:r>
            <a:r>
              <a:rPr lang="en-GB" dirty="0"/>
              <a:t>version with greater elaboration on key </a:t>
            </a:r>
            <a:r>
              <a:rPr lang="en-GB" dirty="0" smtClean="0"/>
              <a:t>points</a:t>
            </a:r>
            <a:endParaRPr lang="en-GB" dirty="0"/>
          </a:p>
          <a:p>
            <a:endParaRPr lang="en-GB" sz="1000" dirty="0" smtClean="0"/>
          </a:p>
          <a:p>
            <a:r>
              <a:rPr lang="en-GB" b="1" dirty="0" smtClean="0"/>
              <a:t>THRIVE Elaborated (Second Edition) (Wolpert et al., 2016) </a:t>
            </a:r>
          </a:p>
          <a:p>
            <a:pPr marL="324000" indent="0">
              <a:buNone/>
            </a:pPr>
            <a:r>
              <a:rPr lang="en-GB" dirty="0" smtClean="0"/>
              <a:t>New foreword that aims to address </a:t>
            </a:r>
            <a:r>
              <a:rPr lang="en-GB" dirty="0"/>
              <a:t>the most common question </a:t>
            </a:r>
            <a:r>
              <a:rPr lang="en-GB" dirty="0" smtClean="0"/>
              <a:t>raised in </a:t>
            </a:r>
            <a:r>
              <a:rPr lang="en-GB" dirty="0"/>
              <a:t>relation to THRIVE</a:t>
            </a:r>
            <a:r>
              <a:rPr lang="en-GB" dirty="0" smtClean="0"/>
              <a:t>:</a:t>
            </a:r>
          </a:p>
          <a:p>
            <a:pPr marL="324000" indent="0">
              <a:buNone/>
            </a:pPr>
            <a:r>
              <a:rPr lang="en-GB" b="1" dirty="0" smtClean="0">
                <a:solidFill>
                  <a:srgbClr val="A4D620"/>
                </a:solidFill>
              </a:rPr>
              <a:t>“THRIVE reads as being very health focused, even though it professes to be a multi-agency framework. Can you clarify in what sense this is a genuinely multi-agency framework?”</a:t>
            </a:r>
          </a:p>
          <a:p>
            <a:pPr marL="0" indent="0">
              <a:buNone/>
            </a:pPr>
            <a:endParaRPr lang="en-US" dirty="0"/>
          </a:p>
        </p:txBody>
      </p:sp>
    </p:spTree>
    <p:extLst>
      <p:ext uri="{BB962C8B-B14F-4D97-AF65-F5344CB8AC3E}">
        <p14:creationId xmlns:p14="http://schemas.microsoft.com/office/powerpoint/2010/main" val="2597558266"/>
      </p:ext>
    </p:extLst>
  </p:cSld>
  <p:clrMapOvr>
    <a:masterClrMapping/>
  </p:clrMapOvr>
  <mc:AlternateContent xmlns:mc="http://schemas.openxmlformats.org/markup-compatibility/2006" xmlns:p14="http://schemas.microsoft.com/office/powerpoint/2010/main">
    <mc:Choice Requires="p14">
      <p:transition spd="slow" p14:dur="2000" advTm="92691"/>
    </mc:Choice>
    <mc:Fallback xmlns="">
      <p:transition xmlns:p14="http://schemas.microsoft.com/office/powerpoint/2010/main" spd="slow" advTm="92691"/>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5372" y="191798"/>
            <a:ext cx="8118508" cy="892552"/>
          </a:xfrm>
          <a:prstGeom prst="rect">
            <a:avLst/>
          </a:prstGeom>
        </p:spPr>
        <p:txBody>
          <a:bodyPr wrap="square">
            <a:spAutoFit/>
          </a:bodyPr>
          <a:lstStyle/>
          <a:p>
            <a:pPr fontAlgn="auto">
              <a:spcBef>
                <a:spcPts val="0"/>
              </a:spcBef>
              <a:spcAft>
                <a:spcPts val="0"/>
              </a:spcAft>
              <a:defRPr/>
            </a:pPr>
            <a:r>
              <a:rPr lang="en-GB" sz="2600" b="1" dirty="0">
                <a:solidFill>
                  <a:srgbClr val="781D7D"/>
                </a:solidFill>
              </a:rPr>
              <a:t>The THRIVE Conceptual </a:t>
            </a:r>
            <a:r>
              <a:rPr lang="en-GB" sz="2600" b="1" dirty="0" smtClean="0">
                <a:solidFill>
                  <a:srgbClr val="781D7D"/>
                </a:solidFill>
              </a:rPr>
              <a:t>Framework: Latest Iteration (November 2016)</a:t>
            </a:r>
            <a:endParaRPr lang="en-GB" sz="2600" b="1" dirty="0">
              <a:solidFill>
                <a:srgbClr val="781D7D"/>
              </a:solidFill>
            </a:endParaRPr>
          </a:p>
        </p:txBody>
      </p:sp>
      <p:sp>
        <p:nvSpPr>
          <p:cNvPr id="7" name="Text Placeholder 6"/>
          <p:cNvSpPr>
            <a:spLocks noGrp="1"/>
          </p:cNvSpPr>
          <p:nvPr>
            <p:ph type="body" sz="quarter" idx="11"/>
          </p:nvPr>
        </p:nvSpPr>
        <p:spPr>
          <a:xfrm>
            <a:off x="255372" y="1197736"/>
            <a:ext cx="8593512" cy="5357610"/>
          </a:xfrm>
          <a:noFill/>
        </p:spPr>
        <p:txBody>
          <a:bodyPr/>
          <a:lstStyle/>
          <a:p>
            <a:pPr marL="0" indent="0">
              <a:buNone/>
            </a:pPr>
            <a:r>
              <a:rPr lang="en-GB" dirty="0" smtClean="0"/>
              <a:t>THRIVE </a:t>
            </a:r>
            <a:r>
              <a:rPr lang="en-GB" dirty="0"/>
              <a:t>was originally authored by professionals involved in mental health support for children and young people, all of whom came from a health background. </a:t>
            </a:r>
            <a:endParaRPr lang="en-GB" dirty="0" smtClean="0"/>
          </a:p>
          <a:p>
            <a:pPr marL="0" indent="0">
              <a:buNone/>
            </a:pPr>
            <a:endParaRPr lang="en-GB" sz="1000" dirty="0"/>
          </a:p>
          <a:p>
            <a:pPr marL="0" indent="0">
              <a:buNone/>
            </a:pPr>
            <a:r>
              <a:rPr lang="en-GB" dirty="0" smtClean="0"/>
              <a:t>THRIVE Elaborated (Second Edition) now has co-authors </a:t>
            </a:r>
            <a:r>
              <a:rPr lang="en-GB" dirty="0"/>
              <a:t>from the world of education and social care, and have drawn on views from head teacher panels, CCG leads and local authority directors. </a:t>
            </a:r>
            <a:endParaRPr lang="en-GB" dirty="0" smtClean="0"/>
          </a:p>
          <a:p>
            <a:pPr marL="0" indent="0">
              <a:buNone/>
            </a:pPr>
            <a:endParaRPr lang="en-GB" sz="1000" dirty="0" smtClean="0"/>
          </a:p>
          <a:p>
            <a:pPr marL="0" indent="0">
              <a:buNone/>
            </a:pPr>
            <a:r>
              <a:rPr lang="en-GB" dirty="0" smtClean="0"/>
              <a:t>Highlights four </a:t>
            </a:r>
            <a:r>
              <a:rPr lang="en-GB" dirty="0"/>
              <a:t>key ways in which the THRIVE framework is inherently </a:t>
            </a:r>
            <a:r>
              <a:rPr lang="en-GB" dirty="0" smtClean="0"/>
              <a:t>multi-agency:</a:t>
            </a:r>
            <a:endParaRPr lang="en-GB" dirty="0"/>
          </a:p>
          <a:p>
            <a:pPr marL="180000" lvl="0" indent="0">
              <a:buNone/>
            </a:pPr>
            <a:r>
              <a:rPr lang="en-GB" sz="1900" dirty="0" smtClean="0">
                <a:solidFill>
                  <a:srgbClr val="A4D620"/>
                </a:solidFill>
              </a:rPr>
              <a:t>1.</a:t>
            </a:r>
            <a:r>
              <a:rPr lang="en-GB" sz="1900" dirty="0" smtClean="0"/>
              <a:t> THRIVE </a:t>
            </a:r>
            <a:r>
              <a:rPr lang="en-GB" sz="1900" dirty="0"/>
              <a:t>endorses multi-agency definitions of mental health promoting practices</a:t>
            </a:r>
          </a:p>
          <a:p>
            <a:pPr marL="180000" indent="0">
              <a:buNone/>
            </a:pPr>
            <a:r>
              <a:rPr lang="en-GB" sz="1900" dirty="0" smtClean="0">
                <a:solidFill>
                  <a:srgbClr val="A4D620"/>
                </a:solidFill>
              </a:rPr>
              <a:t>2</a:t>
            </a:r>
            <a:r>
              <a:rPr lang="en-GB" sz="1900" dirty="0">
                <a:solidFill>
                  <a:srgbClr val="A4D620"/>
                </a:solidFill>
              </a:rPr>
              <a:t>. </a:t>
            </a:r>
            <a:r>
              <a:rPr lang="en-GB" sz="1900" dirty="0"/>
              <a:t>THRIVE encourages shared multi-agency responsibility for promoting “thriving”</a:t>
            </a:r>
          </a:p>
          <a:p>
            <a:pPr marL="180000" indent="0">
              <a:buNone/>
            </a:pPr>
            <a:r>
              <a:rPr lang="en-GB" sz="1900" dirty="0" smtClean="0">
                <a:solidFill>
                  <a:srgbClr val="A4D620"/>
                </a:solidFill>
              </a:rPr>
              <a:t>3</a:t>
            </a:r>
            <a:r>
              <a:rPr lang="en-GB" sz="1900" dirty="0">
                <a:solidFill>
                  <a:srgbClr val="A4D620"/>
                </a:solidFill>
              </a:rPr>
              <a:t>.</a:t>
            </a:r>
            <a:r>
              <a:rPr lang="en-GB" sz="1900" dirty="0"/>
              <a:t> THRIVE promotes multi-agency proactive “advice” and “help”</a:t>
            </a:r>
          </a:p>
          <a:p>
            <a:pPr marL="180000" indent="0">
              <a:buNone/>
            </a:pPr>
            <a:r>
              <a:rPr lang="en-GB" sz="1900" dirty="0" smtClean="0">
                <a:solidFill>
                  <a:srgbClr val="A4D620"/>
                </a:solidFill>
              </a:rPr>
              <a:t>4</a:t>
            </a:r>
            <a:r>
              <a:rPr lang="en-GB" sz="1900" dirty="0">
                <a:solidFill>
                  <a:srgbClr val="A4D620"/>
                </a:solidFill>
              </a:rPr>
              <a:t>. </a:t>
            </a:r>
            <a:r>
              <a:rPr lang="en-GB" sz="1900" dirty="0"/>
              <a:t>THRIVE supports multi-agency clarity on endings as well as beginnings</a:t>
            </a:r>
          </a:p>
          <a:p>
            <a:pPr marL="0" indent="0">
              <a:buNone/>
            </a:pPr>
            <a:endParaRPr lang="en-US" dirty="0" smtClean="0"/>
          </a:p>
          <a:p>
            <a:pPr marL="0" indent="0">
              <a:buNone/>
            </a:pPr>
            <a:r>
              <a:rPr lang="en-US" dirty="0" smtClean="0"/>
              <a:t>Copies of the new foreword are available for you to take away with you today.</a:t>
            </a:r>
            <a:endParaRPr lang="en-US" dirty="0"/>
          </a:p>
        </p:txBody>
      </p:sp>
    </p:spTree>
    <p:extLst>
      <p:ext uri="{BB962C8B-B14F-4D97-AF65-F5344CB8AC3E}">
        <p14:creationId xmlns:p14="http://schemas.microsoft.com/office/powerpoint/2010/main" val="3535376637"/>
      </p:ext>
    </p:extLst>
  </p:cSld>
  <p:clrMapOvr>
    <a:masterClrMapping/>
  </p:clrMapOvr>
  <mc:AlternateContent xmlns:mc="http://schemas.openxmlformats.org/markup-compatibility/2006" xmlns:p14="http://schemas.microsoft.com/office/powerpoint/2010/main">
    <mc:Choice Requires="p14">
      <p:transition spd="slow" p14:dur="2000" advTm="92691"/>
    </mc:Choice>
    <mc:Fallback xmlns="">
      <p:transition xmlns:p14="http://schemas.microsoft.com/office/powerpoint/2010/main" spd="slow" advTm="92691"/>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http://archive.teachfind.com/ttv/static.teachers.tv/shared/EMMA/microsites/readytolearn/logo-tavistock-portman.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41760" y="676438"/>
            <a:ext cx="2649442" cy="96605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251520" y="260649"/>
            <a:ext cx="5238582" cy="492443"/>
          </a:xfrm>
          <a:prstGeom prst="rect">
            <a:avLst/>
          </a:prstGeom>
        </p:spPr>
        <p:txBody>
          <a:bodyPr wrap="square">
            <a:spAutoFit/>
          </a:bodyPr>
          <a:lstStyle/>
          <a:p>
            <a:pPr fontAlgn="auto">
              <a:spcBef>
                <a:spcPts val="0"/>
              </a:spcBef>
              <a:spcAft>
                <a:spcPts val="0"/>
              </a:spcAft>
              <a:defRPr/>
            </a:pPr>
            <a:r>
              <a:rPr lang="en-GB" sz="2600" b="1" dirty="0">
                <a:solidFill>
                  <a:srgbClr val="781D7D"/>
                </a:solidFill>
              </a:rPr>
              <a:t>THRIVE and i-THRIVE</a:t>
            </a:r>
          </a:p>
        </p:txBody>
      </p:sp>
      <p:pic>
        <p:nvPicPr>
          <p:cNvPr id="7" name="Picture 6"/>
          <p:cNvPicPr>
            <a:picLocks noChangeAspect="1"/>
          </p:cNvPicPr>
          <p:nvPr/>
        </p:nvPicPr>
        <p:blipFill>
          <a:blip r:embed="rId4"/>
          <a:stretch>
            <a:fillRect/>
          </a:stretch>
        </p:blipFill>
        <p:spPr>
          <a:xfrm>
            <a:off x="500743" y="811610"/>
            <a:ext cx="2267890" cy="712392"/>
          </a:xfrm>
          <a:prstGeom prst="rect">
            <a:avLst/>
          </a:prstGeom>
        </p:spPr>
      </p:pic>
      <p:pic>
        <p:nvPicPr>
          <p:cNvPr id="3" name="Picture 2"/>
          <p:cNvPicPr>
            <a:picLocks noChangeAspect="1"/>
          </p:cNvPicPr>
          <p:nvPr/>
        </p:nvPicPr>
        <p:blipFill>
          <a:blip r:embed="rId5"/>
          <a:stretch>
            <a:fillRect/>
          </a:stretch>
        </p:blipFill>
        <p:spPr>
          <a:xfrm>
            <a:off x="6787404" y="4098450"/>
            <a:ext cx="1583864" cy="1616023"/>
          </a:xfrm>
          <a:prstGeom prst="rect">
            <a:avLst/>
          </a:prstGeom>
        </p:spPr>
      </p:pic>
      <p:sp>
        <p:nvSpPr>
          <p:cNvPr id="11" name="TextBox 10"/>
          <p:cNvSpPr txBox="1"/>
          <p:nvPr/>
        </p:nvSpPr>
        <p:spPr>
          <a:xfrm>
            <a:off x="370786" y="1772173"/>
            <a:ext cx="5518385" cy="4247317"/>
          </a:xfrm>
          <a:prstGeom prst="rect">
            <a:avLst/>
          </a:prstGeom>
          <a:noFill/>
        </p:spPr>
        <p:txBody>
          <a:bodyPr wrap="square" rtlCol="0">
            <a:spAutoFit/>
          </a:bodyPr>
          <a:lstStyle/>
          <a:p>
            <a:pPr marL="285750" indent="-285750">
              <a:buClr>
                <a:srgbClr val="A4D620"/>
              </a:buClr>
              <a:buFont typeface="Arial" panose="020B0604020202020204" pitchFamily="34" charset="0"/>
              <a:buChar char="•"/>
            </a:pPr>
            <a:r>
              <a:rPr lang="en-US" dirty="0"/>
              <a:t>The THRIVE conceptual framework was developed as a collaboration between the Anna Freud National Centre for Children and Families and the Tavistock and Portman NHS Foundation Trust.</a:t>
            </a:r>
          </a:p>
          <a:p>
            <a:pPr marL="285750" indent="-285750">
              <a:buClr>
                <a:srgbClr val="A4D620"/>
              </a:buClr>
              <a:buFont typeface="Arial" panose="020B0604020202020204" pitchFamily="34" charset="0"/>
              <a:buChar char="•"/>
            </a:pPr>
            <a:endParaRPr lang="en-US" dirty="0"/>
          </a:p>
          <a:p>
            <a:pPr marL="285750" indent="-285750">
              <a:buClr>
                <a:srgbClr val="A4D620"/>
              </a:buClr>
              <a:buFont typeface="Arial" panose="020B0604020202020204" pitchFamily="34" charset="0"/>
              <a:buChar char="•"/>
            </a:pPr>
            <a:r>
              <a:rPr lang="en-US" dirty="0"/>
              <a:t>i-THRIVE is the implementation programme that supports sites to translate the THRIVE conceptual framework into a model of care that fits local context.</a:t>
            </a:r>
          </a:p>
          <a:p>
            <a:pPr marL="285750" indent="-285750">
              <a:buClr>
                <a:srgbClr val="A4D620"/>
              </a:buClr>
              <a:buFont typeface="Arial" panose="020B0604020202020204" pitchFamily="34" charset="0"/>
              <a:buChar char="•"/>
            </a:pPr>
            <a:endParaRPr lang="en-US" dirty="0"/>
          </a:p>
          <a:p>
            <a:pPr marL="285750" indent="-285750">
              <a:buClr>
                <a:srgbClr val="A4D620"/>
              </a:buClr>
              <a:buFont typeface="Arial" panose="020B0604020202020204" pitchFamily="34" charset="0"/>
              <a:buChar char="•"/>
            </a:pPr>
            <a:r>
              <a:rPr lang="en-US" dirty="0"/>
              <a:t>The i-THRIVE programme is a collaboration between the Anna Freud National Centre for Children and Families, the Tavistock and Portman NHS Foundation Trust, Dartmouth Institute for Health Policy and Clinical Practice (US), and UCLPartners.</a:t>
            </a:r>
          </a:p>
          <a:p>
            <a:endParaRPr lang="en-US" dirty="0"/>
          </a:p>
        </p:txBody>
      </p:sp>
      <p:pic>
        <p:nvPicPr>
          <p:cNvPr id="5" name="Picture 4"/>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429070" y="811610"/>
            <a:ext cx="2178366" cy="3084221"/>
          </a:xfrm>
          <a:prstGeom prst="rect">
            <a:avLst/>
          </a:prstGeom>
        </p:spPr>
      </p:pic>
    </p:spTree>
    <p:extLst>
      <p:ext uri="{BB962C8B-B14F-4D97-AF65-F5344CB8AC3E}">
        <p14:creationId xmlns:p14="http://schemas.microsoft.com/office/powerpoint/2010/main" val="241415507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pOOTkXX8ykW0OkSpTeZBX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pOOTkXX8ykW0OkSpTeZBX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pOOTkXX8ykW0OkSpTeZBX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pOOTkXX8ykW0OkSpTeZBXQ"/>
</p:tagLst>
</file>

<file path=ppt/theme/theme1.xml><?xml version="1.0" encoding="utf-8"?>
<a:theme xmlns:a="http://schemas.openxmlformats.org/drawingml/2006/main" name="PHE Newham resilience Mar 2014">
  <a:themeElements>
    <a:clrScheme name="UCLPartners colours">
      <a:dk1>
        <a:sysClr val="windowText" lastClr="000000"/>
      </a:dk1>
      <a:lt1>
        <a:sysClr val="window" lastClr="FFFFFF"/>
      </a:lt1>
      <a:dk2>
        <a:srgbClr val="006298"/>
      </a:dk2>
      <a:lt2>
        <a:srgbClr val="D0CFCF"/>
      </a:lt2>
      <a:accent1>
        <a:srgbClr val="A4D620"/>
      </a:accent1>
      <a:accent2>
        <a:srgbClr val="41B6E6"/>
      </a:accent2>
      <a:accent3>
        <a:srgbClr val="FF9900"/>
      </a:accent3>
      <a:accent4>
        <a:srgbClr val="F32F79"/>
      </a:accent4>
      <a:accent5>
        <a:srgbClr val="781D7D"/>
      </a:accent5>
      <a:accent6>
        <a:srgbClr val="CF2D4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D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PHE Newham resilience Mar 2014">
  <a:themeElements>
    <a:clrScheme name="UCLPartners colours">
      <a:dk1>
        <a:sysClr val="windowText" lastClr="000000"/>
      </a:dk1>
      <a:lt1>
        <a:sysClr val="window" lastClr="FFFFFF"/>
      </a:lt1>
      <a:dk2>
        <a:srgbClr val="006298"/>
      </a:dk2>
      <a:lt2>
        <a:srgbClr val="D0CFCF"/>
      </a:lt2>
      <a:accent1>
        <a:srgbClr val="A4D620"/>
      </a:accent1>
      <a:accent2>
        <a:srgbClr val="41B6E6"/>
      </a:accent2>
      <a:accent3>
        <a:srgbClr val="FF9900"/>
      </a:accent3>
      <a:accent4>
        <a:srgbClr val="F32F79"/>
      </a:accent4>
      <a:accent5>
        <a:srgbClr val="781D7D"/>
      </a:accent5>
      <a:accent6>
        <a:srgbClr val="CF2D4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UCLPartners opening slides">
  <a:themeElements>
    <a:clrScheme name="UCLPartners colours">
      <a:dk1>
        <a:sysClr val="windowText" lastClr="000000"/>
      </a:dk1>
      <a:lt1>
        <a:sysClr val="window" lastClr="FFFFFF"/>
      </a:lt1>
      <a:dk2>
        <a:srgbClr val="006298"/>
      </a:dk2>
      <a:lt2>
        <a:srgbClr val="D0CFCF"/>
      </a:lt2>
      <a:accent1>
        <a:srgbClr val="A4D620"/>
      </a:accent1>
      <a:accent2>
        <a:srgbClr val="41B6E6"/>
      </a:accent2>
      <a:accent3>
        <a:srgbClr val="FF9900"/>
      </a:accent3>
      <a:accent4>
        <a:srgbClr val="F32F79"/>
      </a:accent4>
      <a:accent5>
        <a:srgbClr val="781D7D"/>
      </a:accent5>
      <a:accent6>
        <a:srgbClr val="CF2D4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UCLPartners closing slide">
  <a:themeElements>
    <a:clrScheme name="UCLPartners colours">
      <a:dk1>
        <a:sysClr val="windowText" lastClr="000000"/>
      </a:dk1>
      <a:lt1>
        <a:sysClr val="window" lastClr="FFFFFF"/>
      </a:lt1>
      <a:dk2>
        <a:srgbClr val="006298"/>
      </a:dk2>
      <a:lt2>
        <a:srgbClr val="D0CFCF"/>
      </a:lt2>
      <a:accent1>
        <a:srgbClr val="A4D620"/>
      </a:accent1>
      <a:accent2>
        <a:srgbClr val="41B6E6"/>
      </a:accent2>
      <a:accent3>
        <a:srgbClr val="FF9900"/>
      </a:accent3>
      <a:accent4>
        <a:srgbClr val="F32F79"/>
      </a:accent4>
      <a:accent5>
        <a:srgbClr val="781D7D"/>
      </a:accent5>
      <a:accent6>
        <a:srgbClr val="CF2D4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PHE Newham resilience Mar 2014">
  <a:themeElements>
    <a:clrScheme name="UCLPartners colours">
      <a:dk1>
        <a:sysClr val="windowText" lastClr="000000"/>
      </a:dk1>
      <a:lt1>
        <a:sysClr val="window" lastClr="FFFFFF"/>
      </a:lt1>
      <a:dk2>
        <a:srgbClr val="006298"/>
      </a:dk2>
      <a:lt2>
        <a:srgbClr val="D0CFCF"/>
      </a:lt2>
      <a:accent1>
        <a:srgbClr val="A4D620"/>
      </a:accent1>
      <a:accent2>
        <a:srgbClr val="41B6E6"/>
      </a:accent2>
      <a:accent3>
        <a:srgbClr val="FF9900"/>
      </a:accent3>
      <a:accent4>
        <a:srgbClr val="F32F79"/>
      </a:accent4>
      <a:accent5>
        <a:srgbClr val="781D7D"/>
      </a:accent5>
      <a:accent6>
        <a:srgbClr val="CF2D4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PHE Newham resilience Mar 2014">
  <a:themeElements>
    <a:clrScheme name="UCLPartners colours">
      <a:dk1>
        <a:sysClr val="windowText" lastClr="000000"/>
      </a:dk1>
      <a:lt1>
        <a:sysClr val="window" lastClr="FFFFFF"/>
      </a:lt1>
      <a:dk2>
        <a:srgbClr val="006298"/>
      </a:dk2>
      <a:lt2>
        <a:srgbClr val="D0CFCF"/>
      </a:lt2>
      <a:accent1>
        <a:srgbClr val="A4D620"/>
      </a:accent1>
      <a:accent2>
        <a:srgbClr val="41B6E6"/>
      </a:accent2>
      <a:accent3>
        <a:srgbClr val="FF9900"/>
      </a:accent3>
      <a:accent4>
        <a:srgbClr val="F32F79"/>
      </a:accent4>
      <a:accent5>
        <a:srgbClr val="781D7D"/>
      </a:accent5>
      <a:accent6>
        <a:srgbClr val="CF2D4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Theme.thmx</Template>
  <TotalTime>57410</TotalTime>
  <Words>2416</Words>
  <Application>Microsoft Office PowerPoint</Application>
  <PresentationFormat>On-screen Show (4:3)</PresentationFormat>
  <Paragraphs>378</Paragraphs>
  <Slides>34</Slides>
  <Notes>29</Notes>
  <HiddenSlides>0</HiddenSlides>
  <MMClips>0</MMClips>
  <ScaleCrop>false</ScaleCrop>
  <HeadingPairs>
    <vt:vector size="4" baseType="variant">
      <vt:variant>
        <vt:lpstr>Theme</vt:lpstr>
      </vt:variant>
      <vt:variant>
        <vt:i4>7</vt:i4>
      </vt:variant>
      <vt:variant>
        <vt:lpstr>Slide Titles</vt:lpstr>
      </vt:variant>
      <vt:variant>
        <vt:i4>34</vt:i4>
      </vt:variant>
    </vt:vector>
  </HeadingPairs>
  <TitlesOfParts>
    <vt:vector size="41" baseType="lpstr">
      <vt:lpstr>PHE Newham resilience Mar 2014</vt:lpstr>
      <vt:lpstr>SDM</vt:lpstr>
      <vt:lpstr>1_PHE Newham resilience Mar 2014</vt:lpstr>
      <vt:lpstr>UCLPartners opening slides</vt:lpstr>
      <vt:lpstr>UCLPartners closing slide</vt:lpstr>
      <vt:lpstr>2_PHE Newham resilience Mar 2014</vt:lpstr>
      <vt:lpstr>3_PHE Newham resilience Mar 2014</vt:lpstr>
      <vt:lpstr>Implementing THRIVE Phase 1: Developing a full understanding of your current system</vt:lpstr>
      <vt:lpstr>PowerPoint Presentation</vt:lpstr>
      <vt:lpstr>Overview of THRIVE and i-THRIVE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Core principles and components of the i-THRIVE model of care  </vt:lpstr>
      <vt:lpstr>PowerPoint Presentation</vt:lpstr>
      <vt:lpstr>i-THRIVE Approach to Implementation Phase 1: Understanding Your System</vt:lpstr>
      <vt:lpstr>PowerPoint Presentation</vt:lpstr>
      <vt:lpstr>PowerPoint Presentation</vt:lpstr>
      <vt:lpstr>PowerPoint Presentation</vt:lpstr>
      <vt:lpstr>i-THRIVE Approach to Implementation Phase 1: Understanding Your System  Mapping Your Pathways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Moore</dc:creator>
  <cp:lastModifiedBy>Bethan Morris</cp:lastModifiedBy>
  <cp:revision>1692</cp:revision>
  <cp:lastPrinted>2015-07-22T16:33:04Z</cp:lastPrinted>
  <dcterms:created xsi:type="dcterms:W3CDTF">2015-07-09T07:15:21Z</dcterms:created>
  <dcterms:modified xsi:type="dcterms:W3CDTF">2017-06-27T10:49:57Z</dcterms:modified>
</cp:coreProperties>
</file>