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Lst>
  <p:notesMasterIdLst>
    <p:notesMasterId r:id="rId41"/>
  </p:notesMasterIdLst>
  <p:handoutMasterIdLst>
    <p:handoutMasterId r:id="rId42"/>
  </p:handoutMasterIdLst>
  <p:sldIdLst>
    <p:sldId id="412" r:id="rId8"/>
    <p:sldId id="372" r:id="rId9"/>
    <p:sldId id="373" r:id="rId10"/>
    <p:sldId id="439" r:id="rId11"/>
    <p:sldId id="440" r:id="rId12"/>
    <p:sldId id="441" r:id="rId13"/>
    <p:sldId id="442" r:id="rId14"/>
    <p:sldId id="443" r:id="rId15"/>
    <p:sldId id="444" r:id="rId16"/>
    <p:sldId id="445" r:id="rId17"/>
    <p:sldId id="446" r:id="rId18"/>
    <p:sldId id="430" r:id="rId19"/>
    <p:sldId id="447" r:id="rId20"/>
    <p:sldId id="448" r:id="rId21"/>
    <p:sldId id="449" r:id="rId22"/>
    <p:sldId id="432" r:id="rId23"/>
    <p:sldId id="433" r:id="rId24"/>
    <p:sldId id="438" r:id="rId25"/>
    <p:sldId id="435" r:id="rId26"/>
    <p:sldId id="402" r:id="rId27"/>
    <p:sldId id="403" r:id="rId28"/>
    <p:sldId id="404" r:id="rId29"/>
    <p:sldId id="405" r:id="rId30"/>
    <p:sldId id="406" r:id="rId31"/>
    <p:sldId id="407" r:id="rId32"/>
    <p:sldId id="409" r:id="rId33"/>
    <p:sldId id="408" r:id="rId34"/>
    <p:sldId id="419" r:id="rId35"/>
    <p:sldId id="411" r:id="rId36"/>
    <p:sldId id="410" r:id="rId37"/>
    <p:sldId id="421" r:id="rId38"/>
    <p:sldId id="422" r:id="rId39"/>
    <p:sldId id="450" r:id="rId40"/>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2" autoAdjust="0"/>
    <p:restoredTop sz="94434" autoAdjust="0"/>
  </p:normalViewPr>
  <p:slideViewPr>
    <p:cSldViewPr snapToGrid="0" snapToObjects="1">
      <p:cViewPr varScale="1">
        <p:scale>
          <a:sx n="74" d="100"/>
          <a:sy n="74" d="100"/>
        </p:scale>
        <p:origin x="1308" y="60"/>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t>
        <a:bodyPr/>
        <a:lstStyle/>
        <a:p>
          <a:endParaRPr lang="en-GB"/>
        </a:p>
      </dgm:t>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t>
        <a:bodyPr/>
        <a:lstStyle/>
        <a:p>
          <a:endParaRPr lang="en-GB"/>
        </a:p>
      </dgm:t>
    </dgm:pt>
    <dgm:pt modelId="{AF28A1C2-957A-F545-A9B5-C004F6D12338}" type="pres">
      <dgm:prSet presAssocID="{53BBD723-9454-3743-9A49-5140B8A48B1C}" presName="c1text" presStyleLbl="node1" presStyleIdx="0" presStyleCnt="3">
        <dgm:presLayoutVars>
          <dgm:bulletEnabled val="1"/>
        </dgm:presLayoutVars>
      </dgm:prSet>
      <dgm:spPr/>
      <dgm:t>
        <a:bodyPr/>
        <a:lstStyle/>
        <a:p>
          <a:endParaRPr lang="en-GB"/>
        </a:p>
      </dgm:t>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t>
        <a:bodyPr/>
        <a:lstStyle/>
        <a:p>
          <a:endParaRPr lang="en-GB"/>
        </a:p>
      </dgm:t>
    </dgm:pt>
    <dgm:pt modelId="{80C45DB0-B479-764B-9089-F23252ED39F4}" type="pres">
      <dgm:prSet presAssocID="{53BBD723-9454-3743-9A49-5140B8A48B1C}" presName="c2text" presStyleLbl="node1" presStyleIdx="1" presStyleCnt="3">
        <dgm:presLayoutVars>
          <dgm:bulletEnabled val="1"/>
        </dgm:presLayoutVars>
      </dgm:prSet>
      <dgm:spPr/>
      <dgm:t>
        <a:bodyPr/>
        <a:lstStyle/>
        <a:p>
          <a:endParaRPr lang="en-GB"/>
        </a:p>
      </dgm:t>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t>
        <a:bodyPr/>
        <a:lstStyle/>
        <a:p>
          <a:endParaRPr lang="en-GB"/>
        </a:p>
      </dgm:t>
    </dgm:pt>
    <dgm:pt modelId="{D2AF0142-BDAF-E247-94C0-FB9F7361CD38}" type="pres">
      <dgm:prSet presAssocID="{53BBD723-9454-3743-9A49-5140B8A48B1C}" presName="c3text" presStyleLbl="node1" presStyleIdx="2" presStyleCnt="3">
        <dgm:presLayoutVars>
          <dgm:bulletEnabled val="1"/>
        </dgm:presLayoutVars>
      </dgm:prSet>
      <dgm:spPr/>
      <dgm:t>
        <a:bodyPr/>
        <a:lstStyle/>
        <a:p>
          <a:endParaRPr lang="en-GB"/>
        </a:p>
      </dgm:t>
    </dgm:pt>
  </dgm:ptLst>
  <dgm:cxnLst>
    <dgm:cxn modelId="{054A8C20-A8B2-0A45-BF2D-85ACBF0DB0B2}" srcId="{53BBD723-9454-3743-9A49-5140B8A48B1C}" destId="{149E4CC1-D591-DB49-80E8-C6CA4CEC3E8F}" srcOrd="1" destOrd="0" parTransId="{A0F59E34-B3C2-344A-BE2F-6926F8235AD5}" sibTransId="{6970DA05-6899-554C-B93B-20EF9BC853F8}"/>
    <dgm:cxn modelId="{A80DEA5C-A467-424F-86A1-19C1CA97CD0D}" type="presOf" srcId="{8AE6A5E2-D654-F644-A384-D232AADBE83F}" destId="{D2AF0142-BDAF-E247-94C0-FB9F7361CD38}" srcOrd="1" destOrd="0" presId="urn:microsoft.com/office/officeart/2005/8/layout/venn2"/>
    <dgm:cxn modelId="{BFEE291B-E34D-463B-AC07-0E57D4743F2D}" type="presOf" srcId="{149E4CC1-D591-DB49-80E8-C6CA4CEC3E8F}" destId="{80C45DB0-B479-764B-9089-F23252ED39F4}" srcOrd="1" destOrd="0" presId="urn:microsoft.com/office/officeart/2005/8/layout/venn2"/>
    <dgm:cxn modelId="{C9F76F7E-452D-4C59-AAA5-CC6565C97740}" type="presOf" srcId="{15347A8C-8FD3-5F4B-BACB-10F76C107FA7}" destId="{1DCD494D-1D6C-8947-9E0D-FE68D97DB0D5}" srcOrd="0" destOrd="0" presId="urn:microsoft.com/office/officeart/2005/8/layout/venn2"/>
    <dgm:cxn modelId="{46AF0715-0A99-7842-84FC-12A61A4940C2}" srcId="{53BBD723-9454-3743-9A49-5140B8A48B1C}" destId="{8AE6A5E2-D654-F644-A384-D232AADBE83F}" srcOrd="2" destOrd="0" parTransId="{5FF00BB6-3830-204C-99C5-A32603AD1287}" sibTransId="{F307B87E-6C2E-A046-ADDA-6251E2ABC2BE}"/>
    <dgm:cxn modelId="{A2CD19CF-BA6F-444B-BB53-93F8B6A1A8F1}" srcId="{53BBD723-9454-3743-9A49-5140B8A48B1C}" destId="{15347A8C-8FD3-5F4B-BACB-10F76C107FA7}" srcOrd="0" destOrd="0" parTransId="{20DE10D7-157C-E447-8D43-9EB70F0A89E4}" sibTransId="{6C3B265A-70A7-F54C-99DE-DE54A0F34D5E}"/>
    <dgm:cxn modelId="{1716376D-85E0-418F-BCBD-18AC9C02F91A}" type="presOf" srcId="{15347A8C-8FD3-5F4B-BACB-10F76C107FA7}" destId="{AF28A1C2-957A-F545-A9B5-C004F6D12338}" srcOrd="1" destOrd="0" presId="urn:microsoft.com/office/officeart/2005/8/layout/venn2"/>
    <dgm:cxn modelId="{ABF8270D-7B16-4883-9CE4-70F4C386BAEB}" type="presOf" srcId="{149E4CC1-D591-DB49-80E8-C6CA4CEC3E8F}" destId="{18E347D1-2335-154C-9B8A-3BA87A0A08C5}" srcOrd="0" destOrd="0" presId="urn:microsoft.com/office/officeart/2005/8/layout/venn2"/>
    <dgm:cxn modelId="{F8917E8E-CAC8-4219-B4C1-E9E031B6811C}" type="presOf" srcId="{53BBD723-9454-3743-9A49-5140B8A48B1C}" destId="{CC4F485F-8C9F-304E-8846-ABF2D985B6C0}" srcOrd="0" destOrd="0" presId="urn:microsoft.com/office/officeart/2005/8/layout/venn2"/>
    <dgm:cxn modelId="{35B9C168-32D3-44BB-9FB7-67D5DAB69157}" type="presOf" srcId="{8AE6A5E2-D654-F644-A384-D232AADBE83F}" destId="{137598C9-C0CC-C547-91F7-EBD8CD721DDC}" srcOrd="0" destOrd="0" presId="urn:microsoft.com/office/officeart/2005/8/layout/venn2"/>
    <dgm:cxn modelId="{96A9B457-44C4-4579-8804-B4DA03D44805}" type="presParOf" srcId="{CC4F485F-8C9F-304E-8846-ABF2D985B6C0}" destId="{088AEF80-EBCC-FA44-93BC-09E5FDEA9811}" srcOrd="0" destOrd="0" presId="urn:microsoft.com/office/officeart/2005/8/layout/venn2"/>
    <dgm:cxn modelId="{174CFE7D-A9D2-4FEB-8031-4CF751C24AC5}" type="presParOf" srcId="{088AEF80-EBCC-FA44-93BC-09E5FDEA9811}" destId="{1DCD494D-1D6C-8947-9E0D-FE68D97DB0D5}" srcOrd="0" destOrd="0" presId="urn:microsoft.com/office/officeart/2005/8/layout/venn2"/>
    <dgm:cxn modelId="{6FD4222D-B688-45C9-8CBE-35AF852A6D60}" type="presParOf" srcId="{088AEF80-EBCC-FA44-93BC-09E5FDEA9811}" destId="{AF28A1C2-957A-F545-A9B5-C004F6D12338}" srcOrd="1" destOrd="0" presId="urn:microsoft.com/office/officeart/2005/8/layout/venn2"/>
    <dgm:cxn modelId="{A1E727E5-70C3-4EEF-9A2E-FFA9406A33A8}" type="presParOf" srcId="{CC4F485F-8C9F-304E-8846-ABF2D985B6C0}" destId="{6490026A-41A5-3940-B8A3-9CEEDC4A8727}" srcOrd="1" destOrd="0" presId="urn:microsoft.com/office/officeart/2005/8/layout/venn2"/>
    <dgm:cxn modelId="{F345B300-8DD1-46FF-AB88-2C8DB4E63731}" type="presParOf" srcId="{6490026A-41A5-3940-B8A3-9CEEDC4A8727}" destId="{18E347D1-2335-154C-9B8A-3BA87A0A08C5}" srcOrd="0" destOrd="0" presId="urn:microsoft.com/office/officeart/2005/8/layout/venn2"/>
    <dgm:cxn modelId="{B08F8C6C-06A5-4B76-87B8-2B3E7344BB76}" type="presParOf" srcId="{6490026A-41A5-3940-B8A3-9CEEDC4A8727}" destId="{80C45DB0-B479-764B-9089-F23252ED39F4}" srcOrd="1" destOrd="0" presId="urn:microsoft.com/office/officeart/2005/8/layout/venn2"/>
    <dgm:cxn modelId="{5C8FCC09-E84C-4A04-B6B9-194B761C8D3C}" type="presParOf" srcId="{CC4F485F-8C9F-304E-8846-ABF2D985B6C0}" destId="{5860ED74-0D1E-0249-A01B-119DC7B1999B}" srcOrd="2" destOrd="0" presId="urn:microsoft.com/office/officeart/2005/8/layout/venn2"/>
    <dgm:cxn modelId="{40B7FA5D-E54A-4F60-AD5E-71B5EB7823EA}" type="presParOf" srcId="{5860ED74-0D1E-0249-A01B-119DC7B1999B}" destId="{137598C9-C0CC-C547-91F7-EBD8CD721DDC}" srcOrd="0" destOrd="0" presId="urn:microsoft.com/office/officeart/2005/8/layout/venn2"/>
    <dgm:cxn modelId="{69E8957F-310A-4150-A7C6-4C5787DBAF8A}"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smtClean="0"/>
            <a:t>    </a:t>
          </a:r>
          <a:endParaRPr lang="en-US" sz="2400" b="1" dirty="0"/>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smtClean="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US"/>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US"/>
        </a:p>
      </dgm:t>
    </dgm:pt>
    <dgm:pt modelId="{92775471-074D-0246-9426-FD257FC52860}" type="pres">
      <dgm:prSet presAssocID="{76CC9B29-B932-9E4B-AE2D-CFAB0D489A9F}" presName="wedge2" presStyleLbl="node1" presStyleIdx="1" presStyleCnt="4"/>
      <dgm:spPr/>
      <dgm:t>
        <a:bodyPr/>
        <a:lstStyle/>
        <a:p>
          <a:endParaRPr lang="en-US"/>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US"/>
        </a:p>
      </dgm:t>
    </dgm:pt>
    <dgm:pt modelId="{644DEA58-9DD8-694C-99D8-F8784753739B}" type="pres">
      <dgm:prSet presAssocID="{76CC9B29-B932-9E4B-AE2D-CFAB0D489A9F}" presName="wedge3" presStyleLbl="node1" presStyleIdx="2" presStyleCnt="4"/>
      <dgm:spPr/>
      <dgm:t>
        <a:bodyPr/>
        <a:lstStyle/>
        <a:p>
          <a:endParaRPr lang="en-US"/>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US"/>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CFE9A920-2A33-4E0D-88C3-503B7ACD0AE9}" type="presOf" srcId="{9C2A9D17-254F-2C41-81F7-4284F7769259}" destId="{FD850B2D-B9C1-304A-B1D2-F7FC6DAD22E7}" srcOrd="1" destOrd="0" presId="urn:microsoft.com/office/officeart/2005/8/layout/cycle8"/>
    <dgm:cxn modelId="{F9460E97-D293-9E4E-BA5E-81A34F217223}" srcId="{76CC9B29-B932-9E4B-AE2D-CFAB0D489A9F}" destId="{E8CC3684-498E-9140-BAFE-8369DF0E54F1}" srcOrd="0" destOrd="0" parTransId="{1F51DE19-6789-8B40-87B0-11B2B883A4EA}" sibTransId="{F316A8BB-75F7-CD48-99D4-A9B4E6B2F5AE}"/>
    <dgm:cxn modelId="{1EB61BAC-BBF8-7A41-B2FC-55988CA39AEB}" srcId="{76CC9B29-B932-9E4B-AE2D-CFAB0D489A9F}" destId="{9C2A9D17-254F-2C41-81F7-4284F7769259}" srcOrd="3" destOrd="0" parTransId="{395C029E-FFF2-8D4D-B69D-37BDECCA8B97}" sibTransId="{04A9A74B-72AE-AD46-B6EC-55FA46CE05EA}"/>
    <dgm:cxn modelId="{47C35DC3-F56B-1D41-8943-1D0C5636FAEF}" srcId="{76CC9B29-B932-9E4B-AE2D-CFAB0D489A9F}" destId="{7DDE8719-DF91-8A4B-917A-0C4F508E7E3F}" srcOrd="1" destOrd="0" parTransId="{8ED806ED-7857-EA41-933F-B55A472CB041}" sibTransId="{F0EB1E38-11F7-6740-911C-93B30B883B0D}"/>
    <dgm:cxn modelId="{EF8856DB-661A-45D4-8C4E-81CC3C3E2391}" type="presOf" srcId="{7DDE8719-DF91-8A4B-917A-0C4F508E7E3F}" destId="{0227BB1A-4837-5542-AEF9-083A99E434A5}" srcOrd="1" destOrd="0" presId="urn:microsoft.com/office/officeart/2005/8/layout/cycle8"/>
    <dgm:cxn modelId="{F6FD2059-BF7C-4057-B32E-A6EA8DB21350}" type="presOf" srcId="{776A5D01-B9EA-DB48-9374-CF79EF4D50CE}" destId="{F595E26C-380F-5A42-B29A-50C7BFD4EC29}" srcOrd="1" destOrd="0" presId="urn:microsoft.com/office/officeart/2005/8/layout/cycle8"/>
    <dgm:cxn modelId="{461F179A-6F63-42A8-A024-D4A7A4173B0B}" type="presOf" srcId="{E8CC3684-498E-9140-BAFE-8369DF0E54F1}" destId="{2D8BB123-D4A5-0745-8B77-72E6DD5D0A51}" srcOrd="0" destOrd="0" presId="urn:microsoft.com/office/officeart/2005/8/layout/cycle8"/>
    <dgm:cxn modelId="{463961CC-563A-4E78-8B93-D2B632665160}" type="presOf" srcId="{E8CC3684-498E-9140-BAFE-8369DF0E54F1}" destId="{3EE7C915-C4A6-5946-8ABE-11CA9E32E415}" srcOrd="1" destOrd="0" presId="urn:microsoft.com/office/officeart/2005/8/layout/cycle8"/>
    <dgm:cxn modelId="{BFE385DF-8F5C-44D3-A6F5-94A640FB9B9A}" type="presOf" srcId="{7DDE8719-DF91-8A4B-917A-0C4F508E7E3F}" destId="{92775471-074D-0246-9426-FD257FC52860}" srcOrd="0" destOrd="0" presId="urn:microsoft.com/office/officeart/2005/8/layout/cycle8"/>
    <dgm:cxn modelId="{6A0F3771-4B86-4D0C-AEE7-E0A597E57A52}" type="presOf" srcId="{9C2A9D17-254F-2C41-81F7-4284F7769259}" destId="{A4DCC8C3-5849-754F-94BF-8A748CCAD269}" srcOrd="0" destOrd="0" presId="urn:microsoft.com/office/officeart/2005/8/layout/cycle8"/>
    <dgm:cxn modelId="{0294D087-71D5-4BBF-9C25-B4CF34D2C5D2}" type="presOf" srcId="{776A5D01-B9EA-DB48-9374-CF79EF4D50CE}" destId="{644DEA58-9DD8-694C-99D8-F8784753739B}" srcOrd="0"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62B2CBD7-D58F-4939-BA45-C15F1F76B609}" type="presOf" srcId="{76CC9B29-B932-9E4B-AE2D-CFAB0D489A9F}" destId="{F5001F20-BE52-064C-9E4A-887B64F005C1}" srcOrd="0" destOrd="0" presId="urn:microsoft.com/office/officeart/2005/8/layout/cycle8"/>
    <dgm:cxn modelId="{8916A1D9-1AC2-44D1-867F-6E90B5DFD00C}" type="presParOf" srcId="{F5001F20-BE52-064C-9E4A-887B64F005C1}" destId="{2D8BB123-D4A5-0745-8B77-72E6DD5D0A51}" srcOrd="0" destOrd="0" presId="urn:microsoft.com/office/officeart/2005/8/layout/cycle8"/>
    <dgm:cxn modelId="{E29D5B00-6B38-4FE4-B2F1-7E9CB36F0029}" type="presParOf" srcId="{F5001F20-BE52-064C-9E4A-887B64F005C1}" destId="{733A1255-FB01-D844-ACD0-1F20FE2C2E86}" srcOrd="1" destOrd="0" presId="urn:microsoft.com/office/officeart/2005/8/layout/cycle8"/>
    <dgm:cxn modelId="{ED0F7ABC-EB85-4A9F-9BCB-7CE69483CC6D}" type="presParOf" srcId="{F5001F20-BE52-064C-9E4A-887B64F005C1}" destId="{3185AA3F-50A5-E44F-B475-CC2138108E3D}" srcOrd="2" destOrd="0" presId="urn:microsoft.com/office/officeart/2005/8/layout/cycle8"/>
    <dgm:cxn modelId="{37109E33-B6C3-4B05-94DA-C0B5B87EAF70}" type="presParOf" srcId="{F5001F20-BE52-064C-9E4A-887B64F005C1}" destId="{3EE7C915-C4A6-5946-8ABE-11CA9E32E415}" srcOrd="3" destOrd="0" presId="urn:microsoft.com/office/officeart/2005/8/layout/cycle8"/>
    <dgm:cxn modelId="{C3D1BB0F-6E20-45EF-8FB2-C674168031FE}" type="presParOf" srcId="{F5001F20-BE52-064C-9E4A-887B64F005C1}" destId="{92775471-074D-0246-9426-FD257FC52860}" srcOrd="4" destOrd="0" presId="urn:microsoft.com/office/officeart/2005/8/layout/cycle8"/>
    <dgm:cxn modelId="{D0507E76-0E55-409D-9796-74D72B189897}" type="presParOf" srcId="{F5001F20-BE52-064C-9E4A-887B64F005C1}" destId="{CD289C0A-B67B-A747-83FD-094EFC8D49D7}" srcOrd="5" destOrd="0" presId="urn:microsoft.com/office/officeart/2005/8/layout/cycle8"/>
    <dgm:cxn modelId="{1C38E6D7-C1CB-4FAB-A9B2-C72555E0AF7A}" type="presParOf" srcId="{F5001F20-BE52-064C-9E4A-887B64F005C1}" destId="{F236B503-0AE9-D14D-B624-8067917FF015}" srcOrd="6" destOrd="0" presId="urn:microsoft.com/office/officeart/2005/8/layout/cycle8"/>
    <dgm:cxn modelId="{0B220570-605F-48A3-857F-0C23659BC317}" type="presParOf" srcId="{F5001F20-BE52-064C-9E4A-887B64F005C1}" destId="{0227BB1A-4837-5542-AEF9-083A99E434A5}" srcOrd="7" destOrd="0" presId="urn:microsoft.com/office/officeart/2005/8/layout/cycle8"/>
    <dgm:cxn modelId="{8920DAAB-4DA5-4A5D-B442-54BC7CF4FC3B}" type="presParOf" srcId="{F5001F20-BE52-064C-9E4A-887B64F005C1}" destId="{644DEA58-9DD8-694C-99D8-F8784753739B}" srcOrd="8" destOrd="0" presId="urn:microsoft.com/office/officeart/2005/8/layout/cycle8"/>
    <dgm:cxn modelId="{759345BD-65D6-49CB-9EBF-84336E365064}" type="presParOf" srcId="{F5001F20-BE52-064C-9E4A-887B64F005C1}" destId="{8B434601-8F72-754B-AF34-1DBFDD0848D5}" srcOrd="9" destOrd="0" presId="urn:microsoft.com/office/officeart/2005/8/layout/cycle8"/>
    <dgm:cxn modelId="{942FB2D3-91BD-44CF-943A-DDC4B6FADBE7}" type="presParOf" srcId="{F5001F20-BE52-064C-9E4A-887B64F005C1}" destId="{F754ACF3-C7DB-3D42-BA89-E1A6FBA19E6F}" srcOrd="10" destOrd="0" presId="urn:microsoft.com/office/officeart/2005/8/layout/cycle8"/>
    <dgm:cxn modelId="{EF5B8B8E-46DD-4EBA-B335-3BB9F6ED207E}" type="presParOf" srcId="{F5001F20-BE52-064C-9E4A-887B64F005C1}" destId="{F595E26C-380F-5A42-B29A-50C7BFD4EC29}" srcOrd="11" destOrd="0" presId="urn:microsoft.com/office/officeart/2005/8/layout/cycle8"/>
    <dgm:cxn modelId="{B9FC1058-B738-41B7-B6F7-36DE86739290}" type="presParOf" srcId="{F5001F20-BE52-064C-9E4A-887B64F005C1}" destId="{A4DCC8C3-5849-754F-94BF-8A748CCAD269}" srcOrd="12" destOrd="0" presId="urn:microsoft.com/office/officeart/2005/8/layout/cycle8"/>
    <dgm:cxn modelId="{A8CC9BDD-EDC8-4B5A-81B8-A258CB6B0A9E}" type="presParOf" srcId="{F5001F20-BE52-064C-9E4A-887B64F005C1}" destId="{1286AE83-0423-8942-95CD-D4151B586742}" srcOrd="13" destOrd="0" presId="urn:microsoft.com/office/officeart/2005/8/layout/cycle8"/>
    <dgm:cxn modelId="{2E99B905-EE2E-4A86-B7F0-B21BB428ADCA}" type="presParOf" srcId="{F5001F20-BE52-064C-9E4A-887B64F005C1}" destId="{0F9D74C9-44A1-1340-A439-79176E581A02}" srcOrd="14" destOrd="0" presId="urn:microsoft.com/office/officeart/2005/8/layout/cycle8"/>
    <dgm:cxn modelId="{77DF3988-578A-4D00-9717-2A7873AF2C45}" type="presParOf" srcId="{F5001F20-BE52-064C-9E4A-887B64F005C1}" destId="{FD850B2D-B9C1-304A-B1D2-F7FC6DAD22E7}" srcOrd="15" destOrd="0" presId="urn:microsoft.com/office/officeart/2005/8/layout/cycle8"/>
    <dgm:cxn modelId="{CBD2F415-9815-4117-837C-2EC88B8E2470}" type="presParOf" srcId="{F5001F20-BE52-064C-9E4A-887B64F005C1}" destId="{733930EE-7A70-A041-95D3-7DA1CE3452E0}" srcOrd="16" destOrd="0" presId="urn:microsoft.com/office/officeart/2005/8/layout/cycle8"/>
    <dgm:cxn modelId="{E5445835-F459-4BC2-A023-A97CCB9BC0AF}" type="presParOf" srcId="{F5001F20-BE52-064C-9E4A-887B64F005C1}" destId="{CD512479-4F5D-EE4F-9291-FC23DFC6E5FF}" srcOrd="17" destOrd="0" presId="urn:microsoft.com/office/officeart/2005/8/layout/cycle8"/>
    <dgm:cxn modelId="{B7D5443D-F7CA-43CA-B49C-D3D79FF51967}" type="presParOf" srcId="{F5001F20-BE52-064C-9E4A-887B64F005C1}" destId="{AF130140-A501-A844-B4C6-183FAE260A0C}" srcOrd="18" destOrd="0" presId="urn:microsoft.com/office/officeart/2005/8/layout/cycle8"/>
    <dgm:cxn modelId="{A7D8FC17-6702-43A9-8183-FC7F9665AE43}"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t>
        <a:bodyPr/>
        <a:lstStyle/>
        <a:p>
          <a:endParaRPr lang="en-GB"/>
        </a:p>
      </dgm:t>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t>
        <a:bodyPr/>
        <a:lstStyle/>
        <a:p>
          <a:endParaRPr lang="en-GB"/>
        </a:p>
      </dgm:t>
    </dgm:pt>
    <dgm:pt modelId="{AF28A1C2-957A-F545-A9B5-C004F6D12338}" type="pres">
      <dgm:prSet presAssocID="{53BBD723-9454-3743-9A49-5140B8A48B1C}" presName="c1text" presStyleLbl="node1" presStyleIdx="0" presStyleCnt="3">
        <dgm:presLayoutVars>
          <dgm:bulletEnabled val="1"/>
        </dgm:presLayoutVars>
      </dgm:prSet>
      <dgm:spPr/>
      <dgm:t>
        <a:bodyPr/>
        <a:lstStyle/>
        <a:p>
          <a:endParaRPr lang="en-GB"/>
        </a:p>
      </dgm:t>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t>
        <a:bodyPr/>
        <a:lstStyle/>
        <a:p>
          <a:endParaRPr lang="en-GB"/>
        </a:p>
      </dgm:t>
    </dgm:pt>
    <dgm:pt modelId="{80C45DB0-B479-764B-9089-F23252ED39F4}" type="pres">
      <dgm:prSet presAssocID="{53BBD723-9454-3743-9A49-5140B8A48B1C}" presName="c2text" presStyleLbl="node1" presStyleIdx="1" presStyleCnt="3">
        <dgm:presLayoutVars>
          <dgm:bulletEnabled val="1"/>
        </dgm:presLayoutVars>
      </dgm:prSet>
      <dgm:spPr/>
      <dgm:t>
        <a:bodyPr/>
        <a:lstStyle/>
        <a:p>
          <a:endParaRPr lang="en-GB"/>
        </a:p>
      </dgm:t>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t>
        <a:bodyPr/>
        <a:lstStyle/>
        <a:p>
          <a:endParaRPr lang="en-GB"/>
        </a:p>
      </dgm:t>
    </dgm:pt>
    <dgm:pt modelId="{D2AF0142-BDAF-E247-94C0-FB9F7361CD38}" type="pres">
      <dgm:prSet presAssocID="{53BBD723-9454-3743-9A49-5140B8A48B1C}" presName="c3text" presStyleLbl="node1" presStyleIdx="2" presStyleCnt="3">
        <dgm:presLayoutVars>
          <dgm:bulletEnabled val="1"/>
        </dgm:presLayoutVars>
      </dgm:prSet>
      <dgm:spPr/>
      <dgm:t>
        <a:bodyPr/>
        <a:lstStyle/>
        <a:p>
          <a:endParaRPr lang="en-GB"/>
        </a:p>
      </dgm:t>
    </dgm:pt>
  </dgm:ptLst>
  <dgm:cxnLst>
    <dgm:cxn modelId="{901738E8-1A0D-4AC6-BE57-1A61B6D3381A}" type="presOf" srcId="{149E4CC1-D591-DB49-80E8-C6CA4CEC3E8F}" destId="{80C45DB0-B479-764B-9089-F23252ED39F4}" srcOrd="1" destOrd="0" presId="urn:microsoft.com/office/officeart/2005/8/layout/venn2"/>
    <dgm:cxn modelId="{054A8C20-A8B2-0A45-BF2D-85ACBF0DB0B2}" srcId="{53BBD723-9454-3743-9A49-5140B8A48B1C}" destId="{149E4CC1-D591-DB49-80E8-C6CA4CEC3E8F}" srcOrd="1" destOrd="0" parTransId="{A0F59E34-B3C2-344A-BE2F-6926F8235AD5}" sibTransId="{6970DA05-6899-554C-B93B-20EF9BC853F8}"/>
    <dgm:cxn modelId="{CFBBBD30-BA13-4688-BD47-D49E7B773B31}" type="presOf" srcId="{15347A8C-8FD3-5F4B-BACB-10F76C107FA7}" destId="{1DCD494D-1D6C-8947-9E0D-FE68D97DB0D5}" srcOrd="0" destOrd="0" presId="urn:microsoft.com/office/officeart/2005/8/layout/venn2"/>
    <dgm:cxn modelId="{81B3F2D7-8BC3-45AA-AFCE-3026E70CCA80}" type="presOf" srcId="{8AE6A5E2-D654-F644-A384-D232AADBE83F}" destId="{137598C9-C0CC-C547-91F7-EBD8CD721DDC}" srcOrd="0" destOrd="0" presId="urn:microsoft.com/office/officeart/2005/8/layout/venn2"/>
    <dgm:cxn modelId="{46AF0715-0A99-7842-84FC-12A61A4940C2}" srcId="{53BBD723-9454-3743-9A49-5140B8A48B1C}" destId="{8AE6A5E2-D654-F644-A384-D232AADBE83F}" srcOrd="2" destOrd="0" parTransId="{5FF00BB6-3830-204C-99C5-A32603AD1287}" sibTransId="{F307B87E-6C2E-A046-ADDA-6251E2ABC2BE}"/>
    <dgm:cxn modelId="{720E25B0-D938-4533-AB60-0565A8CCDCBC}" type="presOf" srcId="{149E4CC1-D591-DB49-80E8-C6CA4CEC3E8F}" destId="{18E347D1-2335-154C-9B8A-3BA87A0A08C5}" srcOrd="0" destOrd="0" presId="urn:microsoft.com/office/officeart/2005/8/layout/venn2"/>
    <dgm:cxn modelId="{A2CD19CF-BA6F-444B-BB53-93F8B6A1A8F1}" srcId="{53BBD723-9454-3743-9A49-5140B8A48B1C}" destId="{15347A8C-8FD3-5F4B-BACB-10F76C107FA7}" srcOrd="0" destOrd="0" parTransId="{20DE10D7-157C-E447-8D43-9EB70F0A89E4}" sibTransId="{6C3B265A-70A7-F54C-99DE-DE54A0F34D5E}"/>
    <dgm:cxn modelId="{0997604B-BF79-41B1-B0BF-76768F83608F}" type="presOf" srcId="{15347A8C-8FD3-5F4B-BACB-10F76C107FA7}" destId="{AF28A1C2-957A-F545-A9B5-C004F6D12338}" srcOrd="1" destOrd="0" presId="urn:microsoft.com/office/officeart/2005/8/layout/venn2"/>
    <dgm:cxn modelId="{9E639E0C-50C2-4026-B25D-D05935E8A2F4}" type="presOf" srcId="{53BBD723-9454-3743-9A49-5140B8A48B1C}" destId="{CC4F485F-8C9F-304E-8846-ABF2D985B6C0}" srcOrd="0" destOrd="0" presId="urn:microsoft.com/office/officeart/2005/8/layout/venn2"/>
    <dgm:cxn modelId="{C63630D5-34CF-4D38-827F-205053340B92}" type="presOf" srcId="{8AE6A5E2-D654-F644-A384-D232AADBE83F}" destId="{D2AF0142-BDAF-E247-94C0-FB9F7361CD38}" srcOrd="1" destOrd="0" presId="urn:microsoft.com/office/officeart/2005/8/layout/venn2"/>
    <dgm:cxn modelId="{2A47292B-2769-43AA-94E8-E2EA4DD16905}" type="presParOf" srcId="{CC4F485F-8C9F-304E-8846-ABF2D985B6C0}" destId="{088AEF80-EBCC-FA44-93BC-09E5FDEA9811}" srcOrd="0" destOrd="0" presId="urn:microsoft.com/office/officeart/2005/8/layout/venn2"/>
    <dgm:cxn modelId="{70192E8B-8086-48DF-8B62-F38222A55B83}" type="presParOf" srcId="{088AEF80-EBCC-FA44-93BC-09E5FDEA9811}" destId="{1DCD494D-1D6C-8947-9E0D-FE68D97DB0D5}" srcOrd="0" destOrd="0" presId="urn:microsoft.com/office/officeart/2005/8/layout/venn2"/>
    <dgm:cxn modelId="{845099B0-DC25-464A-9DCC-637FD1334E24}" type="presParOf" srcId="{088AEF80-EBCC-FA44-93BC-09E5FDEA9811}" destId="{AF28A1C2-957A-F545-A9B5-C004F6D12338}" srcOrd="1" destOrd="0" presId="urn:microsoft.com/office/officeart/2005/8/layout/venn2"/>
    <dgm:cxn modelId="{D033F144-A990-4267-B787-061C36DED63F}" type="presParOf" srcId="{CC4F485F-8C9F-304E-8846-ABF2D985B6C0}" destId="{6490026A-41A5-3940-B8A3-9CEEDC4A8727}" srcOrd="1" destOrd="0" presId="urn:microsoft.com/office/officeart/2005/8/layout/venn2"/>
    <dgm:cxn modelId="{A5917678-301B-4A17-B6A7-B74C3800F8CF}" type="presParOf" srcId="{6490026A-41A5-3940-B8A3-9CEEDC4A8727}" destId="{18E347D1-2335-154C-9B8A-3BA87A0A08C5}" srcOrd="0" destOrd="0" presId="urn:microsoft.com/office/officeart/2005/8/layout/venn2"/>
    <dgm:cxn modelId="{9AB683D2-E202-4092-ADD9-E9A452AF4BE5}" type="presParOf" srcId="{6490026A-41A5-3940-B8A3-9CEEDC4A8727}" destId="{80C45DB0-B479-764B-9089-F23252ED39F4}" srcOrd="1" destOrd="0" presId="urn:microsoft.com/office/officeart/2005/8/layout/venn2"/>
    <dgm:cxn modelId="{EA53DDA6-2B8F-46B2-A5C4-8C1373E533F4}" type="presParOf" srcId="{CC4F485F-8C9F-304E-8846-ABF2D985B6C0}" destId="{5860ED74-0D1E-0249-A01B-119DC7B1999B}" srcOrd="2" destOrd="0" presId="urn:microsoft.com/office/officeart/2005/8/layout/venn2"/>
    <dgm:cxn modelId="{FC3A146E-A2AC-4BCD-9788-097435A3B0C1}" type="presParOf" srcId="{5860ED74-0D1E-0249-A01B-119DC7B1999B}" destId="{137598C9-C0CC-C547-91F7-EBD8CD721DDC}" srcOrd="0" destOrd="0" presId="urn:microsoft.com/office/officeart/2005/8/layout/venn2"/>
    <dgm:cxn modelId="{5BACBF11-2A01-43C5-855E-E9F741A95F1C}"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08/01/2018</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1/8/2018</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962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a:p>
        </p:txBody>
      </p:sp>
    </p:spTree>
    <p:extLst>
      <p:ext uri="{BB962C8B-B14F-4D97-AF65-F5344CB8AC3E}">
        <p14:creationId xmlns:p14="http://schemas.microsoft.com/office/powerpoint/2010/main" val="197935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279852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397386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Emma</a:t>
            </a:r>
          </a:p>
          <a:p>
            <a:endParaRPr lang="en-US" baseline="0" dirty="0"/>
          </a:p>
        </p:txBody>
      </p:sp>
    </p:spTree>
    <p:extLst>
      <p:ext uri="{BB962C8B-B14F-4D97-AF65-F5344CB8AC3E}">
        <p14:creationId xmlns:p14="http://schemas.microsoft.com/office/powerpoint/2010/main" val="2079566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16</a:t>
            </a:fld>
            <a:endParaRPr lang="en-US"/>
          </a:p>
        </p:txBody>
      </p:sp>
    </p:spTree>
    <p:extLst>
      <p:ext uri="{BB962C8B-B14F-4D97-AF65-F5344CB8AC3E}">
        <p14:creationId xmlns:p14="http://schemas.microsoft.com/office/powerpoint/2010/main" val="1859887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17</a:t>
            </a:fld>
            <a:endParaRPr lang="en-US"/>
          </a:p>
        </p:txBody>
      </p:sp>
    </p:spTree>
    <p:extLst>
      <p:ext uri="{BB962C8B-B14F-4D97-AF65-F5344CB8AC3E}">
        <p14:creationId xmlns:p14="http://schemas.microsoft.com/office/powerpoint/2010/main" val="1486578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Not going to go through</a:t>
            </a:r>
            <a:r>
              <a:rPr lang="en-US" baseline="0" dirty="0" smtClean="0"/>
              <a:t> this much now, but will be sending the slides through after today</a:t>
            </a:r>
            <a:endParaRPr lang="en-US" dirty="0" smtClean="0"/>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18</a:t>
            </a:fld>
            <a:endParaRPr lang="en-US"/>
          </a:p>
        </p:txBody>
      </p:sp>
    </p:spTree>
    <p:extLst>
      <p:ext uri="{BB962C8B-B14F-4D97-AF65-F5344CB8AC3E}">
        <p14:creationId xmlns:p14="http://schemas.microsoft.com/office/powerpoint/2010/main" val="400561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19</a:t>
            </a:fld>
            <a:endParaRPr lang="en-US"/>
          </a:p>
        </p:txBody>
      </p:sp>
    </p:spTree>
    <p:extLst>
      <p:ext uri="{BB962C8B-B14F-4D97-AF65-F5344CB8AC3E}">
        <p14:creationId xmlns:p14="http://schemas.microsoft.com/office/powerpoint/2010/main" val="65172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20</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30</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endParaRPr lang="en-US" dirty="0"/>
          </a:p>
        </p:txBody>
      </p:sp>
    </p:spTree>
    <p:extLst>
      <p:ext uri="{BB962C8B-B14F-4D97-AF65-F5344CB8AC3E}">
        <p14:creationId xmlns:p14="http://schemas.microsoft.com/office/powerpoint/2010/main" val="209675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GB" sz="2000" dirty="0" smtClean="0">
                <a:solidFill>
                  <a:schemeClr val="tx1"/>
                </a:solidFill>
              </a:rPr>
              <a:t>Rachel</a:t>
            </a:r>
            <a:endParaRPr lang="en-US" dirty="0"/>
          </a:p>
        </p:txBody>
      </p:sp>
    </p:spTree>
    <p:extLst>
      <p:ext uri="{BB962C8B-B14F-4D97-AF65-F5344CB8AC3E}">
        <p14:creationId xmlns:p14="http://schemas.microsoft.com/office/powerpoint/2010/main" val="409901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329196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US" dirty="0" smtClean="0"/>
              <a:t>Rachel</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7</a:t>
            </a:fld>
            <a:endParaRPr lang="en-US" dirty="0"/>
          </a:p>
        </p:txBody>
      </p:sp>
    </p:spTree>
    <p:extLst>
      <p:ext uri="{BB962C8B-B14F-4D97-AF65-F5344CB8AC3E}">
        <p14:creationId xmlns:p14="http://schemas.microsoft.com/office/powerpoint/2010/main" val="186035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Rachel</a:t>
            </a:r>
          </a:p>
          <a:p>
            <a:endParaRPr lang="en-GB" dirty="0"/>
          </a:p>
        </p:txBody>
      </p:sp>
    </p:spTree>
    <p:extLst>
      <p:ext uri="{BB962C8B-B14F-4D97-AF65-F5344CB8AC3E}">
        <p14:creationId xmlns:p14="http://schemas.microsoft.com/office/powerpoint/2010/main" val="270271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279076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223592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08/01/2018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08/01/2018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08/01/2018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08/01/2018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08/01/2018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5.png"/><Relationship Id="rId2" Type="http://schemas.openxmlformats.org/officeDocument/2006/relationships/slideLayout" Target="../slideLayouts/slideLayout39.xml"/><Relationship Id="rId16"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9.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8.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7.gif"/><Relationship Id="rId2" Type="http://schemas.openxmlformats.org/officeDocument/2006/relationships/slideLayout" Target="../slideLayouts/slideLayout51.xml"/><Relationship Id="rId16" Type="http://schemas.openxmlformats.org/officeDocument/2006/relationships/image" Target="../media/image16.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5.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08/01/2018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855259" y="6372451"/>
            <a:ext cx="1985682" cy="248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mplementingthrive.org/" TargetMode="Externa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hyperlink" Target="mailto:rjames@tavi-port.nhs.uk" TargetMode="External"/><Relationship Id="rId7" Type="http://schemas.openxmlformats.org/officeDocument/2006/relationships/image" Target="../media/image36.jpeg"/><Relationship Id="rId2" Type="http://schemas.openxmlformats.org/officeDocument/2006/relationships/hyperlink" Target="mailto:a.moore@ucl.ac.uk" TargetMode="External"/><Relationship Id="rId1" Type="http://schemas.openxmlformats.org/officeDocument/2006/relationships/slideLayout" Target="../slideLayouts/slideLayout5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mailto:Ilse.Lee@annafreud.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gif"/><Relationship Id="rId7" Type="http://schemas.openxmlformats.org/officeDocument/2006/relationships/hyperlink" Target="http://pbrcamhs.org/final-report-published/"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capa.co.uk/" TargetMode="External"/><Relationship Id="rId5" Type="http://schemas.openxmlformats.org/officeDocument/2006/relationships/hyperlink" Target="http://www.corc.uk.net/" TargetMode="Externa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451556" y="225425"/>
            <a:ext cx="7772400" cy="1831975"/>
          </a:xfrm>
          <a:prstGeom prst="rect">
            <a:avLst/>
          </a:prstGeom>
        </p:spPr>
        <p:txBody>
          <a:bodyPr/>
          <a:lstStyle/>
          <a:p>
            <a:r>
              <a:rPr lang="en-GB" sz="3600" dirty="0">
                <a:solidFill>
                  <a:schemeClr val="accent5"/>
                </a:solidFill>
              </a:rPr>
              <a:t>Implementing THRIVE Phase 1: Developing a full understanding of your current system</a:t>
            </a:r>
            <a:endParaRPr lang="en-US" sz="3600"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12327575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Aligned to existing programmes</a:t>
            </a:r>
            <a:endParaRPr lang="en-US" dirty="0"/>
          </a:p>
        </p:txBody>
      </p:sp>
      <p:sp>
        <p:nvSpPr>
          <p:cNvPr id="3" name="Text Placeholder 2"/>
          <p:cNvSpPr>
            <a:spLocks noGrp="1"/>
          </p:cNvSpPr>
          <p:nvPr>
            <p:ph type="body" sz="quarter" idx="11"/>
          </p:nvPr>
        </p:nvSpPr>
        <p:spPr>
          <a:xfrm>
            <a:off x="250825" y="1196974"/>
            <a:ext cx="8642350" cy="4527551"/>
          </a:xfrm>
        </p:spPr>
        <p:txBody>
          <a:bodyPr/>
          <a:lstStyle/>
          <a:p>
            <a:r>
              <a:rPr lang="en-US" dirty="0" smtClean="0"/>
              <a:t>The </a:t>
            </a:r>
            <a:r>
              <a:rPr lang="en-US" dirty="0" err="1" smtClean="0"/>
              <a:t>i</a:t>
            </a:r>
            <a:r>
              <a:rPr lang="en-US" dirty="0" smtClean="0"/>
              <a:t>-THRIVE </a:t>
            </a:r>
            <a:r>
              <a:rPr lang="en-US" dirty="0" err="1" smtClean="0"/>
              <a:t>programme</a:t>
            </a:r>
            <a:r>
              <a:rPr lang="en-US" dirty="0" smtClean="0"/>
              <a:t> complements existing transformation and Quality Improvement </a:t>
            </a:r>
            <a:r>
              <a:rPr lang="en-US" dirty="0" err="1" smtClean="0"/>
              <a:t>programmes</a:t>
            </a:r>
            <a:r>
              <a:rPr lang="en-US" dirty="0" smtClean="0"/>
              <a:t> in the NHS</a:t>
            </a:r>
          </a:p>
          <a:p>
            <a:endParaRPr lang="en-US" dirty="0"/>
          </a:p>
          <a:p>
            <a:endParaRPr lang="en-US"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a:p>
            <a:r>
              <a:rPr lang="en-US" dirty="0" smtClean="0"/>
              <a:t>Builds on local strengths across whole system</a:t>
            </a:r>
            <a:endParaRPr lang="en-US" dirty="0"/>
          </a:p>
        </p:txBody>
      </p:sp>
      <p:pic>
        <p:nvPicPr>
          <p:cNvPr id="4" name="Picture 3"/>
          <p:cNvPicPr>
            <a:picLocks noChangeAspect="1"/>
          </p:cNvPicPr>
          <p:nvPr/>
        </p:nvPicPr>
        <p:blipFill rotWithShape="1">
          <a:blip r:embed="rId2"/>
          <a:srcRect l="56043"/>
          <a:stretch/>
        </p:blipFill>
        <p:spPr>
          <a:xfrm>
            <a:off x="1764628" y="3407409"/>
            <a:ext cx="5355400" cy="888365"/>
          </a:xfrm>
          <a:prstGeom prst="rect">
            <a:avLst/>
          </a:prstGeom>
        </p:spPr>
      </p:pic>
      <p:pic>
        <p:nvPicPr>
          <p:cNvPr id="5" name="Picture 4"/>
          <p:cNvPicPr>
            <a:picLocks noChangeAspect="1"/>
          </p:cNvPicPr>
          <p:nvPr/>
        </p:nvPicPr>
        <p:blipFill>
          <a:blip r:embed="rId3"/>
          <a:stretch>
            <a:fillRect/>
          </a:stretch>
        </p:blipFill>
        <p:spPr>
          <a:xfrm>
            <a:off x="4771288" y="2200572"/>
            <a:ext cx="2321662" cy="898040"/>
          </a:xfrm>
          <a:prstGeom prst="rect">
            <a:avLst/>
          </a:prstGeom>
        </p:spPr>
      </p:pic>
      <p:pic>
        <p:nvPicPr>
          <p:cNvPr id="6" name="Picture 5"/>
          <p:cNvPicPr>
            <a:picLocks noChangeAspect="1"/>
          </p:cNvPicPr>
          <p:nvPr/>
        </p:nvPicPr>
        <p:blipFill>
          <a:blip r:embed="rId4"/>
          <a:stretch>
            <a:fillRect/>
          </a:stretch>
        </p:blipFill>
        <p:spPr>
          <a:xfrm>
            <a:off x="1647383" y="2200572"/>
            <a:ext cx="2343592" cy="898867"/>
          </a:xfrm>
          <a:prstGeom prst="rect">
            <a:avLst/>
          </a:prstGeom>
        </p:spPr>
      </p:pic>
    </p:spTree>
    <p:extLst>
      <p:ext uri="{BB962C8B-B14F-4D97-AF65-F5344CB8AC3E}">
        <p14:creationId xmlns:p14="http://schemas.microsoft.com/office/powerpoint/2010/main" val="290090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6842125" cy="576263"/>
          </a:xfrm>
        </p:spPr>
        <p:txBody>
          <a:bodyPr/>
          <a:lstStyle/>
          <a:p>
            <a:r>
              <a:rPr lang="en-US" dirty="0">
                <a:solidFill>
                  <a:schemeClr val="accent5"/>
                </a:solidFill>
              </a:rPr>
              <a:t>i-THRIVE </a:t>
            </a:r>
            <a:r>
              <a:rPr lang="en-US" dirty="0" smtClean="0">
                <a:solidFill>
                  <a:schemeClr val="accent5"/>
                </a:solidFill>
              </a:rPr>
              <a:t>Programme: offer to sites</a:t>
            </a:r>
            <a:endParaRPr lang="en-GB"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86019" y="2311313"/>
            <a:ext cx="2754318" cy="2721292"/>
          </a:xfrm>
          <a:prstGeom prst="rect">
            <a:avLst/>
          </a:prstGeom>
        </p:spPr>
      </p:pic>
      <p:sp>
        <p:nvSpPr>
          <p:cNvPr id="9" name="TextBox 8"/>
          <p:cNvSpPr txBox="1"/>
          <p:nvPr/>
        </p:nvSpPr>
        <p:spPr>
          <a:xfrm>
            <a:off x="6151498" y="729475"/>
            <a:ext cx="2459865" cy="1477328"/>
          </a:xfrm>
          <a:prstGeom prst="rect">
            <a:avLst/>
          </a:prstGeom>
          <a:noFill/>
        </p:spPr>
        <p:txBody>
          <a:bodyPr wrap="square" rtlCol="0">
            <a:spAutoFit/>
          </a:bodyPr>
          <a:lstStyle/>
          <a:p>
            <a:pPr algn="ctr"/>
            <a:r>
              <a:rPr lang="en-GB" dirty="0" smtClean="0">
                <a:solidFill>
                  <a:schemeClr val="accent4"/>
                </a:solidFill>
              </a:rPr>
              <a:t>i-THRIVE Academy</a:t>
            </a:r>
          </a:p>
          <a:p>
            <a:pPr algn="ctr"/>
            <a:r>
              <a:rPr lang="en-GB" dirty="0" smtClean="0"/>
              <a:t>Learning and development support for leaders and training modules for sites</a:t>
            </a:r>
            <a:endParaRPr lang="en-GB" dirty="0"/>
          </a:p>
        </p:txBody>
      </p:sp>
      <p:sp>
        <p:nvSpPr>
          <p:cNvPr id="10" name="TextBox 9"/>
          <p:cNvSpPr txBox="1"/>
          <p:nvPr/>
        </p:nvSpPr>
        <p:spPr>
          <a:xfrm>
            <a:off x="7143258" y="2503727"/>
            <a:ext cx="2042710" cy="1200329"/>
          </a:xfrm>
          <a:prstGeom prst="rect">
            <a:avLst/>
          </a:prstGeom>
          <a:noFill/>
        </p:spPr>
        <p:txBody>
          <a:bodyPr wrap="square" rtlCol="0">
            <a:spAutoFit/>
          </a:bodyPr>
          <a:lstStyle/>
          <a:p>
            <a:pPr algn="ctr"/>
            <a:r>
              <a:rPr lang="en-GB" dirty="0" smtClean="0">
                <a:solidFill>
                  <a:schemeClr val="accent4"/>
                </a:solidFill>
              </a:rPr>
              <a:t>i-THRIVE Toolkit</a:t>
            </a:r>
          </a:p>
          <a:p>
            <a:pPr algn="ctr"/>
            <a:r>
              <a:rPr lang="en-GB" dirty="0" smtClean="0"/>
              <a:t>Evidence based tools to aid implementation</a:t>
            </a:r>
            <a:endParaRPr lang="en-GB" dirty="0"/>
          </a:p>
        </p:txBody>
      </p:sp>
      <p:sp>
        <p:nvSpPr>
          <p:cNvPr id="11" name="TextBox 10"/>
          <p:cNvSpPr txBox="1"/>
          <p:nvPr/>
        </p:nvSpPr>
        <p:spPr>
          <a:xfrm>
            <a:off x="6731645" y="4398239"/>
            <a:ext cx="2395613" cy="2031325"/>
          </a:xfrm>
          <a:prstGeom prst="rect">
            <a:avLst/>
          </a:prstGeom>
          <a:noFill/>
        </p:spPr>
        <p:txBody>
          <a:bodyPr wrap="square" rtlCol="0">
            <a:spAutoFit/>
          </a:bodyPr>
          <a:lstStyle/>
          <a:p>
            <a:pPr algn="ctr"/>
            <a:r>
              <a:rPr lang="en-GB" dirty="0" smtClean="0">
                <a:solidFill>
                  <a:schemeClr val="accent4"/>
                </a:solidFill>
              </a:rPr>
              <a:t>i-THRIVE Community of Practice</a:t>
            </a:r>
          </a:p>
          <a:p>
            <a:pPr algn="ctr"/>
            <a:r>
              <a:rPr lang="en-GB" dirty="0" smtClean="0"/>
              <a:t>Shared learning events and forum for sites to share experiences about implementing THRIVE</a:t>
            </a:r>
            <a:endParaRPr lang="en-GB" dirty="0"/>
          </a:p>
        </p:txBody>
      </p:sp>
      <p:sp>
        <p:nvSpPr>
          <p:cNvPr id="12" name="TextBox 11"/>
          <p:cNvSpPr txBox="1"/>
          <p:nvPr/>
        </p:nvSpPr>
        <p:spPr>
          <a:xfrm>
            <a:off x="-251893" y="3122453"/>
            <a:ext cx="2794716" cy="1754326"/>
          </a:xfrm>
          <a:prstGeom prst="rect">
            <a:avLst/>
          </a:prstGeom>
          <a:noFill/>
        </p:spPr>
        <p:txBody>
          <a:bodyPr wrap="square" rtlCol="0">
            <a:spAutoFit/>
          </a:bodyPr>
          <a:lstStyle/>
          <a:p>
            <a:pPr algn="ctr"/>
            <a:r>
              <a:rPr lang="en-GB" dirty="0" smtClean="0">
                <a:solidFill>
                  <a:schemeClr val="accent4"/>
                </a:solidFill>
              </a:rPr>
              <a:t>i-THRIVE Approach to Implementation</a:t>
            </a:r>
          </a:p>
          <a:p>
            <a:pPr algn="ctr"/>
            <a:r>
              <a:rPr lang="en-GB" dirty="0" smtClean="0"/>
              <a:t>Four phase approach to implementation drawn from implementation science evidence base</a:t>
            </a:r>
            <a:endParaRPr lang="en-GB" dirty="0"/>
          </a:p>
        </p:txBody>
      </p:sp>
      <p:sp>
        <p:nvSpPr>
          <p:cNvPr id="13" name="TextBox 12"/>
          <p:cNvSpPr txBox="1"/>
          <p:nvPr/>
        </p:nvSpPr>
        <p:spPr>
          <a:xfrm>
            <a:off x="760219" y="5341364"/>
            <a:ext cx="2263086" cy="923330"/>
          </a:xfrm>
          <a:prstGeom prst="rect">
            <a:avLst/>
          </a:prstGeom>
          <a:noFill/>
        </p:spPr>
        <p:txBody>
          <a:bodyPr wrap="square" rtlCol="0">
            <a:spAutoFit/>
          </a:bodyPr>
          <a:lstStyle/>
          <a:p>
            <a:pPr algn="ctr"/>
            <a:r>
              <a:rPr lang="en-GB" dirty="0" smtClean="0">
                <a:solidFill>
                  <a:schemeClr val="accent4"/>
                </a:solidFill>
              </a:rPr>
              <a:t>Direct support to sites</a:t>
            </a:r>
          </a:p>
          <a:p>
            <a:pPr algn="ctr"/>
            <a:r>
              <a:rPr lang="en-GB" dirty="0"/>
              <a:t>f</a:t>
            </a:r>
            <a:r>
              <a:rPr lang="en-GB" dirty="0" smtClean="0"/>
              <a:t>rom the national programme team</a:t>
            </a:r>
            <a:endParaRPr lang="en-GB" dirty="0"/>
          </a:p>
        </p:txBody>
      </p:sp>
      <p:sp>
        <p:nvSpPr>
          <p:cNvPr id="14" name="TextBox 13"/>
          <p:cNvSpPr txBox="1"/>
          <p:nvPr/>
        </p:nvSpPr>
        <p:spPr>
          <a:xfrm>
            <a:off x="3725428" y="664911"/>
            <a:ext cx="2075503" cy="1200329"/>
          </a:xfrm>
          <a:prstGeom prst="rect">
            <a:avLst/>
          </a:prstGeom>
          <a:noFill/>
        </p:spPr>
        <p:txBody>
          <a:bodyPr wrap="square" rtlCol="0">
            <a:spAutoFit/>
          </a:bodyPr>
          <a:lstStyle/>
          <a:p>
            <a:pPr algn="ctr"/>
            <a:r>
              <a:rPr lang="en-GB" dirty="0" smtClean="0">
                <a:solidFill>
                  <a:schemeClr val="accent4"/>
                </a:solidFill>
              </a:rPr>
              <a:t>Evaluation</a:t>
            </a:r>
          </a:p>
          <a:p>
            <a:pPr algn="ctr"/>
            <a:r>
              <a:rPr lang="en-GB" dirty="0" smtClean="0"/>
              <a:t>Two year evaluation of i-THRIVE for accelerator sites</a:t>
            </a:r>
            <a:endParaRPr lang="en-GB" dirty="0"/>
          </a:p>
        </p:txBody>
      </p:sp>
      <p:sp>
        <p:nvSpPr>
          <p:cNvPr id="15" name="TextBox 14"/>
          <p:cNvSpPr txBox="1"/>
          <p:nvPr/>
        </p:nvSpPr>
        <p:spPr>
          <a:xfrm>
            <a:off x="368911" y="1066147"/>
            <a:ext cx="2803443" cy="1754326"/>
          </a:xfrm>
          <a:prstGeom prst="rect">
            <a:avLst/>
          </a:prstGeom>
          <a:noFill/>
        </p:spPr>
        <p:txBody>
          <a:bodyPr wrap="square" rtlCol="0">
            <a:spAutoFit/>
          </a:bodyPr>
          <a:lstStyle/>
          <a:p>
            <a:pPr algn="ctr"/>
            <a:r>
              <a:rPr lang="en-GB" dirty="0" smtClean="0">
                <a:solidFill>
                  <a:schemeClr val="accent4"/>
                </a:solidFill>
              </a:rPr>
              <a:t>Funded projects</a:t>
            </a:r>
          </a:p>
          <a:p>
            <a:pPr algn="ctr"/>
            <a:r>
              <a:rPr lang="en-GB" dirty="0" smtClean="0"/>
              <a:t>Individual projects to create and test shared decision making aids in Camden  and to implement THRIVE in NELFT</a:t>
            </a:r>
            <a:endParaRPr lang="en-GB" dirty="0"/>
          </a:p>
        </p:txBody>
      </p:sp>
      <p:cxnSp>
        <p:nvCxnSpPr>
          <p:cNvPr id="7" name="Straight Connector 6"/>
          <p:cNvCxnSpPr/>
          <p:nvPr/>
        </p:nvCxnSpPr>
        <p:spPr>
          <a:xfrm>
            <a:off x="2794716" y="2820473"/>
            <a:ext cx="772732" cy="29777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6140338" y="3103892"/>
            <a:ext cx="1002920" cy="318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74916" y="4594500"/>
            <a:ext cx="714312" cy="74055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52981" y="3889959"/>
            <a:ext cx="1012050" cy="533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61132" y="2131097"/>
            <a:ext cx="664987" cy="59746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93276" y="1865240"/>
            <a:ext cx="0" cy="446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51100" y="4155442"/>
            <a:ext cx="780545" cy="62262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65037" y="5431805"/>
            <a:ext cx="2931879" cy="1477328"/>
          </a:xfrm>
          <a:prstGeom prst="rect">
            <a:avLst/>
          </a:prstGeom>
          <a:noFill/>
        </p:spPr>
        <p:txBody>
          <a:bodyPr wrap="square" rtlCol="0">
            <a:spAutoFit/>
          </a:bodyPr>
          <a:lstStyle/>
          <a:p>
            <a:pPr algn="ctr"/>
            <a:r>
              <a:rPr lang="en-GB" dirty="0" smtClean="0">
                <a:solidFill>
                  <a:schemeClr val="accent4"/>
                </a:solidFill>
              </a:rPr>
              <a:t>THRIVE Illustrated</a:t>
            </a:r>
          </a:p>
          <a:p>
            <a:pPr algn="ctr"/>
            <a:r>
              <a:rPr lang="en-GB" dirty="0" smtClean="0"/>
              <a:t>Series of case studies highlighting how </a:t>
            </a:r>
            <a:r>
              <a:rPr lang="en-GB" dirty="0"/>
              <a:t>s</a:t>
            </a:r>
            <a:r>
              <a:rPr lang="en-GB" dirty="0" smtClean="0"/>
              <a:t>ites have approached the implementation of THRIVE</a:t>
            </a:r>
            <a:endParaRPr lang="en-GB" dirty="0"/>
          </a:p>
        </p:txBody>
      </p:sp>
      <p:cxnSp>
        <p:nvCxnSpPr>
          <p:cNvPr id="40" name="Straight Connector 39"/>
          <p:cNvCxnSpPr/>
          <p:nvPr/>
        </p:nvCxnSpPr>
        <p:spPr>
          <a:xfrm flipV="1">
            <a:off x="4814643" y="5013157"/>
            <a:ext cx="0" cy="46552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155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3" y="1957588"/>
            <a:ext cx="7650051" cy="3348507"/>
          </a:xfrm>
        </p:spPr>
        <p:txBody>
          <a:bodyPr/>
          <a:lstStyle/>
          <a:p>
            <a:r>
              <a:rPr lang="en-GB" sz="3600" dirty="0">
                <a:solidFill>
                  <a:schemeClr val="accent5"/>
                </a:solidFill>
              </a:rPr>
              <a:t>Core </a:t>
            </a:r>
            <a:r>
              <a:rPr lang="en-GB" sz="3600" dirty="0" smtClean="0">
                <a:solidFill>
                  <a:schemeClr val="accent5"/>
                </a:solidFill>
              </a:rPr>
              <a:t>principles and components of the i-THRIVE model of care</a:t>
            </a:r>
            <a:r>
              <a:rPr lang="en-GB" sz="3600" dirty="0"/>
              <a:t/>
            </a:r>
            <a:br>
              <a:rPr lang="en-GB" sz="3600" dirty="0"/>
            </a:br>
            <a:r>
              <a:rPr lang="en-GB" sz="3600" dirty="0">
                <a:solidFill>
                  <a:schemeClr val="accent5"/>
                </a:solidFill>
              </a:rPr>
              <a:t/>
            </a:r>
            <a:br>
              <a:rPr lang="en-GB" sz="3600" dirty="0">
                <a:solidFill>
                  <a:schemeClr val="accent5"/>
                </a:solidFill>
              </a:rPr>
            </a:br>
            <a:endParaRPr lang="en-US" sz="2800" b="1" i="1" dirty="0">
              <a:solidFill>
                <a:schemeClr val="accent5"/>
              </a:solidFill>
            </a:endParaRPr>
          </a:p>
        </p:txBody>
      </p:sp>
    </p:spTree>
    <p:extLst>
      <p:ext uri="{BB962C8B-B14F-4D97-AF65-F5344CB8AC3E}">
        <p14:creationId xmlns:p14="http://schemas.microsoft.com/office/powerpoint/2010/main" val="418749463"/>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spTree>
    <p:extLst>
      <p:ext uri="{BB962C8B-B14F-4D97-AF65-F5344CB8AC3E}">
        <p14:creationId xmlns:p14="http://schemas.microsoft.com/office/powerpoint/2010/main" val="6530422"/>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56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a:spLocks noGrp="1"/>
          </p:cNvSpPr>
          <p:nvPr>
            <p:ph type="body" sz="quarter" idx="10"/>
          </p:nvPr>
        </p:nvSpPr>
        <p:spPr>
          <a:xfrm>
            <a:off x="250825" y="257361"/>
            <a:ext cx="7632692" cy="576263"/>
          </a:xfrm>
        </p:spPr>
        <p:txBody>
          <a:bodyPr/>
          <a:lstStyle/>
          <a:p>
            <a:r>
              <a:rPr lang="en-US" dirty="0" smtClean="0"/>
              <a:t>Core Components of </a:t>
            </a:r>
            <a:r>
              <a:rPr lang="en-US" dirty="0"/>
              <a:t>an i-THRIVE Model of Care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703547"/>
            <a:ext cx="8010661" cy="6019310"/>
          </a:xfrm>
          <a:prstGeom prst="rect">
            <a:avLst/>
          </a:prstGeom>
        </p:spPr>
      </p:pic>
    </p:spTree>
    <p:extLst>
      <p:ext uri="{BB962C8B-B14F-4D97-AF65-F5344CB8AC3E}">
        <p14:creationId xmlns:p14="http://schemas.microsoft.com/office/powerpoint/2010/main" val="1507023911"/>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Tree>
    <p:extLst>
      <p:ext uri="{BB962C8B-B14F-4D97-AF65-F5344CB8AC3E}">
        <p14:creationId xmlns:p14="http://schemas.microsoft.com/office/powerpoint/2010/main" val="389231620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smtClean="0"/>
              <a:t>Experience</a:t>
            </a:r>
          </a:p>
          <a:p>
            <a:endParaRPr lang="en-US" sz="1400" b="1" dirty="0"/>
          </a:p>
          <a:p>
            <a:r>
              <a:rPr lang="en-US" sz="1400" b="1" dirty="0" smtClean="0"/>
              <a:t>Sustainability</a:t>
            </a:r>
            <a:endParaRPr lang="en-US" sz="1400" b="1" i="1" dirty="0"/>
          </a:p>
          <a:p>
            <a:pPr marL="216000" indent="-180000">
              <a:buFont typeface="Arial" panose="020B0604020202020204" pitchFamily="34" charset="0"/>
              <a:buChar char="•"/>
            </a:pPr>
            <a:r>
              <a:rPr lang="en-US" sz="1400" dirty="0" err="1" smtClean="0"/>
              <a:t>Normalisation</a:t>
            </a:r>
            <a:r>
              <a:rPr lang="en-US" sz="1400" dirty="0"/>
              <a:t> </a:t>
            </a:r>
            <a:endParaRPr lang="en-US" sz="1400" dirty="0" smtClean="0"/>
          </a:p>
          <a:p>
            <a:pPr marL="198000"/>
            <a:r>
              <a:rPr lang="en-US" sz="1400" dirty="0" smtClean="0"/>
              <a:t>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smtClean="0"/>
              <a:t>   Ongoing Implementation</a:t>
            </a:r>
          </a:p>
          <a:p>
            <a:pPr marL="288000"/>
            <a:r>
              <a:rPr lang="en-US" sz="1400" b="1" dirty="0"/>
              <a:t> </a:t>
            </a:r>
            <a:r>
              <a:rPr lang="en-US" sz="1400" b="1" dirty="0" smtClean="0"/>
              <a:t>Support Strategies</a:t>
            </a:r>
          </a:p>
          <a:p>
            <a:pPr marL="504000" indent="-180000">
              <a:buFont typeface="Arial" panose="020B0604020202020204" pitchFamily="34" charset="0"/>
              <a:buChar char="•"/>
            </a:pPr>
            <a:r>
              <a:rPr lang="en-US" sz="1400" dirty="0" smtClean="0"/>
              <a:t>Making changes – use of Quality Improvement</a:t>
            </a:r>
          </a:p>
          <a:p>
            <a:pPr marL="504000" indent="-180000">
              <a:buFont typeface="Arial" panose="020B0604020202020204" pitchFamily="34" charset="0"/>
              <a:buChar char="•"/>
            </a:pPr>
            <a:r>
              <a:rPr lang="en-US" sz="1400" dirty="0" smtClean="0"/>
              <a:t>Technical Assistance /Coaching/Supervision in Change Management</a:t>
            </a:r>
            <a:endParaRPr lang="en-US" sz="1400" dirty="0"/>
          </a:p>
          <a:p>
            <a:pPr marL="504000" indent="-180000">
              <a:buFont typeface="Arial" panose="020B0604020202020204" pitchFamily="34" charset="0"/>
              <a:buChar char="•"/>
            </a:pPr>
            <a:r>
              <a:rPr lang="en-US" sz="1400" dirty="0" smtClean="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288000"/>
            <a:r>
              <a:rPr lang="en-US" sz="1400" b="1" dirty="0" smtClean="0"/>
              <a:t>Structural features of Implementation</a:t>
            </a:r>
            <a:endParaRPr lang="en-US" sz="1400" dirty="0" smtClean="0"/>
          </a:p>
          <a:p>
            <a:pPr marL="504000" indent="-180000">
              <a:buFont typeface="Arial"/>
              <a:buChar char="•"/>
            </a:pPr>
            <a:r>
              <a:rPr lang="en-US" sz="1400" dirty="0"/>
              <a:t>Developing Implementation t</a:t>
            </a:r>
            <a:r>
              <a:rPr lang="en-US" sz="1400" dirty="0" smtClean="0"/>
              <a:t>eams</a:t>
            </a:r>
          </a:p>
          <a:p>
            <a:pPr marL="504000" indent="-180000">
              <a:buFont typeface="Arial"/>
              <a:buChar char="•"/>
            </a:pPr>
            <a:r>
              <a:rPr lang="en-US" sz="1400" dirty="0" smtClean="0"/>
              <a:t>Workforce planning</a:t>
            </a:r>
          </a:p>
          <a:p>
            <a:pPr marL="504000" indent="-180000">
              <a:buFont typeface="Arial"/>
              <a:buChar char="•"/>
            </a:pPr>
            <a:r>
              <a:rPr lang="en-US" sz="1400" dirty="0" smtClean="0"/>
              <a:t>Community of Practice</a:t>
            </a:r>
            <a:endParaRPr lang="en-US" sz="1400" dirty="0"/>
          </a:p>
          <a:p>
            <a:pPr marL="504000" indent="-180000">
              <a:buFont typeface="Arial"/>
              <a:buChar char="•"/>
            </a:pPr>
            <a:r>
              <a:rPr lang="en-US" sz="1400" dirty="0" smtClean="0"/>
              <a:t>Training Clinical and Professional teams</a:t>
            </a:r>
          </a:p>
          <a:p>
            <a:pPr marL="504000" indent="-180000">
              <a:buFont typeface="Arial"/>
              <a:buChar char="•"/>
            </a:pPr>
            <a:r>
              <a:rPr lang="en-US" sz="1400" dirty="0" smtClean="0"/>
              <a:t>Measurement in place</a:t>
            </a:r>
            <a:endParaRPr lang="en-US" sz="1400" dirty="0"/>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smtClean="0"/>
              <a:t>Set up and governance</a:t>
            </a:r>
          </a:p>
          <a:p>
            <a:endParaRPr lang="en-US" sz="1400" b="1" dirty="0"/>
          </a:p>
          <a:p>
            <a:r>
              <a:rPr lang="en-US" sz="1400" b="1" dirty="0" smtClean="0"/>
              <a:t>Engagement</a:t>
            </a:r>
          </a:p>
          <a:p>
            <a:endParaRPr lang="en-US" sz="1400" b="1" dirty="0"/>
          </a:p>
          <a:p>
            <a:r>
              <a:rPr lang="en-US" sz="1400" b="1" dirty="0" smtClean="0"/>
              <a:t>Understanding your system</a:t>
            </a:r>
          </a:p>
          <a:p>
            <a:endParaRPr lang="en-US" sz="1400" b="1" dirty="0" smtClean="0"/>
          </a:p>
          <a:p>
            <a:r>
              <a:rPr lang="en-US" sz="1400" b="1" dirty="0" smtClean="0"/>
              <a:t>Prioritisation</a:t>
            </a:r>
          </a:p>
          <a:p>
            <a:endParaRPr lang="en-US" sz="1400" b="1" dirty="0"/>
          </a:p>
          <a:p>
            <a:r>
              <a:rPr lang="en-US" sz="1400" b="1" dirty="0" smtClean="0"/>
              <a:t>Re-design</a:t>
            </a:r>
            <a:endParaRPr lang="en-US" sz="1400" b="1" dirty="0"/>
          </a:p>
          <a:p>
            <a:endParaRPr lang="en-US" sz="1400" b="1" dirty="0"/>
          </a:p>
          <a:p>
            <a:r>
              <a:rPr lang="en-US" sz="1400" b="1" dirty="0" smtClean="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i-THRIVE Approach to Implementation: process of implementation</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smtClean="0">
                      <a:solidFill>
                        <a:schemeClr val="bg1"/>
                      </a:solidFill>
                    </a:rPr>
                    <a:t>Phase 1</a:t>
                  </a:r>
                  <a:endParaRPr lang="en-US" b="1" dirty="0">
                    <a:solidFill>
                      <a:schemeClr val="bg1"/>
                    </a:solidFill>
                  </a:endParaRP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smtClean="0">
                      <a:solidFill>
                        <a:schemeClr val="bg1"/>
                      </a:solidFill>
                    </a:rPr>
                    <a:t>Phase 2</a:t>
                  </a:r>
                  <a:endParaRPr lang="en-US" b="1" dirty="0">
                    <a:solidFill>
                      <a:schemeClr val="bg1"/>
                    </a:solidFill>
                  </a:endParaRP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smtClean="0">
                      <a:solidFill>
                        <a:schemeClr val="bg1"/>
                      </a:solidFill>
                    </a:rPr>
                    <a:t>Phase 3</a:t>
                  </a:r>
                  <a:endParaRPr lang="en-US" b="1" dirty="0">
                    <a:solidFill>
                      <a:schemeClr val="bg1"/>
                    </a:solidFill>
                  </a:endParaRP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smtClean="0">
                      <a:solidFill>
                        <a:schemeClr val="bg1"/>
                      </a:solidFill>
                    </a:rPr>
                    <a:t>Phase 4</a:t>
                  </a:r>
                  <a:endParaRPr lang="en-US" b="1" dirty="0">
                    <a:solidFill>
                      <a:schemeClr val="bg1"/>
                    </a:solidFill>
                  </a:endParaRP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smtClean="0">
                      <a:solidFill>
                        <a:srgbClr val="FFFFFF"/>
                      </a:solidFill>
                    </a:rPr>
                    <a:t>Engagement, understanding </a:t>
                  </a:r>
                  <a:r>
                    <a:rPr lang="en-GB" sz="1400" dirty="0">
                      <a:solidFill>
                        <a:srgbClr val="FFFFFF"/>
                      </a:solidFill>
                    </a:rPr>
                    <a:t>your system, and </a:t>
                  </a:r>
                  <a:r>
                    <a:rPr lang="en-GB" sz="1400" dirty="0" smtClean="0">
                      <a:solidFill>
                        <a:srgbClr val="FFFFFF"/>
                      </a:solidFill>
                    </a:rPr>
                    <a:t>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smtClean="0">
                      <a:solidFill>
                        <a:srgbClr val="FFFFFF"/>
                      </a:solidFill>
                    </a:rPr>
                    <a:t>Learning, embedding  and sustaining</a:t>
                  </a:r>
                  <a:endParaRPr lang="en-US" sz="1600" dirty="0">
                    <a:solidFill>
                      <a:srgbClr val="FFFFFF"/>
                    </a:solidFill>
                  </a:endParaRPr>
                </a:p>
              </p:txBody>
            </p:sp>
            <p:sp>
              <p:nvSpPr>
                <p:cNvPr id="14" name="TextBox 13"/>
                <p:cNvSpPr txBox="1"/>
                <p:nvPr/>
              </p:nvSpPr>
              <p:spPr>
                <a:xfrm>
                  <a:off x="4629780" y="2838443"/>
                  <a:ext cx="1474806" cy="836496"/>
                </a:xfrm>
                <a:prstGeom prst="rect">
                  <a:avLst/>
                </a:prstGeom>
                <a:noFill/>
              </p:spPr>
              <p:txBody>
                <a:bodyPr wrap="square" rtlCol="0">
                  <a:spAutoFit/>
                </a:bodyPr>
                <a:lstStyle/>
                <a:p>
                  <a:r>
                    <a:rPr lang="en-GB" sz="1600" dirty="0">
                      <a:solidFill>
                        <a:srgbClr val="FFFFFF"/>
                      </a:solidFill>
                    </a:rPr>
                    <a:t>Building </a:t>
                  </a:r>
                  <a:r>
                    <a:rPr lang="en-GB" sz="1600" dirty="0" smtClean="0">
                      <a:solidFill>
                        <a:srgbClr val="FFFFFF"/>
                      </a:solidFill>
                    </a:rPr>
                    <a:t>capacity within your system </a:t>
                  </a:r>
                  <a:endParaRPr lang="en-US" sz="16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smtClean="0">
                      <a:solidFill>
                        <a:srgbClr val="FFFFFF"/>
                      </a:solidFill>
                    </a:rPr>
                    <a:t>Implementation</a:t>
                  </a:r>
                  <a:endParaRPr lang="en-US" sz="1600" dirty="0">
                    <a:solidFill>
                      <a:srgbClr val="FFFFFF"/>
                    </a:solidFill>
                  </a:endParaRPr>
                </a:p>
              </p:txBody>
            </p:sp>
          </p:grpSp>
        </p:grpSp>
      </p:grpSp>
    </p:spTree>
    <p:extLst>
      <p:ext uri="{BB962C8B-B14F-4D97-AF65-F5344CB8AC3E}">
        <p14:creationId xmlns:p14="http://schemas.microsoft.com/office/powerpoint/2010/main" val="3052318902"/>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576263"/>
          </a:xfrm>
        </p:spPr>
        <p:txBody>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smtClean="0">
                <a:solidFill>
                  <a:srgbClr val="A4D620"/>
                </a:solidFill>
              </a:rPr>
              <a:t>1. </a:t>
            </a:r>
            <a:r>
              <a:rPr lang="en-US" sz="1750" b="1" dirty="0" smtClean="0"/>
              <a:t>Establishing </a:t>
            </a:r>
            <a:r>
              <a:rPr lang="en-US" sz="1750" b="1" dirty="0"/>
              <a:t>a team who will oversee this process</a:t>
            </a:r>
          </a:p>
          <a:p>
            <a:pPr marL="548640" lvl="1" indent="-274320">
              <a:buFont typeface="Arial" panose="020B0604020202020204" pitchFamily="34" charset="0"/>
              <a:buChar char="•"/>
            </a:pPr>
            <a:r>
              <a:rPr lang="en-US" sz="1750" dirty="0" smtClean="0"/>
              <a:t>Senior oversight, includes </a:t>
            </a:r>
            <a:r>
              <a:rPr lang="en-US" sz="1750" dirty="0"/>
              <a:t>commissioners and providers of health, care and education. </a:t>
            </a:r>
          </a:p>
          <a:p>
            <a:pPr marL="0" indent="0">
              <a:buNone/>
            </a:pPr>
            <a:r>
              <a:rPr lang="en-US" sz="1750" b="1" dirty="0" smtClean="0">
                <a:solidFill>
                  <a:srgbClr val="A4D620"/>
                </a:solidFill>
              </a:rPr>
              <a:t>2.</a:t>
            </a:r>
            <a:r>
              <a:rPr lang="en-US" sz="1750" b="1" dirty="0" smtClean="0"/>
              <a:t> Initial </a:t>
            </a:r>
            <a:r>
              <a:rPr lang="en-US" sz="1750" b="1" dirty="0"/>
              <a:t>engagement with </a:t>
            </a:r>
            <a:r>
              <a:rPr lang="en-US" sz="1750" b="1" dirty="0" smtClean="0"/>
              <a:t>the system</a:t>
            </a:r>
            <a:endParaRPr lang="en-US" sz="1750" b="1" dirty="0"/>
          </a:p>
          <a:p>
            <a:pPr marL="548640" lvl="1" indent="-274320">
              <a:buFont typeface="Arial" panose="020B0604020202020204" pitchFamily="34" charset="0"/>
              <a:buChar char="•"/>
            </a:pPr>
            <a:r>
              <a:rPr lang="en-US" sz="1750" dirty="0"/>
              <a:t>Communication and engagement across the system, from </a:t>
            </a:r>
            <a:r>
              <a:rPr lang="en-US" sz="1750" dirty="0" smtClean="0"/>
              <a:t>senior leadership </a:t>
            </a:r>
            <a:r>
              <a:rPr lang="en-US" sz="1750" dirty="0"/>
              <a:t>to team leads and those working with </a:t>
            </a:r>
            <a:r>
              <a:rPr lang="en-US" sz="1750" dirty="0" smtClean="0"/>
              <a:t>children and young people </a:t>
            </a:r>
            <a:r>
              <a:rPr lang="en-US" sz="1750" dirty="0"/>
              <a:t>day to day. </a:t>
            </a:r>
          </a:p>
          <a:p>
            <a:pPr marL="548640" lvl="1" indent="-274320">
              <a:buFont typeface="Arial" panose="020B0604020202020204" pitchFamily="34" charset="0"/>
              <a:buChar char="•"/>
            </a:pPr>
            <a:r>
              <a:rPr lang="en-US" sz="1750" dirty="0"/>
              <a:t>Aim for </a:t>
            </a:r>
            <a:r>
              <a:rPr lang="en-US" sz="1750" dirty="0" smtClean="0"/>
              <a:t>agreement from </a:t>
            </a:r>
            <a:r>
              <a:rPr lang="en-US" sz="1750" dirty="0"/>
              <a:t>the system, to increase awareness of issues as well as understanding of the possible approaches to </a:t>
            </a:r>
            <a:r>
              <a:rPr lang="en-US" sz="1750" dirty="0" smtClean="0"/>
              <a:t>improvement.</a:t>
            </a:r>
          </a:p>
          <a:p>
            <a:pPr marL="0" lvl="1" indent="0">
              <a:buNone/>
            </a:pPr>
            <a:r>
              <a:rPr lang="en-US" sz="1750" b="1" dirty="0" smtClean="0">
                <a:solidFill>
                  <a:srgbClr val="A4D620"/>
                </a:solidFill>
              </a:rPr>
              <a:t>3. </a:t>
            </a:r>
            <a:r>
              <a:rPr lang="en-US" sz="1750" b="1" dirty="0" smtClean="0"/>
              <a:t>Analysis </a:t>
            </a:r>
            <a:r>
              <a:rPr lang="en-US" sz="1750" b="1" dirty="0"/>
              <a:t>of your existing systems</a:t>
            </a:r>
          </a:p>
          <a:p>
            <a:pPr marL="548640" lvl="1" indent="-274320">
              <a:buFont typeface="+mj-lt"/>
              <a:buAutoNum type="romanLcPeriod"/>
            </a:pPr>
            <a:r>
              <a:rPr lang="en-US" sz="1750" dirty="0" smtClean="0"/>
              <a:t>Pathway Mapping</a:t>
            </a:r>
            <a:endParaRPr lang="en-US" sz="1750" dirty="0"/>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smtClean="0">
                <a:solidFill>
                  <a:srgbClr val="A4D620"/>
                </a:solidFill>
              </a:rPr>
              <a:t>4. </a:t>
            </a:r>
            <a:r>
              <a:rPr lang="en-US" sz="1750" b="1" dirty="0" smtClean="0"/>
              <a:t>THRIVE </a:t>
            </a:r>
            <a:r>
              <a:rPr lang="en-US" sz="1750" b="1" dirty="0"/>
              <a:t>Baseline: How THRIVE-like are we currently? </a:t>
            </a:r>
          </a:p>
          <a:p>
            <a:pPr marL="0" indent="0">
              <a:buNone/>
            </a:pPr>
            <a:r>
              <a:rPr lang="en-US" sz="1750" b="1" dirty="0" smtClean="0">
                <a:solidFill>
                  <a:srgbClr val="A4D620"/>
                </a:solidFill>
              </a:rPr>
              <a:t>5. </a:t>
            </a:r>
            <a:r>
              <a:rPr lang="en-US" sz="1750" b="1" dirty="0" smtClean="0"/>
              <a:t>Agreeing </a:t>
            </a:r>
            <a:r>
              <a:rPr lang="en-US" sz="1750" b="1" dirty="0"/>
              <a:t>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endParaRPr lang="en-US" sz="1750" dirty="0" smtClean="0"/>
          </a:p>
          <a:p>
            <a:pPr marL="0" indent="0">
              <a:buNone/>
            </a:pPr>
            <a:r>
              <a:rPr lang="en-US" sz="1750" b="1" dirty="0" smtClean="0">
                <a:solidFill>
                  <a:srgbClr val="A4D620"/>
                </a:solidFill>
              </a:rPr>
              <a:t>6. </a:t>
            </a:r>
            <a:r>
              <a:rPr lang="en-US" sz="1750" b="1" dirty="0" smtClean="0"/>
              <a:t>Transformation Design and Implementation Planning</a:t>
            </a:r>
            <a:endParaRPr lang="en-US" sz="1750" b="1" dirty="0"/>
          </a:p>
        </p:txBody>
      </p:sp>
      <p:pic>
        <p:nvPicPr>
          <p:cNvPr id="205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2596" y="973793"/>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0667" y="1567208"/>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997" y="3413279"/>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6610" y="3786186"/>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01829" y="4009624"/>
            <a:ext cx="385337" cy="4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0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Detail of Delivery of Phase 1</a:t>
            </a:r>
            <a:endParaRPr lang="en-US" dirty="0"/>
          </a:p>
        </p:txBody>
      </p:sp>
      <p:sp>
        <p:nvSpPr>
          <p:cNvPr id="3" name="Text Placeholder 2"/>
          <p:cNvSpPr>
            <a:spLocks noGrp="1"/>
          </p:cNvSpPr>
          <p:nvPr>
            <p:ph type="body" sz="quarter" idx="11"/>
          </p:nvPr>
        </p:nvSpPr>
        <p:spPr>
          <a:xfrm>
            <a:off x="250825" y="958849"/>
            <a:ext cx="8642350" cy="5099051"/>
          </a:xfrm>
        </p:spPr>
        <p:txBody>
          <a:bodyPr/>
          <a:lstStyle/>
          <a:p>
            <a:pPr marL="0" indent="0">
              <a:buNone/>
            </a:pPr>
            <a:r>
              <a:rPr lang="en-US" sz="1800" b="1" dirty="0" smtClean="0"/>
              <a:t>Set up and communication </a:t>
            </a:r>
            <a:r>
              <a:rPr lang="en-US" sz="1800" dirty="0" smtClean="0"/>
              <a:t>across the whole system</a:t>
            </a:r>
          </a:p>
          <a:p>
            <a:endParaRPr lang="en-US" sz="1800" dirty="0"/>
          </a:p>
          <a:p>
            <a:pPr marL="0" indent="0">
              <a:buNone/>
            </a:pPr>
            <a:r>
              <a:rPr lang="en-US" sz="1800" b="1" dirty="0" smtClean="0"/>
              <a:t>Series of three workshops</a:t>
            </a:r>
          </a:p>
          <a:p>
            <a:pPr marL="216000" indent="-216000">
              <a:buFont typeface="+mj-lt"/>
              <a:buAutoNum type="arabicPeriod"/>
            </a:pPr>
            <a:r>
              <a:rPr lang="en-US" sz="1800" dirty="0" smtClean="0"/>
              <a:t>Pathway Mapping and Analysis</a:t>
            </a:r>
          </a:p>
          <a:p>
            <a:pPr marL="216000" indent="-216000">
              <a:buFont typeface="+mj-lt"/>
              <a:buAutoNum type="arabicPeriod"/>
            </a:pPr>
            <a:r>
              <a:rPr lang="en-US" sz="1800" dirty="0" smtClean="0"/>
              <a:t>Understanding system together, THRIVE Assessment and Prioritisation</a:t>
            </a:r>
          </a:p>
          <a:p>
            <a:pPr marL="216000" indent="-216000">
              <a:buFont typeface="+mj-lt"/>
              <a:buAutoNum type="arabicPeriod"/>
            </a:pPr>
            <a:r>
              <a:rPr lang="en-US" sz="1800" dirty="0" smtClean="0"/>
              <a:t>Re-design</a:t>
            </a:r>
          </a:p>
          <a:p>
            <a:pPr marL="365760" indent="0">
              <a:buNone/>
            </a:pPr>
            <a:endParaRPr lang="en-US" sz="1800" dirty="0"/>
          </a:p>
          <a:p>
            <a:pPr marL="0" indent="0">
              <a:buNone/>
            </a:pPr>
            <a:r>
              <a:rPr lang="en-US" sz="1800" b="1" dirty="0" smtClean="0"/>
              <a:t>Data gathering</a:t>
            </a:r>
          </a:p>
          <a:p>
            <a:pPr marL="216000" indent="-216000"/>
            <a:r>
              <a:rPr lang="en-US" sz="1800" dirty="0" smtClean="0"/>
              <a:t>Quantitative: how is the system performing? </a:t>
            </a:r>
          </a:p>
          <a:p>
            <a:pPr marL="216000" indent="-216000"/>
            <a:r>
              <a:rPr lang="en-US" sz="1800" dirty="0" smtClean="0"/>
              <a:t>Qualitative: what are the perceived strengths and weaknesses? (staff &amp; CYP)</a:t>
            </a:r>
          </a:p>
          <a:p>
            <a:pPr marL="216000" indent="-216000"/>
            <a:r>
              <a:rPr lang="en-US" sz="1800" dirty="0" smtClean="0"/>
              <a:t>Pathway structures</a:t>
            </a:r>
          </a:p>
          <a:p>
            <a:pPr marL="216000" indent="-216000"/>
            <a:r>
              <a:rPr lang="en-US" sz="1800" dirty="0" smtClean="0"/>
              <a:t>Workforce Analysis</a:t>
            </a:r>
          </a:p>
          <a:p>
            <a:pPr marL="457200" indent="-457200">
              <a:buFont typeface="+mj-lt"/>
              <a:buAutoNum type="arabicPeriod"/>
            </a:pPr>
            <a:endParaRPr lang="en-US" sz="1800" dirty="0"/>
          </a:p>
          <a:p>
            <a:pPr marL="0" indent="0">
              <a:buNone/>
            </a:pPr>
            <a:r>
              <a:rPr lang="en-US" sz="1800" b="1" dirty="0" smtClean="0"/>
              <a:t>Outputs</a:t>
            </a:r>
          </a:p>
          <a:p>
            <a:pPr marL="216000" lvl="1" indent="-216000">
              <a:buFont typeface="Arial" panose="020B0604020202020204" pitchFamily="34" charset="0"/>
              <a:buChar char="•"/>
            </a:pPr>
            <a:r>
              <a:rPr lang="en-US" dirty="0" smtClean="0"/>
              <a:t>Phase 1 analysis report and Implementation plan</a:t>
            </a:r>
            <a:endParaRPr lang="en-US" dirty="0"/>
          </a:p>
        </p:txBody>
      </p:sp>
    </p:spTree>
    <p:extLst>
      <p:ext uri="{BB962C8B-B14F-4D97-AF65-F5344CB8AC3E}">
        <p14:creationId xmlns:p14="http://schemas.microsoft.com/office/powerpoint/2010/main" val="207901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Our Presentation Today</a:t>
            </a:r>
          </a:p>
        </p:txBody>
      </p:sp>
      <p:sp>
        <p:nvSpPr>
          <p:cNvPr id="5" name="Text Placeholder 4"/>
          <p:cNvSpPr>
            <a:spLocks noGrp="1"/>
          </p:cNvSpPr>
          <p:nvPr>
            <p:ph type="body" sz="quarter" idx="11"/>
          </p:nvPr>
        </p:nvSpPr>
        <p:spPr>
          <a:xfrm>
            <a:off x="250825" y="1116540"/>
            <a:ext cx="8642350" cy="4903260"/>
          </a:xfrm>
        </p:spPr>
        <p:txBody>
          <a:bodyPr/>
          <a:lstStyle/>
          <a:p>
            <a:pPr marL="457200" indent="-457200">
              <a:lnSpc>
                <a:spcPct val="150000"/>
              </a:lnSpc>
              <a:buFont typeface="+mj-lt"/>
              <a:buAutoNum type="arabicPeriod"/>
            </a:pPr>
            <a:r>
              <a:rPr lang="en-US" sz="3200" dirty="0"/>
              <a:t>Overview of THRIVE and </a:t>
            </a:r>
            <a:r>
              <a:rPr lang="en-US" sz="3200" dirty="0" err="1"/>
              <a:t>i</a:t>
            </a:r>
            <a:r>
              <a:rPr lang="en-US" sz="3200" dirty="0"/>
              <a:t>-THRIVE</a:t>
            </a:r>
          </a:p>
          <a:p>
            <a:pPr marL="457200" indent="-457200">
              <a:lnSpc>
                <a:spcPct val="150000"/>
              </a:lnSpc>
              <a:buFont typeface="+mj-lt"/>
              <a:buAutoNum type="arabicPeriod"/>
            </a:pPr>
            <a:r>
              <a:rPr lang="en-US" sz="3200" dirty="0"/>
              <a:t>Phase 1: Understanding your system</a:t>
            </a:r>
          </a:p>
          <a:p>
            <a:pPr marL="457200" indent="-457200">
              <a:lnSpc>
                <a:spcPct val="150000"/>
              </a:lnSpc>
              <a:buFont typeface="+mj-lt"/>
              <a:buAutoNum type="arabicPeriod"/>
            </a:pPr>
            <a:r>
              <a:rPr lang="en-US" sz="3200" dirty="0"/>
              <a:t>THRIVE Assessment Tool</a:t>
            </a:r>
          </a:p>
          <a:p>
            <a:pPr marL="457200" indent="-457200">
              <a:lnSpc>
                <a:spcPct val="150000"/>
              </a:lnSpc>
              <a:buFont typeface="+mj-lt"/>
              <a:buAutoNum type="arabicPeriod"/>
            </a:pPr>
            <a:r>
              <a:rPr lang="en-US" sz="3200" dirty="0"/>
              <a:t>Top Line Prioritisation</a:t>
            </a:r>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30998573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27449"/>
            <a:ext cx="7772400" cy="2939558"/>
          </a:xfrm>
        </p:spPr>
        <p:txBody>
          <a:bodyPr/>
          <a:lstStyle/>
          <a:p>
            <a:r>
              <a:rPr lang="en-GB" sz="3600" dirty="0" err="1">
                <a:solidFill>
                  <a:schemeClr val="accent5"/>
                </a:solidFill>
              </a:rPr>
              <a:t>i</a:t>
            </a:r>
            <a:r>
              <a:rPr lang="en-GB" sz="3600" dirty="0">
                <a:solidFill>
                  <a:schemeClr val="accent5"/>
                </a:solidFill>
              </a:rPr>
              <a:t>-THRIVE Approach to Implementation</a:t>
            </a:r>
            <a:br>
              <a:rPr lang="en-GB" sz="3600" dirty="0">
                <a:solidFill>
                  <a:schemeClr val="accent5"/>
                </a:solidFill>
              </a:rPr>
            </a:br>
            <a:r>
              <a:rPr lang="en-GB" sz="3600" dirty="0">
                <a:solidFill>
                  <a:schemeClr val="accent5"/>
                </a:solidFill>
              </a:rPr>
              <a:t>Phase 1: Understanding Your System</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3600" dirty="0" err="1">
                <a:solidFill>
                  <a:schemeClr val="accent5"/>
                </a:solidFill>
              </a:rPr>
              <a:t>i</a:t>
            </a:r>
            <a:r>
              <a:rPr lang="en-GB" sz="3600" dirty="0">
                <a:solidFill>
                  <a:schemeClr val="accent5"/>
                </a:solidFill>
              </a:rPr>
              <a:t>-THRIVE Assessment Tool</a:t>
            </a:r>
            <a:br>
              <a:rPr lang="en-GB" sz="3600" dirty="0">
                <a:solidFill>
                  <a:schemeClr val="accent5"/>
                </a:solidFill>
              </a:rPr>
            </a:br>
            <a:r>
              <a:rPr lang="en-GB" sz="3600" dirty="0">
                <a:solidFill>
                  <a:schemeClr val="accent5"/>
                </a:solidFill>
              </a:rPr>
              <a:t>How THRIVE-like is your current system?</a:t>
            </a:r>
            <a:endParaRPr lang="en-US" sz="3600" b="1" i="1" dirty="0">
              <a:solidFill>
                <a:schemeClr val="accent5"/>
              </a:solidFill>
            </a:endParaRPr>
          </a:p>
        </p:txBody>
      </p:sp>
    </p:spTree>
    <p:extLst>
      <p:ext uri="{BB962C8B-B14F-4D97-AF65-F5344CB8AC3E}">
        <p14:creationId xmlns:p14="http://schemas.microsoft.com/office/powerpoint/2010/main" val="85304873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THRIVE-like is our service? </a:t>
            </a:r>
          </a:p>
        </p:txBody>
      </p:sp>
      <p:sp>
        <p:nvSpPr>
          <p:cNvPr id="3" name="Text Placeholder 2"/>
          <p:cNvSpPr>
            <a:spLocks noGrp="1"/>
          </p:cNvSpPr>
          <p:nvPr>
            <p:ph type="body" sz="quarter" idx="11"/>
          </p:nvPr>
        </p:nvSpPr>
        <p:spPr>
          <a:xfrm>
            <a:off x="250825" y="1196975"/>
            <a:ext cx="8642350" cy="5306856"/>
          </a:xfrm>
        </p:spPr>
        <p:txBody>
          <a:bodyPr/>
          <a:lstStyle/>
          <a:p>
            <a:r>
              <a:rPr lang="en-US" dirty="0"/>
              <a:t>An important part of developing a plan for implementation is to understand where to focus your energies and prioritise activity. </a:t>
            </a:r>
          </a:p>
          <a:p>
            <a:pPr marL="0" indent="0">
              <a:buNone/>
            </a:pPr>
            <a:endParaRPr lang="en-US" sz="1500" dirty="0"/>
          </a:p>
          <a:p>
            <a:r>
              <a:rPr lang="en-US" dirty="0"/>
              <a:t>THRIVE sets out a range of core principles, many of which will be already really well implemented already in your service. Some of which may not be in place at this point in time. </a:t>
            </a:r>
          </a:p>
          <a:p>
            <a:pPr marL="0" indent="0">
              <a:buNone/>
            </a:pPr>
            <a:endParaRPr lang="en-US" sz="1500" dirty="0"/>
          </a:p>
          <a:p>
            <a:r>
              <a:rPr lang="en-US" dirty="0"/>
              <a:t>Implementation of THRIVE does not involve scrapping all the good work that has already been done in your locality to provide good quality care, rather it aims to identify good practice and build on this. </a:t>
            </a:r>
          </a:p>
          <a:p>
            <a:pPr marL="0" indent="0">
              <a:buNone/>
            </a:pPr>
            <a:endParaRPr lang="en-US" sz="1500" dirty="0"/>
          </a:p>
          <a:p>
            <a:r>
              <a:rPr lang="en-US" dirty="0"/>
              <a:t>The first step of this process is to analyse your existing pathways and systems, using the system analysis you have recently undertaken, to identify areas where your service is already working in a THRIVE-like way, and to identify those areas that would benefit from improvement. </a:t>
            </a:r>
          </a:p>
        </p:txBody>
      </p:sp>
    </p:spTree>
    <p:extLst>
      <p:ext uri="{BB962C8B-B14F-4D97-AF65-F5344CB8AC3E}">
        <p14:creationId xmlns:p14="http://schemas.microsoft.com/office/powerpoint/2010/main" val="1867573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Analysing your system taking a ‘Whole-Systems Approach’ </a:t>
            </a:r>
          </a:p>
        </p:txBody>
      </p:sp>
      <p:sp>
        <p:nvSpPr>
          <p:cNvPr id="3" name="Text Placeholder 2"/>
          <p:cNvSpPr>
            <a:spLocks noGrp="1"/>
          </p:cNvSpPr>
          <p:nvPr>
            <p:ph type="body" sz="quarter" idx="11"/>
          </p:nvPr>
        </p:nvSpPr>
        <p:spPr>
          <a:xfrm>
            <a:off x="250825" y="1016669"/>
            <a:ext cx="8642350" cy="5082679"/>
          </a:xfrm>
        </p:spPr>
        <p:txBody>
          <a:bodyPr/>
          <a:lstStyle/>
          <a:p>
            <a:r>
              <a:rPr lang="en-US" dirty="0"/>
              <a:t>Delivering good quality care that is efficient cannot be achieved successfully by looking at a single service or set of professionals, rather it needs to consider all the parts of the system. </a:t>
            </a:r>
          </a:p>
          <a:p>
            <a:r>
              <a:rPr lang="en-US" dirty="0"/>
              <a:t>This involves not only thinking about all the agencies that are involved in providing services, but also considering how well the different ‘levels’ of the system are working together. </a:t>
            </a:r>
          </a:p>
          <a:p>
            <a:r>
              <a:rPr lang="en-US" dirty="0"/>
              <a:t>One way of thinking about these levels is to think about it in terms of three parts, all of which are dependent on each other and interact with each other. </a:t>
            </a:r>
          </a:p>
          <a:p>
            <a:r>
              <a:rPr lang="en-US" dirty="0"/>
              <a:t>These are the ‘Macro’, ‘</a:t>
            </a:r>
            <a:r>
              <a:rPr lang="en-US" dirty="0" err="1"/>
              <a:t>Meso</a:t>
            </a:r>
            <a:r>
              <a:rPr lang="en-US" dirty="0"/>
              <a:t>’ and ‘Micro’ systems.</a:t>
            </a:r>
          </a:p>
          <a:p>
            <a:r>
              <a:rPr lang="en-US" dirty="0"/>
              <a:t>THRIVE focuses on providing care according to the needs of young people, and helps services to provide that care according to those needs identified. </a:t>
            </a:r>
          </a:p>
          <a:p>
            <a:r>
              <a:rPr lang="en-US" dirty="0"/>
              <a:t>Given this, when developing a view of the system, it is necessary to understand which patient groups that are being considered at each level in the system, as well as the services that are providing care to that patient group at that level. </a:t>
            </a:r>
          </a:p>
          <a:p>
            <a:endParaRPr lang="en-US" dirty="0"/>
          </a:p>
          <a:p>
            <a:pPr marL="0" indent="0">
              <a:buNone/>
            </a:pPr>
            <a:endParaRPr lang="en-US" dirty="0"/>
          </a:p>
        </p:txBody>
      </p:sp>
    </p:spTree>
    <p:extLst>
      <p:ext uri="{BB962C8B-B14F-4D97-AF65-F5344CB8AC3E}">
        <p14:creationId xmlns:p14="http://schemas.microsoft.com/office/powerpoint/2010/main" val="908666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03712" cy="576263"/>
          </a:xfrm>
        </p:spPr>
        <p:txBody>
          <a:bodyPr/>
          <a:lstStyle/>
          <a:p>
            <a:r>
              <a:rPr lang="en-US" dirty="0"/>
              <a:t>Consideration of the Different System ‘Levels’</a:t>
            </a:r>
          </a:p>
        </p:txBody>
      </p:sp>
      <p:graphicFrame>
        <p:nvGraphicFramePr>
          <p:cNvPr id="4" name="Diagram 3"/>
          <p:cNvGraphicFramePr/>
          <p:nvPr>
            <p:extLst>
              <p:ext uri="{D42A27DB-BD31-4B8C-83A1-F6EECF244321}">
                <p14:modId xmlns:p14="http://schemas.microsoft.com/office/powerpoint/2010/main" val="2934119746"/>
              </p:ext>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923735"/>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Consideration of the Different System ‘Levels’</a:t>
            </a:r>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978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0825" y="260350"/>
            <a:ext cx="8642350" cy="576263"/>
          </a:xfrm>
        </p:spPr>
        <p:txBody>
          <a:bodyPr/>
          <a:lstStyle/>
          <a:p>
            <a:r>
              <a:rPr lang="en-US" dirty="0"/>
              <a:t>Identifying the Population Groups and Services within System Levels</a:t>
            </a:r>
          </a:p>
        </p:txBody>
      </p:sp>
      <p:graphicFrame>
        <p:nvGraphicFramePr>
          <p:cNvPr id="4" name="Table 3"/>
          <p:cNvGraphicFramePr>
            <a:graphicFrameLocks noGrp="1"/>
          </p:cNvGraphicFramePr>
          <p:nvPr>
            <p:extLst>
              <p:ext uri="{D42A27DB-BD31-4B8C-83A1-F6EECF244321}">
                <p14:modId xmlns:p14="http://schemas.microsoft.com/office/powerpoint/2010/main" val="2991167472"/>
              </p:ext>
            </p:extLst>
          </p:nvPr>
        </p:nvGraphicFramePr>
        <p:xfrm>
          <a:off x="169336" y="1314130"/>
          <a:ext cx="8723838" cy="5308600"/>
        </p:xfrm>
        <a:graphic>
          <a:graphicData uri="http://schemas.openxmlformats.org/drawingml/2006/table">
            <a:tbl>
              <a:tblPr firstRow="1" firstCol="1" bandRow="1" bandCol="1">
                <a:tableStyleId>{17292A2E-F333-43FB-9621-5CBBE7FDCDCB}</a:tableStyleId>
              </a:tblPr>
              <a:tblGrid>
                <a:gridCol w="1023925">
                  <a:extLst>
                    <a:ext uri="{9D8B030D-6E8A-4147-A177-3AD203B41FA5}">
                      <a16:colId xmlns:a16="http://schemas.microsoft.com/office/drawing/2014/main" xmlns="" val="20000"/>
                    </a:ext>
                  </a:extLst>
                </a:gridCol>
                <a:gridCol w="2715517">
                  <a:extLst>
                    <a:ext uri="{9D8B030D-6E8A-4147-A177-3AD203B41FA5}">
                      <a16:colId xmlns:a16="http://schemas.microsoft.com/office/drawing/2014/main" xmlns="" val="20001"/>
                    </a:ext>
                  </a:extLst>
                </a:gridCol>
                <a:gridCol w="2646568">
                  <a:extLst>
                    <a:ext uri="{9D8B030D-6E8A-4147-A177-3AD203B41FA5}">
                      <a16:colId xmlns:a16="http://schemas.microsoft.com/office/drawing/2014/main" xmlns="" val="20002"/>
                    </a:ext>
                  </a:extLst>
                </a:gridCol>
                <a:gridCol w="2337828">
                  <a:extLst>
                    <a:ext uri="{9D8B030D-6E8A-4147-A177-3AD203B41FA5}">
                      <a16:colId xmlns:a16="http://schemas.microsoft.com/office/drawing/2014/main" xmlns="" val="20003"/>
                    </a:ext>
                  </a:extLst>
                </a:gridCol>
              </a:tblGrid>
              <a:tr h="370840">
                <a:tc>
                  <a:txBody>
                    <a:bodyPr/>
                    <a:lstStyle/>
                    <a:p>
                      <a:endParaRPr lang="en-US" dirty="0"/>
                    </a:p>
                  </a:txBody>
                  <a:tcPr/>
                </a:tc>
                <a:tc>
                  <a:txBody>
                    <a:bodyPr/>
                    <a:lstStyle/>
                    <a:p>
                      <a:r>
                        <a:rPr lang="en-US" dirty="0"/>
                        <a:t>Young</a:t>
                      </a:r>
                      <a:r>
                        <a:rPr lang="en-US" baseline="0" dirty="0"/>
                        <a:t> People</a:t>
                      </a:r>
                      <a:endParaRPr lang="en-US" dirty="0"/>
                    </a:p>
                  </a:txBody>
                  <a:tcPr/>
                </a:tc>
                <a:tc>
                  <a:txBody>
                    <a:bodyPr/>
                    <a:lstStyle/>
                    <a:p>
                      <a:r>
                        <a:rPr lang="en-US" dirty="0"/>
                        <a:t>Services</a:t>
                      </a:r>
                    </a:p>
                  </a:txBody>
                  <a:tcPr/>
                </a:tc>
                <a:tc>
                  <a:txBody>
                    <a:bodyPr/>
                    <a:lstStyle/>
                    <a:p>
                      <a:r>
                        <a:rPr lang="en-US" dirty="0"/>
                        <a:t>Example</a:t>
                      </a:r>
                    </a:p>
                  </a:txBody>
                  <a:tcPr/>
                </a:tc>
                <a:extLst>
                  <a:ext uri="{0D108BD9-81ED-4DB2-BD59-A6C34878D82A}">
                    <a16:rowId xmlns:a16="http://schemas.microsoft.com/office/drawing/2014/main" xmlns="" val="10000"/>
                  </a:ext>
                </a:extLst>
              </a:tr>
              <a:tr h="370840">
                <a:tc>
                  <a:txBody>
                    <a:bodyPr/>
                    <a:lstStyle/>
                    <a:p>
                      <a:r>
                        <a:rPr lang="en-US" dirty="0"/>
                        <a:t>Macro System</a:t>
                      </a:r>
                    </a:p>
                  </a:txBody>
                  <a:tcPr/>
                </a:tc>
                <a:tc>
                  <a:txBody>
                    <a:bodyPr/>
                    <a:lstStyle/>
                    <a:p>
                      <a:r>
                        <a:rPr lang="en-US" dirty="0"/>
                        <a:t>All</a:t>
                      </a:r>
                      <a:r>
                        <a:rPr lang="en-US" baseline="0" dirty="0"/>
                        <a:t> young people within a locality</a:t>
                      </a:r>
                      <a:endParaRPr lang="en-US" dirty="0"/>
                    </a:p>
                  </a:txBody>
                  <a:tcPr/>
                </a:tc>
                <a:tc>
                  <a:txBody>
                    <a:bodyPr/>
                    <a:lstStyle/>
                    <a:p>
                      <a:pPr marL="0" indent="0">
                        <a:buFont typeface="Arial"/>
                        <a:buNone/>
                      </a:pPr>
                      <a:r>
                        <a:rPr lang="en-US" dirty="0"/>
                        <a:t>Commissioners (Health,</a:t>
                      </a:r>
                      <a:r>
                        <a:rPr lang="en-US" baseline="0" dirty="0"/>
                        <a:t> Social Care and Education)</a:t>
                      </a:r>
                    </a:p>
                    <a:p>
                      <a:pPr marL="0" indent="0">
                        <a:buFont typeface="Arial"/>
                        <a:buNone/>
                      </a:pPr>
                      <a:r>
                        <a:rPr lang="en-US" dirty="0"/>
                        <a:t>Agencies</a:t>
                      </a:r>
                      <a:r>
                        <a:rPr lang="en-US" baseline="0" dirty="0"/>
                        <a:t> that deliver care (Health, LA, Education, Independent and Third Sectors)</a:t>
                      </a:r>
                      <a:endParaRPr lang="en-US" dirty="0"/>
                    </a:p>
                  </a:txBody>
                  <a:tcPr/>
                </a:tc>
                <a:tc>
                  <a:txBody>
                    <a:bodyPr/>
                    <a:lstStyle/>
                    <a:p>
                      <a:r>
                        <a:rPr lang="en-US" dirty="0"/>
                        <a:t>CCG, Council</a:t>
                      </a:r>
                    </a:p>
                    <a:p>
                      <a:endParaRPr lang="en-US" dirty="0"/>
                    </a:p>
                    <a:p>
                      <a:r>
                        <a:rPr lang="en-US" dirty="0"/>
                        <a:t>NHS Trust,</a:t>
                      </a:r>
                      <a:r>
                        <a:rPr lang="en-US" baseline="0" dirty="0"/>
                        <a:t> Council, </a:t>
                      </a:r>
                      <a:r>
                        <a:rPr lang="en-US" dirty="0"/>
                        <a:t>Young Minds</a:t>
                      </a:r>
                    </a:p>
                  </a:txBody>
                  <a:tcPr/>
                </a:tc>
                <a:extLst>
                  <a:ext uri="{0D108BD9-81ED-4DB2-BD59-A6C34878D82A}">
                    <a16:rowId xmlns:a16="http://schemas.microsoft.com/office/drawing/2014/main" xmlns="" val="10001"/>
                  </a:ext>
                </a:extLst>
              </a:tr>
              <a:tr h="370840">
                <a:tc>
                  <a:txBody>
                    <a:bodyPr/>
                    <a:lstStyle/>
                    <a:p>
                      <a:r>
                        <a:rPr lang="en-US" dirty="0" err="1"/>
                        <a:t>Meso</a:t>
                      </a:r>
                      <a:r>
                        <a:rPr lang="en-US" dirty="0"/>
                        <a:t> System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Needs based groups of young people who</a:t>
                      </a:r>
                      <a:r>
                        <a:rPr lang="en-US" baseline="0" dirty="0"/>
                        <a:t> require care for a mental health concern. </a:t>
                      </a:r>
                      <a:r>
                        <a:rPr lang="en-US" dirty="0"/>
                        <a:t>These are the 5 needs based groups identified in THRIVE.</a:t>
                      </a:r>
                    </a:p>
                  </a:txBody>
                  <a:tcPr/>
                </a:tc>
                <a:tc>
                  <a:txBody>
                    <a:bodyPr/>
                    <a:lstStyle/>
                    <a:p>
                      <a:pPr marL="0" indent="0">
                        <a:buFont typeface="Arial"/>
                        <a:buNone/>
                      </a:pPr>
                      <a:r>
                        <a:rPr lang="en-US" dirty="0"/>
                        <a:t>The services that provide care for these needs based groups of young people. </a:t>
                      </a:r>
                    </a:p>
                  </a:txBody>
                  <a:tcPr/>
                </a:tc>
                <a:tc>
                  <a:txBody>
                    <a:bodyPr/>
                    <a:lstStyle/>
                    <a:p>
                      <a:r>
                        <a:rPr lang="en-US" dirty="0"/>
                        <a:t>SPA, ADHD services, locality</a:t>
                      </a:r>
                      <a:r>
                        <a:rPr lang="en-US" baseline="0" dirty="0"/>
                        <a:t> teams, school counselling services. </a:t>
                      </a:r>
                      <a:endParaRPr lang="en-US" dirty="0"/>
                    </a:p>
                  </a:txBody>
                  <a:tcPr/>
                </a:tc>
                <a:extLst>
                  <a:ext uri="{0D108BD9-81ED-4DB2-BD59-A6C34878D82A}">
                    <a16:rowId xmlns:a16="http://schemas.microsoft.com/office/drawing/2014/main" xmlns="" val="10002"/>
                  </a:ext>
                </a:extLst>
              </a:tr>
              <a:tr h="370840">
                <a:tc>
                  <a:txBody>
                    <a:bodyPr/>
                    <a:lstStyle/>
                    <a:p>
                      <a:r>
                        <a:rPr lang="en-US" dirty="0"/>
                        <a:t>Micro System</a:t>
                      </a:r>
                    </a:p>
                  </a:txBody>
                  <a:tcPr/>
                </a:tc>
                <a:tc>
                  <a:txBody>
                    <a:bodyPr/>
                    <a:lstStyle/>
                    <a:p>
                      <a:r>
                        <a:rPr lang="en-US" dirty="0"/>
                        <a:t>Individual young</a:t>
                      </a:r>
                      <a:r>
                        <a:rPr lang="en-US" baseline="0" dirty="0"/>
                        <a:t> people receiving care for a mental health concern</a:t>
                      </a:r>
                      <a:endParaRPr lang="en-US" dirty="0"/>
                    </a:p>
                  </a:txBody>
                  <a:tcPr/>
                </a:tc>
                <a:tc>
                  <a:txBody>
                    <a:bodyPr/>
                    <a:lstStyle/>
                    <a:p>
                      <a:pPr marL="0" indent="0">
                        <a:buFont typeface="Arial"/>
                        <a:buNone/>
                      </a:pPr>
                      <a:r>
                        <a:rPr lang="en-US" baseline="0" dirty="0"/>
                        <a:t>The teams and individuals within those teams for provide care for young people in their services.</a:t>
                      </a:r>
                      <a:endParaRPr lang="en-US" dirty="0"/>
                    </a:p>
                  </a:txBody>
                  <a:tcPr/>
                </a:tc>
                <a:tc>
                  <a:txBody>
                    <a:bodyPr/>
                    <a:lstStyle/>
                    <a:p>
                      <a:r>
                        <a:rPr lang="en-US" dirty="0"/>
                        <a:t>Individual</a:t>
                      </a:r>
                      <a:r>
                        <a:rPr lang="en-US" baseline="0" dirty="0"/>
                        <a:t> therapists giving CBT.</a:t>
                      </a:r>
                    </a:p>
                    <a:p>
                      <a:r>
                        <a:rPr lang="en-US" baseline="0" dirty="0"/>
                        <a:t>Members of the SPA assessment team in a particular setting.</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50776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6842125" cy="936625"/>
          </a:xfrm>
        </p:spPr>
        <p:txBody>
          <a:bodyPr/>
          <a:lstStyle/>
          <a:p>
            <a:r>
              <a:rPr lang="en-US" dirty="0"/>
              <a:t>Using the THRIVE Assessment to plan your transformation work</a:t>
            </a:r>
          </a:p>
        </p:txBody>
      </p:sp>
      <p:sp>
        <p:nvSpPr>
          <p:cNvPr id="3" name="Text Placeholder 2"/>
          <p:cNvSpPr>
            <a:spLocks noGrp="1"/>
          </p:cNvSpPr>
          <p:nvPr>
            <p:ph type="body" sz="quarter" idx="11"/>
          </p:nvPr>
        </p:nvSpPr>
        <p:spPr>
          <a:xfrm>
            <a:off x="250824" y="1196974"/>
            <a:ext cx="8631919" cy="5254067"/>
          </a:xfrm>
        </p:spPr>
        <p:txBody>
          <a:bodyPr/>
          <a:lstStyle/>
          <a:p>
            <a:r>
              <a:rPr lang="en-US" dirty="0"/>
              <a:t>With a better understanding of how THRIVE-like your system currently is it is then possible to begin thinking about your plans for transformation and service improvement.</a:t>
            </a:r>
          </a:p>
          <a:p>
            <a:r>
              <a:rPr lang="en-US" dirty="0"/>
              <a:t>The areas scoring a 3 or 4 are working well already and should be protected during any transformation planning. </a:t>
            </a:r>
          </a:p>
          <a:p>
            <a:r>
              <a:rPr lang="en-US" dirty="0"/>
              <a:t>The areas scoring 1 or 2 are the main areas for improvement and are all potential areas to focus improvement efforts on. </a:t>
            </a:r>
          </a:p>
          <a:p>
            <a:endParaRPr lang="en-US" sz="1200" dirty="0"/>
          </a:p>
          <a:p>
            <a:r>
              <a:rPr lang="en-US" dirty="0"/>
              <a:t>Discussions when using the THRIVE Assessment Tool may also highlight gaps in current data or information. This can help you to establish any further data collection that needs to take place in order to truly understand your current system.</a:t>
            </a:r>
          </a:p>
          <a:p>
            <a:endParaRPr lang="en-US" sz="1200" dirty="0"/>
          </a:p>
          <a:p>
            <a:r>
              <a:rPr lang="en-US" dirty="0"/>
              <a:t>Using the THRIVE Assessment Tool at key stages throughout your transformation work will allow you to establish the progress made in implementing THRIVE in </a:t>
            </a:r>
            <a:r>
              <a:rPr lang="en-US" dirty="0" err="1"/>
              <a:t>Cambridgeshire</a:t>
            </a:r>
            <a:r>
              <a:rPr lang="en-US" dirty="0"/>
              <a:t> and Peterborough.</a:t>
            </a:r>
          </a:p>
        </p:txBody>
      </p:sp>
    </p:spTree>
    <p:extLst>
      <p:ext uri="{BB962C8B-B14F-4D97-AF65-F5344CB8AC3E}">
        <p14:creationId xmlns:p14="http://schemas.microsoft.com/office/powerpoint/2010/main" val="260151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THRIVE Assessment Tool</a:t>
            </a:r>
          </a:p>
        </p:txBody>
      </p:sp>
      <p:sp>
        <p:nvSpPr>
          <p:cNvPr id="3" name="Text Placeholder 2"/>
          <p:cNvSpPr>
            <a:spLocks noGrp="1"/>
          </p:cNvSpPr>
          <p:nvPr>
            <p:ph type="body" sz="quarter" idx="11"/>
          </p:nvPr>
        </p:nvSpPr>
        <p:spPr>
          <a:xfrm>
            <a:off x="250824" y="1069975"/>
            <a:ext cx="8792691" cy="5180099"/>
          </a:xfrm>
        </p:spPr>
        <p:txBody>
          <a:bodyPr/>
          <a:lstStyle/>
          <a:p>
            <a:r>
              <a:rPr lang="en-US" dirty="0"/>
              <a:t>THRIVE is made up of a set of core principles that relate to these three parts of the system: the macro, </a:t>
            </a:r>
            <a:r>
              <a:rPr lang="en-US" dirty="0" err="1"/>
              <a:t>meso</a:t>
            </a:r>
            <a:r>
              <a:rPr lang="en-US" dirty="0"/>
              <a:t> and micro system. </a:t>
            </a:r>
            <a:endParaRPr lang="en-US" sz="1500" dirty="0"/>
          </a:p>
          <a:p>
            <a:r>
              <a:rPr lang="en-US" dirty="0"/>
              <a:t>The THRIVE Assessment Tool explains each of these principles and provides four descriptions for each principle, which range from a very THRIVE-like system, to one that has some way to go before it can describe itself as ‘THRIVE-like’.</a:t>
            </a:r>
          </a:p>
          <a:p>
            <a:pPr marL="0" indent="0">
              <a:buNone/>
            </a:pPr>
            <a:endParaRPr lang="en-US" sz="1500" dirty="0"/>
          </a:p>
          <a:p>
            <a:pPr marL="0" indent="0">
              <a:buNone/>
            </a:pPr>
            <a:r>
              <a:rPr lang="en-US" b="1" dirty="0"/>
              <a:t>Group Exercise</a:t>
            </a:r>
          </a:p>
          <a:p>
            <a:r>
              <a:rPr lang="en-US" dirty="0"/>
              <a:t>Each table will focus on one part of the system (macro, </a:t>
            </a:r>
            <a:r>
              <a:rPr lang="en-US" dirty="0" err="1"/>
              <a:t>meso</a:t>
            </a:r>
            <a:r>
              <a:rPr lang="en-US" dirty="0"/>
              <a:t> or micro system) and the relevant THRIVE principles</a:t>
            </a:r>
          </a:p>
          <a:p>
            <a:r>
              <a:rPr lang="en-US" dirty="0"/>
              <a:t>For each of the principles, draw on the understanding of your system that you have and discuss how ‘THRIVE-like’ your system is </a:t>
            </a:r>
            <a:r>
              <a:rPr lang="en-US" b="1" dirty="0"/>
              <a:t>currently</a:t>
            </a:r>
            <a:r>
              <a:rPr lang="en-US" dirty="0"/>
              <a:t>. Be honest about your strengths and areas for improvement.</a:t>
            </a:r>
          </a:p>
          <a:p>
            <a:r>
              <a:rPr lang="en-US" dirty="0"/>
              <a:t>Circle the number that represents the best fitting description of the THRIVE principle in question for your system currently. </a:t>
            </a:r>
          </a:p>
        </p:txBody>
      </p:sp>
    </p:spTree>
    <p:extLst>
      <p:ext uri="{BB962C8B-B14F-4D97-AF65-F5344CB8AC3E}">
        <p14:creationId xmlns:p14="http://schemas.microsoft.com/office/powerpoint/2010/main" val="1614862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THRIVE Assessment Tool: Group Exercise</a:t>
            </a:r>
          </a:p>
        </p:txBody>
      </p:sp>
      <p:sp>
        <p:nvSpPr>
          <p:cNvPr id="3" name="Text Placeholder 2"/>
          <p:cNvSpPr>
            <a:spLocks noGrp="1"/>
          </p:cNvSpPr>
          <p:nvPr>
            <p:ph type="body" sz="quarter" idx="11"/>
          </p:nvPr>
        </p:nvSpPr>
        <p:spPr>
          <a:xfrm>
            <a:off x="250824" y="1069975"/>
            <a:ext cx="8792691" cy="5180099"/>
          </a:xfrm>
        </p:spPr>
        <p:txBody>
          <a:bodyPr/>
          <a:lstStyle/>
          <a:p>
            <a:pPr marL="0" indent="0">
              <a:buNone/>
            </a:pPr>
            <a:r>
              <a:rPr lang="en-US" b="1" dirty="0"/>
              <a:t>One hour</a:t>
            </a:r>
          </a:p>
          <a:p>
            <a:r>
              <a:rPr lang="en-US" dirty="0"/>
              <a:t>For each of the THRIVE principles, draw on the understanding of your system that you have and discuss how ‘THRIVE-like’ your system is </a:t>
            </a:r>
            <a:r>
              <a:rPr lang="en-US" b="1" dirty="0"/>
              <a:t>currently</a:t>
            </a:r>
            <a:r>
              <a:rPr lang="en-US" dirty="0"/>
              <a:t>. Be honest about your strengths and areas for improvement.</a:t>
            </a:r>
          </a:p>
          <a:p>
            <a:r>
              <a:rPr lang="en-US" dirty="0"/>
              <a:t>Circle the number that represents the best fitting description of the principle in question. </a:t>
            </a:r>
          </a:p>
          <a:p>
            <a:endParaRPr lang="en-US" dirty="0"/>
          </a:p>
          <a:p>
            <a:pPr marL="0" indent="0">
              <a:buNone/>
            </a:pPr>
            <a:r>
              <a:rPr lang="en-US" b="1" dirty="0"/>
              <a:t>One hour</a:t>
            </a:r>
          </a:p>
          <a:p>
            <a:r>
              <a:rPr lang="en-US" dirty="0"/>
              <a:t>Feedback to the group as a whole what you have scored each of the THRIVE principles for your section of the system (macro, </a:t>
            </a:r>
            <a:r>
              <a:rPr lang="en-US" dirty="0" err="1"/>
              <a:t>meso</a:t>
            </a:r>
            <a:r>
              <a:rPr lang="en-US" dirty="0"/>
              <a:t> or micro)</a:t>
            </a:r>
          </a:p>
          <a:p>
            <a:r>
              <a:rPr lang="en-US" dirty="0"/>
              <a:t>Agree consensus on scoring with the other table focusing on your section of the system (macro, </a:t>
            </a:r>
            <a:r>
              <a:rPr lang="en-US" dirty="0" err="1"/>
              <a:t>meso</a:t>
            </a:r>
            <a:r>
              <a:rPr lang="en-US" dirty="0"/>
              <a:t> or micro)</a:t>
            </a:r>
          </a:p>
          <a:p>
            <a:endParaRPr lang="en-US" dirty="0"/>
          </a:p>
        </p:txBody>
      </p:sp>
    </p:spTree>
    <p:extLst>
      <p:ext uri="{BB962C8B-B14F-4D97-AF65-F5344CB8AC3E}">
        <p14:creationId xmlns:p14="http://schemas.microsoft.com/office/powerpoint/2010/main" val="841388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err="1"/>
              <a:t>Prioritisation</a:t>
            </a:r>
            <a:endParaRPr lang="en-US" dirty="0"/>
          </a:p>
        </p:txBody>
      </p:sp>
      <p:sp>
        <p:nvSpPr>
          <p:cNvPr id="3" name="Text Placeholder 2"/>
          <p:cNvSpPr>
            <a:spLocks noGrp="1"/>
          </p:cNvSpPr>
          <p:nvPr>
            <p:ph type="body" sz="quarter" idx="11"/>
          </p:nvPr>
        </p:nvSpPr>
        <p:spPr>
          <a:xfrm>
            <a:off x="250824" y="1069975"/>
            <a:ext cx="8792691" cy="5180099"/>
          </a:xfrm>
        </p:spPr>
        <p:txBody>
          <a:bodyPr/>
          <a:lstStyle/>
          <a:p>
            <a:pPr marL="0" indent="0">
              <a:buNone/>
            </a:pPr>
            <a:r>
              <a:rPr lang="en-US" dirty="0"/>
              <a:t>Now that you have assessed your current system in [enter place name] using the THRIVE Assessment Tool we can discuss:</a:t>
            </a:r>
          </a:p>
          <a:p>
            <a:endParaRPr lang="en-US" dirty="0"/>
          </a:p>
          <a:p>
            <a:r>
              <a:rPr lang="en-US" dirty="0"/>
              <a:t>What are your immediate thoughts around what your key priorities could be?</a:t>
            </a:r>
          </a:p>
          <a:p>
            <a:r>
              <a:rPr lang="en-US" dirty="0"/>
              <a:t>Are there any areas that scored poorly (scored at a 1 on the THRIVE Assessment Tool) that need to be addressed immediately?</a:t>
            </a:r>
          </a:p>
          <a:p>
            <a:r>
              <a:rPr lang="en-US" dirty="0"/>
              <a:t>Are there any quick wins where things are already working well (scored at a 3 on the THRIVE Assessment Tool) could be made excellent with a small amount of work?</a:t>
            </a:r>
          </a:p>
          <a:p>
            <a:r>
              <a:rPr lang="en-US" dirty="0"/>
              <a:t>Are there any projects or pieces of work that are already underway to address some of the principles outlined in the THRIVE Assessment Tool?</a:t>
            </a:r>
          </a:p>
          <a:p>
            <a:pPr marL="0" indent="0">
              <a:buNone/>
            </a:pPr>
            <a:endParaRPr lang="en-US" dirty="0"/>
          </a:p>
          <a:p>
            <a:pPr marL="0" indent="0">
              <a:buNone/>
            </a:pPr>
            <a:r>
              <a:rPr lang="en-US" b="1" dirty="0"/>
              <a:t>Straw poll of everyone in the room</a:t>
            </a:r>
          </a:p>
          <a:p>
            <a:pPr marL="0" indent="0">
              <a:buNone/>
            </a:pPr>
            <a:endParaRPr lang="en-US" dirty="0"/>
          </a:p>
          <a:p>
            <a:pPr marL="0" indent="0">
              <a:buNone/>
            </a:pPr>
            <a:endParaRPr lang="en-US" sz="1500" dirty="0"/>
          </a:p>
        </p:txBody>
      </p:sp>
    </p:spTree>
    <p:extLst>
      <p:ext uri="{BB962C8B-B14F-4D97-AF65-F5344CB8AC3E}">
        <p14:creationId xmlns:p14="http://schemas.microsoft.com/office/powerpoint/2010/main" val="100789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a:solidFill>
                  <a:schemeClr val="accent5"/>
                </a:solidFill>
              </a:rPr>
              <a:t>Overview of THRIVE and </a:t>
            </a:r>
            <a:r>
              <a:rPr lang="en-GB" sz="3600" dirty="0" err="1">
                <a:solidFill>
                  <a:schemeClr val="accent5"/>
                </a:solidFill>
              </a:rPr>
              <a:t>i</a:t>
            </a:r>
            <a:r>
              <a:rPr lang="en-GB" sz="3600" dirty="0">
                <a:solidFill>
                  <a:schemeClr val="accent5"/>
                </a:solidFill>
              </a:rPr>
              <a:t>-THRIVE</a:t>
            </a:r>
            <a:endParaRPr lang="en-US" sz="3600" b="1" i="1" dirty="0">
              <a:solidFill>
                <a:schemeClr val="accent5"/>
              </a:solidFill>
            </a:endParaRPr>
          </a:p>
        </p:txBody>
      </p:sp>
    </p:spTree>
    <p:extLst>
      <p:ext uri="{BB962C8B-B14F-4D97-AF65-F5344CB8AC3E}">
        <p14:creationId xmlns:p14="http://schemas.microsoft.com/office/powerpoint/2010/main" val="2007114734"/>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402772618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Next Steps</a:t>
            </a:r>
          </a:p>
        </p:txBody>
      </p:sp>
      <p:sp>
        <p:nvSpPr>
          <p:cNvPr id="3" name="Text Placeholder 2"/>
          <p:cNvSpPr>
            <a:spLocks noGrp="1"/>
          </p:cNvSpPr>
          <p:nvPr>
            <p:ph type="body" sz="quarter" idx="11"/>
          </p:nvPr>
        </p:nvSpPr>
        <p:spPr>
          <a:xfrm>
            <a:off x="250825" y="1016669"/>
            <a:ext cx="8642350" cy="5551556"/>
          </a:xfrm>
        </p:spPr>
        <p:txBody>
          <a:bodyPr/>
          <a:lstStyle/>
          <a:p>
            <a:pPr lvl="0"/>
            <a:r>
              <a:rPr lang="en-GB" sz="2400" dirty="0"/>
              <a:t>Slides from today to be shared</a:t>
            </a:r>
          </a:p>
          <a:p>
            <a:pPr marL="0" lvl="0" indent="0">
              <a:buNone/>
            </a:pPr>
            <a:endParaRPr lang="en-GB" sz="2400" dirty="0"/>
          </a:p>
          <a:p>
            <a:pPr lvl="0"/>
            <a:r>
              <a:rPr lang="en-GB" sz="2400" dirty="0"/>
              <a:t>Further questions? Contact [name] at [</a:t>
            </a:r>
            <a:r>
              <a:rPr lang="en-GB" sz="2400" dirty="0" err="1"/>
              <a:t>email@address</a:t>
            </a:r>
            <a:r>
              <a:rPr lang="en-GB" sz="2400" dirty="0"/>
              <a:t>]</a:t>
            </a:r>
          </a:p>
          <a:p>
            <a:pPr marL="0" lvl="0" indent="0">
              <a:buNone/>
            </a:pPr>
            <a:endParaRPr lang="en-GB" sz="2400" dirty="0"/>
          </a:p>
        </p:txBody>
      </p:sp>
    </p:spTree>
    <p:extLst>
      <p:ext uri="{BB962C8B-B14F-4D97-AF65-F5344CB8AC3E}">
        <p14:creationId xmlns:p14="http://schemas.microsoft.com/office/powerpoint/2010/main" val="611845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p:txBody>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sz="4400" b="1" dirty="0">
              <a:solidFill>
                <a:srgbClr val="000000"/>
              </a:solidFill>
            </a:endParaRPr>
          </a:p>
          <a:p>
            <a:pPr marL="0" indent="0" algn="ctr">
              <a:buNone/>
            </a:pPr>
            <a:r>
              <a:rPr lang="en-US" sz="4400" b="1" dirty="0">
                <a:solidFill>
                  <a:srgbClr val="000000"/>
                </a:solidFill>
              </a:rPr>
              <a:t>Twitter @iTHRIVEinfo</a:t>
            </a:r>
            <a:endParaRPr lang="en-US" sz="44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84195484"/>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a:t>
            </a:r>
            <a:r>
              <a:rPr lang="en-US" dirty="0" smtClean="0"/>
              <a:t>information: the i-THRIVE Programme Team</a:t>
            </a:r>
            <a:endParaRPr lang="en-US" dirty="0"/>
          </a:p>
        </p:txBody>
      </p:sp>
      <p:sp>
        <p:nvSpPr>
          <p:cNvPr id="3" name="Text Placeholder 2"/>
          <p:cNvSpPr>
            <a:spLocks noGrp="1"/>
          </p:cNvSpPr>
          <p:nvPr>
            <p:ph type="body" sz="quarter" idx="11"/>
          </p:nvPr>
        </p:nvSpPr>
        <p:spPr>
          <a:xfrm>
            <a:off x="1288296" y="1422781"/>
            <a:ext cx="3556660" cy="4290513"/>
          </a:xfrm>
        </p:spPr>
        <p:txBody>
          <a:bodyPr/>
          <a:lstStyle/>
          <a:p>
            <a:pPr marL="0" indent="0">
              <a:buNone/>
            </a:pPr>
            <a:r>
              <a:rPr lang="en-US" sz="1600" b="1" dirty="0" smtClean="0">
                <a:solidFill>
                  <a:srgbClr val="000000"/>
                </a:solidFill>
              </a:rPr>
              <a:t>Anna </a:t>
            </a:r>
            <a:r>
              <a:rPr lang="en-US" sz="1600" b="1" dirty="0">
                <a:solidFill>
                  <a:srgbClr val="000000"/>
                </a:solidFill>
              </a:rPr>
              <a:t>Moore: </a:t>
            </a:r>
            <a:endParaRPr lang="en-US" sz="1600" b="1" dirty="0" smtClean="0">
              <a:solidFill>
                <a:srgbClr val="000000"/>
              </a:solidFill>
            </a:endParaRPr>
          </a:p>
          <a:p>
            <a:pPr marL="0" indent="0">
              <a:buNone/>
            </a:pPr>
            <a:r>
              <a:rPr lang="en-US" sz="1600" dirty="0" smtClean="0">
                <a:solidFill>
                  <a:srgbClr val="000000"/>
                </a:solidFill>
              </a:rPr>
              <a:t>i</a:t>
            </a:r>
            <a:r>
              <a:rPr lang="en-US" sz="1600" dirty="0">
                <a:solidFill>
                  <a:srgbClr val="000000"/>
                </a:solidFill>
              </a:rPr>
              <a:t>-THRIVE </a:t>
            </a:r>
            <a:r>
              <a:rPr lang="en-US" sz="1600" dirty="0" smtClean="0">
                <a:solidFill>
                  <a:srgbClr val="000000"/>
                </a:solidFill>
              </a:rPr>
              <a:t>Lead</a:t>
            </a:r>
          </a:p>
          <a:p>
            <a:pPr marL="0" indent="0">
              <a:buNone/>
            </a:pPr>
            <a:r>
              <a:rPr lang="en-US" sz="1600" dirty="0" smtClean="0">
                <a:hlinkClick r:id="rId2"/>
              </a:rPr>
              <a:t>a.moore</a:t>
            </a:r>
            <a:r>
              <a:rPr lang="en-US" sz="1600" dirty="0">
                <a:hlinkClick r:id="rId2"/>
              </a:rPr>
              <a:t>@ucl.ac.uk</a:t>
            </a:r>
            <a:endParaRPr lang="en-US" sz="1600" dirty="0"/>
          </a:p>
          <a:p>
            <a:pPr marL="0" indent="0">
              <a:buNone/>
            </a:pPr>
            <a:endParaRPr lang="en-US" sz="1600" b="1" dirty="0" smtClean="0"/>
          </a:p>
          <a:p>
            <a:pPr marL="0" indent="0">
              <a:buNone/>
            </a:pPr>
            <a:endParaRPr lang="en-US" sz="1600" b="1" dirty="0" smtClean="0"/>
          </a:p>
          <a:p>
            <a:pPr marL="0" indent="0">
              <a:buNone/>
            </a:pPr>
            <a:r>
              <a:rPr lang="en-US" sz="1600" b="1" dirty="0" smtClean="0"/>
              <a:t>Rachel James:</a:t>
            </a:r>
            <a:endParaRPr lang="en-US" sz="1600" b="1" dirty="0"/>
          </a:p>
          <a:p>
            <a:pPr marL="0" indent="0">
              <a:buNone/>
            </a:pPr>
            <a:r>
              <a:rPr lang="en-US" sz="1600" dirty="0"/>
              <a:t>i-THRIVE </a:t>
            </a:r>
            <a:r>
              <a:rPr lang="en-US" sz="1600" dirty="0" smtClean="0"/>
              <a:t>Clinical Lead</a:t>
            </a:r>
            <a:endParaRPr lang="en-US" sz="1600" dirty="0"/>
          </a:p>
          <a:p>
            <a:pPr marL="0" indent="0">
              <a:buNone/>
            </a:pPr>
            <a:r>
              <a:rPr lang="en-US" sz="1600" dirty="0" smtClean="0">
                <a:hlinkClick r:id="rId3"/>
              </a:rPr>
              <a:t>rjames</a:t>
            </a:r>
            <a:r>
              <a:rPr lang="en-US" sz="1600" dirty="0">
                <a:hlinkClick r:id="rId3"/>
              </a:rPr>
              <a:t>@tavi-</a:t>
            </a:r>
            <a:r>
              <a:rPr lang="en-US" sz="1600" dirty="0" smtClean="0">
                <a:hlinkClick r:id="rId3"/>
              </a:rPr>
              <a:t>port.nhs.uk</a:t>
            </a:r>
            <a:endParaRPr lang="en-US" sz="1600" dirty="0" smtClean="0"/>
          </a:p>
          <a:p>
            <a:pPr marL="0" indent="0">
              <a:buNone/>
            </a:pPr>
            <a:endParaRPr lang="en-US" sz="1600" dirty="0" smtClean="0"/>
          </a:p>
          <a:p>
            <a:pPr marL="0" indent="0">
              <a:buNone/>
            </a:pPr>
            <a:endParaRPr lang="en-US" sz="1600" dirty="0"/>
          </a:p>
          <a:p>
            <a:pPr marL="0" indent="0">
              <a:buNone/>
            </a:pPr>
            <a:r>
              <a:rPr lang="en-US" sz="1600" b="1" dirty="0" smtClean="0"/>
              <a:t>Bethan Morris:</a:t>
            </a:r>
          </a:p>
          <a:p>
            <a:pPr marL="0" indent="0">
              <a:buNone/>
            </a:pPr>
            <a:r>
              <a:rPr lang="en-US" sz="1600" dirty="0" smtClean="0"/>
              <a:t>i-THRIVE Research Officer</a:t>
            </a:r>
          </a:p>
          <a:p>
            <a:pPr marL="0" indent="0">
              <a:buNone/>
            </a:pPr>
            <a:r>
              <a:rPr lang="en-US" sz="1600" dirty="0" smtClean="0">
                <a:hlinkClick r:id="rId4"/>
              </a:rPr>
              <a:t>Bethan.morris@annafreud.org</a:t>
            </a: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5"/>
          <a:srcRect b="24420"/>
          <a:stretch/>
        </p:blipFill>
        <p:spPr>
          <a:xfrm>
            <a:off x="409575" y="2944328"/>
            <a:ext cx="765832" cy="772294"/>
          </a:xfrm>
          <a:prstGeom prst="rect">
            <a:avLst/>
          </a:prstGeom>
          <a:ln>
            <a:solidFill>
              <a:srgbClr val="BD019D"/>
            </a:solidFill>
          </a:ln>
        </p:spPr>
      </p:pic>
      <p:pic>
        <p:nvPicPr>
          <p:cNvPr id="6" name="Picture 5"/>
          <p:cNvPicPr>
            <a:picLocks noChangeAspect="1"/>
          </p:cNvPicPr>
          <p:nvPr/>
        </p:nvPicPr>
        <p:blipFill rotWithShape="1">
          <a:blip r:embed="rId6"/>
          <a:srcRect l="9783" t="4666" b="21524"/>
          <a:stretch/>
        </p:blipFill>
        <p:spPr>
          <a:xfrm>
            <a:off x="409575" y="1556549"/>
            <a:ext cx="765832" cy="738261"/>
          </a:xfrm>
          <a:prstGeom prst="rect">
            <a:avLst/>
          </a:prstGeom>
          <a:ln>
            <a:solidFill>
              <a:srgbClr val="BD019D"/>
            </a:solidFill>
          </a:ln>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val="0"/>
              </a:ext>
            </a:extLst>
          </a:blip>
          <a:srcRect l="26109" t="13961" r="22501" b="41248"/>
          <a:stretch/>
        </p:blipFill>
        <p:spPr>
          <a:xfrm>
            <a:off x="409575" y="4366140"/>
            <a:ext cx="765832" cy="890021"/>
          </a:xfrm>
          <a:prstGeom prst="rect">
            <a:avLst/>
          </a:prstGeom>
          <a:ln>
            <a:solidFill>
              <a:srgbClr val="BD019D"/>
            </a:solidFill>
          </a:ln>
        </p:spPr>
      </p:pic>
    </p:spTree>
    <p:extLst>
      <p:ext uri="{BB962C8B-B14F-4D97-AF65-F5344CB8AC3E}">
        <p14:creationId xmlns:p14="http://schemas.microsoft.com/office/powerpoint/2010/main" val="4157651559"/>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9738" y="1068947"/>
            <a:ext cx="2979382" cy="10863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smtClean="0">
                <a:solidFill>
                  <a:srgbClr val="781D7D"/>
                </a:solidFill>
              </a:rPr>
              <a:t>The THRIVE Conceptual Framework</a:t>
            </a:r>
            <a:endParaRPr lang="en-GB" sz="2600" b="1" dirty="0">
              <a:solidFill>
                <a:srgbClr val="781D7D"/>
              </a:solidFill>
            </a:endParaRPr>
          </a:p>
        </p:txBody>
      </p:sp>
      <p:pic>
        <p:nvPicPr>
          <p:cNvPr id="7" name="Picture 6"/>
          <p:cNvPicPr>
            <a:picLocks noChangeAspect="1"/>
          </p:cNvPicPr>
          <p:nvPr/>
        </p:nvPicPr>
        <p:blipFill>
          <a:blip r:embed="rId4"/>
          <a:stretch>
            <a:fillRect/>
          </a:stretch>
        </p:blipFill>
        <p:spPr>
          <a:xfrm>
            <a:off x="6530454" y="2155308"/>
            <a:ext cx="2267890" cy="712392"/>
          </a:xfrm>
          <a:prstGeom prst="rect">
            <a:avLst/>
          </a:prstGeom>
        </p:spPr>
      </p:pic>
      <p:sp>
        <p:nvSpPr>
          <p:cNvPr id="11" name="TextBox 10"/>
          <p:cNvSpPr txBox="1"/>
          <p:nvPr/>
        </p:nvSpPr>
        <p:spPr>
          <a:xfrm>
            <a:off x="251520" y="1167806"/>
            <a:ext cx="5352867" cy="5570756"/>
          </a:xfrm>
          <a:prstGeom prst="rect">
            <a:avLst/>
          </a:prstGeom>
          <a:noFill/>
        </p:spPr>
        <p:txBody>
          <a:bodyPr wrap="square" rtlCol="0">
            <a:spAutoFit/>
          </a:bodyPr>
          <a:lstStyle/>
          <a:p>
            <a:pPr>
              <a:buClr>
                <a:srgbClr val="A4D620"/>
              </a:buClr>
            </a:pPr>
            <a:r>
              <a:rPr lang="en-US" sz="2000" dirty="0"/>
              <a:t>The THRIVE conceptual framework </a:t>
            </a:r>
            <a:r>
              <a:rPr lang="en-US" sz="2000" dirty="0" smtClean="0"/>
              <a:t>(Wolpert, et al. 2016) was </a:t>
            </a:r>
            <a:r>
              <a:rPr lang="en-US" sz="2000" dirty="0"/>
              <a:t>developed as a collaboration between the Anna Freud National Centre for Children and Families and the Tavistock and Portman NHS Foundation Trust</a:t>
            </a:r>
            <a:r>
              <a:rPr lang="en-US" sz="2000" dirty="0" smtClean="0"/>
              <a:t>.</a:t>
            </a:r>
          </a:p>
          <a:p>
            <a:pPr marL="285750" indent="-285750">
              <a:buClr>
                <a:srgbClr val="A4D620"/>
              </a:buClr>
              <a:buFont typeface="Arial" panose="020B0604020202020204" pitchFamily="34" charset="0"/>
              <a:buChar char="•"/>
            </a:pPr>
            <a:endParaRPr lang="en-US" sz="2000" dirty="0"/>
          </a:p>
          <a:p>
            <a:pPr>
              <a:buClr>
                <a:srgbClr val="A4D620"/>
              </a:buClr>
            </a:pPr>
            <a:r>
              <a:rPr lang="en-GB" sz="2000" dirty="0">
                <a:solidFill>
                  <a:prstClr val="black"/>
                </a:solidFill>
              </a:rPr>
              <a:t>Built on learning from:</a:t>
            </a:r>
          </a:p>
          <a:p>
            <a:pPr marL="216000" indent="-216000">
              <a:buClr>
                <a:srgbClr val="A4D620"/>
              </a:buClr>
              <a:buFont typeface="Arial" panose="020B0604020202020204" pitchFamily="34" charset="0"/>
              <a:buChar char="•"/>
            </a:pPr>
            <a:r>
              <a:rPr lang="en-GB" sz="2000" b="1" dirty="0">
                <a:solidFill>
                  <a:prstClr val="black"/>
                </a:solidFill>
              </a:rPr>
              <a:t>Child Outcomes Research Consortium (CORC)</a:t>
            </a:r>
            <a:r>
              <a:rPr lang="en-GB" sz="2000" dirty="0">
                <a:solidFill>
                  <a:prstClr val="black"/>
                </a:solidFill>
              </a:rPr>
              <a:t>; use of patient reported outcome measures to transform practice: </a:t>
            </a:r>
            <a:r>
              <a:rPr lang="en-GB" sz="2000" dirty="0">
                <a:solidFill>
                  <a:prstClr val="black"/>
                </a:solidFill>
                <a:hlinkClick r:id="rId5"/>
              </a:rPr>
              <a:t>www.corc.uk.net</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Choice and Partnership Approach (CAPA)</a:t>
            </a:r>
            <a:r>
              <a:rPr lang="en-GB" sz="2000" dirty="0">
                <a:solidFill>
                  <a:prstClr val="black"/>
                </a:solidFill>
              </a:rPr>
              <a:t>; how to manage flow and embed shared decision making: </a:t>
            </a:r>
            <a:r>
              <a:rPr lang="en-GB" sz="2000" dirty="0">
                <a:solidFill>
                  <a:prstClr val="black"/>
                </a:solidFill>
                <a:hlinkClick r:id="rId6"/>
              </a:rPr>
              <a:t>http://capa.co.uk/</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Payment Systems in CAMHS development</a:t>
            </a:r>
            <a:r>
              <a:rPr lang="en-GB" sz="2000" dirty="0">
                <a:solidFill>
                  <a:prstClr val="black"/>
                </a:solidFill>
              </a:rPr>
              <a:t>; 19 case mix adjusted groupings: </a:t>
            </a:r>
            <a:r>
              <a:rPr lang="en-GB" sz="2000" dirty="0">
                <a:solidFill>
                  <a:prstClr val="black"/>
                </a:solidFill>
                <a:hlinkClick r:id="rId7"/>
              </a:rPr>
              <a:t>http://pbrcamhs.org/final-report-published/</a:t>
            </a:r>
            <a:endParaRPr lang="en-GB" sz="2000" dirty="0">
              <a:solidFill>
                <a:prstClr val="black"/>
              </a:solidFill>
            </a:endParaRP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endParaRPr lang="en-US" dirty="0"/>
          </a:p>
        </p:txBody>
      </p:sp>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19978" y="3284353"/>
            <a:ext cx="2178366" cy="3084221"/>
          </a:xfrm>
          <a:prstGeom prst="rect">
            <a:avLst/>
          </a:prstGeom>
        </p:spPr>
      </p:pic>
    </p:spTree>
    <p:extLst>
      <p:ext uri="{BB962C8B-B14F-4D97-AF65-F5344CB8AC3E}">
        <p14:creationId xmlns:p14="http://schemas.microsoft.com/office/powerpoint/2010/main" val="3407294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a:defRPr/>
            </a:pPr>
            <a:r>
              <a:rPr lang="en-GB" sz="2600" b="1" dirty="0">
                <a:solidFill>
                  <a:srgbClr val="781D7D"/>
                </a:solidFill>
              </a:rPr>
              <a:t>The THRIVE Conceptual </a:t>
            </a:r>
            <a:r>
              <a:rPr lang="en-GB" sz="2600" b="1" dirty="0" smtClean="0">
                <a:solidFill>
                  <a:srgbClr val="781D7D"/>
                </a:solidFill>
              </a:rPr>
              <a:t>Framework</a:t>
            </a:r>
            <a:endParaRPr lang="en-GB" sz="2600" b="1" dirty="0">
              <a:solidFill>
                <a:srgbClr val="781D7D"/>
              </a:solidFill>
            </a:endParaRP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90895" y="4520618"/>
            <a:ext cx="8322021" cy="1871853"/>
          </a:xfrm>
          <a:solidFill>
            <a:schemeClr val="bg1"/>
          </a:solidFill>
        </p:spPr>
        <p:txBody>
          <a:bodyPr/>
          <a:lstStyle/>
          <a:p>
            <a:pPr marL="274320" indent="-274320"/>
            <a:r>
              <a:rPr lang="en-US" dirty="0" smtClean="0"/>
              <a:t>Distinction between advice/support and evidence based “treatment”</a:t>
            </a:r>
          </a:p>
          <a:p>
            <a:pPr marL="274320" indent="-274320"/>
            <a:r>
              <a:rPr lang="en-US" dirty="0" smtClean="0"/>
              <a:t>The five </a:t>
            </a:r>
            <a:r>
              <a:rPr lang="en-US" dirty="0"/>
              <a:t>n</a:t>
            </a:r>
            <a:r>
              <a:rPr lang="en-US" dirty="0" smtClean="0"/>
              <a:t>eeds </a:t>
            </a:r>
            <a:r>
              <a:rPr lang="en-US" dirty="0"/>
              <a:t>b</a:t>
            </a:r>
            <a:r>
              <a:rPr lang="en-US" dirty="0" smtClean="0"/>
              <a:t>ased </a:t>
            </a:r>
            <a:r>
              <a:rPr lang="en-US" dirty="0"/>
              <a:t>g</a:t>
            </a:r>
            <a:r>
              <a:rPr lang="en-US" dirty="0" smtClean="0"/>
              <a:t>roups </a:t>
            </a:r>
            <a:r>
              <a:rPr lang="en-US" dirty="0"/>
              <a:t>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rgbClr val="F32F79"/>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rgbClr val="F32F79"/>
                </a:solidFill>
              </a:rPr>
              <a:t>Description of the </a:t>
            </a:r>
            <a:r>
              <a:rPr lang="en-US" sz="1400" b="1" dirty="0" smtClean="0">
                <a:solidFill>
                  <a:srgbClr val="F32F79"/>
                </a:solidFill>
              </a:rPr>
              <a:t>THRIVE-groups</a:t>
            </a:r>
            <a:endParaRPr lang="en-US" sz="1400" b="1" dirty="0">
              <a:solidFill>
                <a:srgbClr val="F32F79"/>
              </a:solidFill>
            </a:endParaRPr>
          </a:p>
        </p:txBody>
      </p:sp>
      <p:sp>
        <p:nvSpPr>
          <p:cNvPr id="9" name="TextBox 8"/>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1220579792"/>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4008" y="836613"/>
            <a:ext cx="4129087" cy="4481512"/>
          </a:xfrm>
        </p:spPr>
        <p:txBody>
          <a:bodyPr/>
          <a:lstStyle/>
          <a:p>
            <a:r>
              <a:rPr lang="en-GB" sz="2000" dirty="0" smtClean="0"/>
              <a:t>Shared decision making at heart of choice</a:t>
            </a:r>
          </a:p>
          <a:p>
            <a:pPr marL="0" indent="0">
              <a:buNone/>
            </a:pPr>
            <a:endParaRPr lang="en-GB" sz="2000" dirty="0" smtClean="0"/>
          </a:p>
          <a:p>
            <a:r>
              <a:rPr lang="en-GB" sz="2000" dirty="0" smtClean="0"/>
              <a:t>Acknowledgment of limitation of evidence-based interventions</a:t>
            </a:r>
          </a:p>
          <a:p>
            <a:endParaRPr lang="en-GB" sz="2000" dirty="0" smtClean="0"/>
          </a:p>
          <a:p>
            <a:r>
              <a:rPr lang="en-GB" sz="2000" dirty="0" smtClean="0"/>
              <a:t>Acknowledgment of limitations of resources</a:t>
            </a:r>
          </a:p>
          <a:p>
            <a:endParaRPr lang="en-GB" sz="2000" dirty="0" smtClean="0"/>
          </a:p>
          <a:p>
            <a:r>
              <a:rPr lang="en-GB" sz="2000" dirty="0" smtClean="0"/>
              <a:t>Distinction between getting help (“treatment”) and risk support</a:t>
            </a:r>
          </a:p>
          <a:p>
            <a:endParaRPr lang="en-GB" sz="2000" dirty="0"/>
          </a:p>
          <a:p>
            <a:r>
              <a:rPr lang="en-GB" sz="2000" dirty="0" smtClean="0"/>
              <a:t>Greater emphasis on how to help young people and communities build on their own strengths</a:t>
            </a:r>
          </a:p>
          <a:p>
            <a:endParaRPr lang="en-GB" dirty="0"/>
          </a:p>
          <a:p>
            <a:endParaRPr lang="en-GB" dirty="0"/>
          </a:p>
        </p:txBody>
      </p:sp>
      <p:sp>
        <p:nvSpPr>
          <p:cNvPr id="4" name="Text Placeholder 3"/>
          <p:cNvSpPr>
            <a:spLocks noGrp="1"/>
          </p:cNvSpPr>
          <p:nvPr>
            <p:ph type="body" sz="quarter" idx="10"/>
          </p:nvPr>
        </p:nvSpPr>
        <p:spPr/>
        <p:txBody>
          <a:bodyPr/>
          <a:lstStyle/>
          <a:p>
            <a:r>
              <a:rPr lang="en-GB" dirty="0" smtClean="0"/>
              <a:t>THRIVE Key Principles</a:t>
            </a:r>
            <a:endParaRPr lang="en-GB"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2113" r="3840" b="1412"/>
          <a:stretch/>
        </p:blipFill>
        <p:spPr>
          <a:xfrm>
            <a:off x="250825" y="1431116"/>
            <a:ext cx="4129088" cy="4016405"/>
          </a:xfrm>
          <a:prstGeom prst="rect">
            <a:avLst/>
          </a:prstGeom>
        </p:spPr>
      </p:pic>
      <p:sp>
        <p:nvSpPr>
          <p:cNvPr id="6" name="TextBox 5"/>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593003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Framework: Latest Iteration (November 2016)</a:t>
            </a:r>
          </a:p>
        </p:txBody>
      </p:sp>
      <p:sp>
        <p:nvSpPr>
          <p:cNvPr id="7" name="Text Placeholder 6"/>
          <p:cNvSpPr>
            <a:spLocks noGrp="1"/>
          </p:cNvSpPr>
          <p:nvPr>
            <p:ph type="body" sz="quarter" idx="11"/>
          </p:nvPr>
        </p:nvSpPr>
        <p:spPr>
          <a:xfrm>
            <a:off x="255371" y="1197736"/>
            <a:ext cx="8770641" cy="5357610"/>
          </a:xfrm>
          <a:noFill/>
        </p:spPr>
        <p:txBody>
          <a:bodyPr/>
          <a:lstStyle/>
          <a:p>
            <a:pPr marL="0" indent="0">
              <a:buNone/>
            </a:pPr>
            <a:r>
              <a:rPr lang="en-GB" dirty="0"/>
              <a:t>THRIVE was originally authored by professionals involved in mental health support for children and young people, all of whom came from a health background. </a:t>
            </a:r>
          </a:p>
          <a:p>
            <a:pPr marL="0" indent="0">
              <a:buNone/>
            </a:pPr>
            <a:endParaRPr lang="en-GB" dirty="0"/>
          </a:p>
          <a:p>
            <a:pPr marL="0" indent="0">
              <a:buNone/>
            </a:pPr>
            <a:r>
              <a:rPr lang="en-GB" dirty="0"/>
              <a:t>THRIVE Elaborated (Second Edition) now has co-authors from the world of education and social care, and have drawn on views from head teacher panels, CCG leads and local authority directors. </a:t>
            </a:r>
          </a:p>
          <a:p>
            <a:pPr marL="0" indent="0">
              <a:buNone/>
            </a:pPr>
            <a:endParaRPr lang="en-GB" dirty="0"/>
          </a:p>
          <a:p>
            <a:pPr marL="0" indent="0">
              <a:buNone/>
            </a:pPr>
            <a:r>
              <a:rPr lang="en-GB" dirty="0"/>
              <a:t>Highlights four key ways in which the THRIVE framework is inherently multi-agency:</a:t>
            </a:r>
          </a:p>
          <a:p>
            <a:pPr marL="180000" lvl="0" indent="0">
              <a:buNone/>
            </a:pPr>
            <a:r>
              <a:rPr lang="en-GB" dirty="0">
                <a:solidFill>
                  <a:srgbClr val="A4D620"/>
                </a:solidFill>
              </a:rPr>
              <a:t>1.</a:t>
            </a:r>
            <a:r>
              <a:rPr lang="en-GB" dirty="0"/>
              <a:t> THRIVE endorses multi-agency definitions of mental health promoting practices</a:t>
            </a:r>
          </a:p>
          <a:p>
            <a:pPr marL="180000" indent="0">
              <a:buNone/>
            </a:pPr>
            <a:r>
              <a:rPr lang="en-GB" dirty="0">
                <a:solidFill>
                  <a:srgbClr val="A4D620"/>
                </a:solidFill>
              </a:rPr>
              <a:t>2. </a:t>
            </a:r>
            <a:r>
              <a:rPr lang="en-GB" dirty="0"/>
              <a:t>THRIVE encourages shared multi-agency responsibility for promoting “thriving”</a:t>
            </a:r>
          </a:p>
          <a:p>
            <a:pPr marL="180000" indent="0">
              <a:buNone/>
            </a:pPr>
            <a:r>
              <a:rPr lang="en-GB" dirty="0">
                <a:solidFill>
                  <a:srgbClr val="A4D620"/>
                </a:solidFill>
              </a:rPr>
              <a:t>3.</a:t>
            </a:r>
            <a:r>
              <a:rPr lang="en-GB" dirty="0"/>
              <a:t> THRIVE promotes multi-agency proactive “advice” and “help”</a:t>
            </a:r>
          </a:p>
          <a:p>
            <a:pPr marL="180000" indent="0">
              <a:buNone/>
            </a:pPr>
            <a:r>
              <a:rPr lang="en-GB" dirty="0">
                <a:solidFill>
                  <a:srgbClr val="A4D620"/>
                </a:solidFill>
              </a:rPr>
              <a:t>4. </a:t>
            </a:r>
            <a:r>
              <a:rPr lang="en-GB" dirty="0"/>
              <a:t>THRIVE supports multi-agency clarity on endings as well as beginnings</a:t>
            </a:r>
          </a:p>
          <a:p>
            <a:pPr marL="0" indent="0">
              <a:buNone/>
            </a:pPr>
            <a:endParaRPr lang="en-US" dirty="0"/>
          </a:p>
        </p:txBody>
      </p:sp>
      <p:sp>
        <p:nvSpPr>
          <p:cNvPr id="5" name="TextBox 4"/>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740348202"/>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68172" cy="589656"/>
          </a:xfrm>
        </p:spPr>
        <p:txBody>
          <a:bodyPr/>
          <a:lstStyle/>
          <a:p>
            <a:r>
              <a:rPr lang="en-US" dirty="0" smtClean="0"/>
              <a:t>The response to the THRIVE Conceptual Framework</a:t>
            </a:r>
            <a:endParaRPr lang="en-US" dirty="0"/>
          </a:p>
        </p:txBody>
      </p:sp>
      <p:sp>
        <p:nvSpPr>
          <p:cNvPr id="6" name="TextBox 5"/>
          <p:cNvSpPr txBox="1"/>
          <p:nvPr/>
        </p:nvSpPr>
        <p:spPr>
          <a:xfrm>
            <a:off x="3539548" y="3496306"/>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do we make it work in our area?</a:t>
            </a:r>
            <a:endParaRPr lang="en-GB" sz="2000" dirty="0"/>
          </a:p>
        </p:txBody>
      </p:sp>
      <p:sp>
        <p:nvSpPr>
          <p:cNvPr id="7" name="TextBox 6"/>
          <p:cNvSpPr txBox="1"/>
          <p:nvPr/>
        </p:nvSpPr>
        <p:spPr>
          <a:xfrm>
            <a:off x="631069" y="3285033"/>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What do the principles look like in practice on the ground?</a:t>
            </a:r>
            <a:endParaRPr lang="en-GB" sz="2000" dirty="0"/>
          </a:p>
        </p:txBody>
      </p:sp>
      <p:sp>
        <p:nvSpPr>
          <p:cNvPr id="8" name="TextBox 7"/>
          <p:cNvSpPr txBox="1"/>
          <p:nvPr/>
        </p:nvSpPr>
        <p:spPr>
          <a:xfrm>
            <a:off x="6272016" y="3986802"/>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Is there a blueprint for implementation?</a:t>
            </a:r>
            <a:endParaRPr lang="en-GB" sz="2000" dirty="0"/>
          </a:p>
        </p:txBody>
      </p:sp>
      <p:sp>
        <p:nvSpPr>
          <p:cNvPr id="9" name="TextBox 8"/>
          <p:cNvSpPr txBox="1"/>
          <p:nvPr/>
        </p:nvSpPr>
        <p:spPr>
          <a:xfrm>
            <a:off x="6096001" y="5367280"/>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do we implement the concepts?</a:t>
            </a:r>
            <a:endParaRPr lang="en-GB" sz="2000" dirty="0"/>
          </a:p>
        </p:txBody>
      </p:sp>
      <p:sp>
        <p:nvSpPr>
          <p:cNvPr id="10" name="TextBox 9"/>
          <p:cNvSpPr txBox="1"/>
          <p:nvPr/>
        </p:nvSpPr>
        <p:spPr>
          <a:xfrm>
            <a:off x="3363534" y="4749265"/>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should we design services to reflect THRIVE principles?</a:t>
            </a:r>
            <a:endParaRPr lang="en-GB" sz="2000" dirty="0"/>
          </a:p>
        </p:txBody>
      </p:sp>
      <p:sp>
        <p:nvSpPr>
          <p:cNvPr id="11" name="TextBox 10"/>
          <p:cNvSpPr txBox="1"/>
          <p:nvPr/>
        </p:nvSpPr>
        <p:spPr>
          <a:xfrm>
            <a:off x="250831" y="5181393"/>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Can we access support for implementation?</a:t>
            </a:r>
            <a:endParaRPr lang="en-GB" sz="2000" dirty="0"/>
          </a:p>
        </p:txBody>
      </p:sp>
      <p:sp>
        <p:nvSpPr>
          <p:cNvPr id="12" name="TextBox 11"/>
          <p:cNvSpPr txBox="1"/>
          <p:nvPr/>
        </p:nvSpPr>
        <p:spPr>
          <a:xfrm>
            <a:off x="250831" y="1030942"/>
            <a:ext cx="8596961" cy="1379101"/>
          </a:xfrm>
          <a:prstGeom prst="roundRect">
            <a:avLst/>
          </a:prstGeom>
          <a:noFill/>
          <a:ln>
            <a:solidFill>
              <a:schemeClr val="accent4"/>
            </a:solidFill>
          </a:ln>
        </p:spPr>
        <p:txBody>
          <a:bodyPr wrap="square" rtlCol="0">
            <a:spAutoFit/>
          </a:bodyPr>
          <a:lstStyle/>
          <a:p>
            <a:pPr algn="ctr"/>
            <a:r>
              <a:rPr lang="en-GB" sz="2500" dirty="0" smtClean="0"/>
              <a:t>We really like the concept and principles of THRIVE and would like to use it to underpin our redesign of mental health services for children and young people in line with Future in Mind</a:t>
            </a:r>
            <a:endParaRPr lang="en-GB" sz="2500" dirty="0"/>
          </a:p>
        </p:txBody>
      </p:sp>
      <p:sp>
        <p:nvSpPr>
          <p:cNvPr id="13" name="TextBox 12"/>
          <p:cNvSpPr txBox="1"/>
          <p:nvPr/>
        </p:nvSpPr>
        <p:spPr>
          <a:xfrm>
            <a:off x="3261423" y="2534410"/>
            <a:ext cx="2446987" cy="442674"/>
          </a:xfrm>
          <a:prstGeom prst="roundRect">
            <a:avLst/>
          </a:prstGeom>
          <a:noFill/>
          <a:ln>
            <a:noFill/>
          </a:ln>
        </p:spPr>
        <p:txBody>
          <a:bodyPr wrap="square" rtlCol="0">
            <a:spAutoFit/>
          </a:bodyPr>
          <a:lstStyle/>
          <a:p>
            <a:pPr algn="ctr"/>
            <a:r>
              <a:rPr lang="en-GB" sz="2000" dirty="0" smtClean="0"/>
              <a:t>BUT…</a:t>
            </a:r>
            <a:endParaRPr lang="en-GB" sz="2000" dirty="0"/>
          </a:p>
        </p:txBody>
      </p:sp>
    </p:spTree>
    <p:extLst>
      <p:ext uri="{BB962C8B-B14F-4D97-AF65-F5344CB8AC3E}">
        <p14:creationId xmlns:p14="http://schemas.microsoft.com/office/powerpoint/2010/main" val="2456895056"/>
      </p:ext>
    </p:extLst>
  </p:cSld>
  <p:clrMapOvr>
    <a:masterClrMapping/>
  </p:clrMapOvr>
  <mc:AlternateContent xmlns:mc="http://schemas.openxmlformats.org/markup-compatibility/2006" xmlns:p14="http://schemas.microsoft.com/office/powerpoint/2010/main">
    <mc:Choice Requires="p14">
      <p:transition spd="slow" p14:dur="2000" advTm="57117"/>
    </mc:Choice>
    <mc:Fallback xmlns="">
      <p:transition xmlns:p14="http://schemas.microsoft.com/office/powerpoint/2010/main" spd="slow" advTm="5711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2912899" y="3154081"/>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Rectangle 23"/>
          <p:cNvSpPr/>
          <p:nvPr/>
        </p:nvSpPr>
        <p:spPr>
          <a:xfrm>
            <a:off x="288078" y="5308234"/>
            <a:ext cx="8855922" cy="1015663"/>
          </a:xfrm>
          <a:prstGeom prst="rect">
            <a:avLst/>
          </a:prstGeom>
          <a:solidFill>
            <a:schemeClr val="bg1"/>
          </a:solidFill>
        </p:spPr>
        <p:txBody>
          <a:bodyPr wrap="square">
            <a:spAutoFit/>
          </a:bodyPr>
          <a:lstStyle/>
          <a:p>
            <a:pPr>
              <a:buClr>
                <a:srgbClr val="A4D620"/>
              </a:buClr>
            </a:pPr>
            <a:r>
              <a:rPr lang="en-US" sz="2000" dirty="0" smtClean="0"/>
              <a:t>The </a:t>
            </a:r>
            <a:r>
              <a:rPr lang="en-US" sz="2000" dirty="0"/>
              <a:t>i-THRIVE programme is a collaboration between the Anna Freud National Centre for Children and Families, the Tavistock and Portman NHS Foundation Trust, Dartmouth Institute for Health Policy and Clinical </a:t>
            </a:r>
            <a:r>
              <a:rPr lang="en-US" sz="2000" dirty="0" smtClean="0"/>
              <a:t>Practice, </a:t>
            </a:r>
            <a:r>
              <a:rPr lang="en-US" sz="2000" dirty="0"/>
              <a:t>and UCLPartners</a:t>
            </a:r>
            <a:r>
              <a:rPr lang="en-US" sz="2000" dirty="0" smtClean="0"/>
              <a:t>.</a:t>
            </a:r>
            <a:endParaRPr lang="en-US" sz="20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2201398"/>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516" y="2338244"/>
            <a:ext cx="1956263" cy="2769759"/>
          </a:xfrm>
          <a:prstGeom prst="rect">
            <a:avLst/>
          </a:prstGeom>
          <a:ln>
            <a:solidFill>
              <a:srgbClr val="A4D620"/>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3679" y="173626"/>
            <a:ext cx="2440311" cy="830395"/>
          </a:xfrm>
          <a:prstGeom prst="rect">
            <a:avLst/>
          </a:prstGeom>
        </p:spPr>
      </p:pic>
      <p:sp>
        <p:nvSpPr>
          <p:cNvPr id="6" name="Rectangle 5"/>
          <p:cNvSpPr/>
          <p:nvPr/>
        </p:nvSpPr>
        <p:spPr>
          <a:xfrm>
            <a:off x="288077" y="1202746"/>
            <a:ext cx="8428219" cy="707886"/>
          </a:xfrm>
          <a:prstGeom prst="rect">
            <a:avLst/>
          </a:prstGeom>
        </p:spPr>
        <p:txBody>
          <a:bodyPr wrap="square">
            <a:spAutoFit/>
          </a:bodyPr>
          <a:lstStyle/>
          <a:p>
            <a:pPr>
              <a:buClr>
                <a:srgbClr val="A4D620"/>
              </a:buClr>
            </a:pPr>
            <a:r>
              <a:rPr lang="en-US" sz="2000" dirty="0"/>
              <a:t>i-THRIVE is the implementation programme that supports sites to translate the THRIVE conceptual framework into a model of care that fits local context.</a:t>
            </a:r>
          </a:p>
        </p:txBody>
      </p:sp>
    </p:spTree>
    <p:extLst>
      <p:ext uri="{BB962C8B-B14F-4D97-AF65-F5344CB8AC3E}">
        <p14:creationId xmlns:p14="http://schemas.microsoft.com/office/powerpoint/2010/main" val="24871126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57452</TotalTime>
  <Words>2366</Words>
  <Application>Microsoft Office PowerPoint</Application>
  <PresentationFormat>On-screen Show (4:3)</PresentationFormat>
  <Paragraphs>298</Paragraphs>
  <Slides>33</Slides>
  <Notes>19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33</vt:i4>
      </vt:variant>
    </vt:vector>
  </HeadingPairs>
  <TitlesOfParts>
    <vt:vector size="45" baseType="lpstr">
      <vt:lpstr>Arial</vt:lpstr>
      <vt:lpstr>Calibri</vt:lpstr>
      <vt:lpstr>Calibri Light</vt:lpstr>
      <vt:lpstr>Courier New</vt:lpstr>
      <vt:lpstr>Wingdings</vt: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Implementing THRIVE Phase 1: Developing a full understanding of your current system</vt:lpstr>
      <vt:lpstr>PowerPoint Presentation</vt:lpstr>
      <vt:lpstr>Overview of THRIVE and i-THRIVE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principles and components of the i-THRIVE model of care  </vt:lpstr>
      <vt:lpstr>PowerPoint Presentation</vt:lpstr>
      <vt:lpstr>PowerPoint Presentation</vt:lpstr>
      <vt:lpstr>PowerPoint Presentation</vt:lpstr>
      <vt:lpstr>i-THRIVE Approach to Implementation Phase 1: Understanding Your System</vt:lpstr>
      <vt:lpstr>PowerPoint Presentation</vt:lpstr>
      <vt:lpstr>PowerPoint Presentation</vt:lpstr>
      <vt:lpstr>PowerPoint Presentation</vt:lpstr>
      <vt:lpstr>i-THRIVE Approach to Implementation Phase 1: Understanding Your System  i-THRIVE Assessment Tool How THRIVE-like is your current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1700</cp:revision>
  <cp:lastPrinted>2015-07-22T16:33:04Z</cp:lastPrinted>
  <dcterms:created xsi:type="dcterms:W3CDTF">2015-07-09T07:15:21Z</dcterms:created>
  <dcterms:modified xsi:type="dcterms:W3CDTF">2018-01-08T12:07:14Z</dcterms:modified>
</cp:coreProperties>
</file>