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30" r:id="rId2"/>
    <p:sldMasterId id="2147483716" r:id="rId3"/>
    <p:sldMasterId id="2147483708" r:id="rId4"/>
    <p:sldMasterId id="2147483711" r:id="rId5"/>
    <p:sldMasterId id="2147483742" r:id="rId6"/>
    <p:sldMasterId id="2147483755" r:id="rId7"/>
  </p:sldMasterIdLst>
  <p:notesMasterIdLst>
    <p:notesMasterId r:id="rId39"/>
  </p:notesMasterIdLst>
  <p:handoutMasterIdLst>
    <p:handoutMasterId r:id="rId40"/>
  </p:handoutMasterIdLst>
  <p:sldIdLst>
    <p:sldId id="412" r:id="rId8"/>
    <p:sldId id="372" r:id="rId9"/>
    <p:sldId id="373" r:id="rId10"/>
    <p:sldId id="448" r:id="rId11"/>
    <p:sldId id="449" r:id="rId12"/>
    <p:sldId id="450" r:id="rId13"/>
    <p:sldId id="451" r:id="rId14"/>
    <p:sldId id="452" r:id="rId15"/>
    <p:sldId id="453" r:id="rId16"/>
    <p:sldId id="454" r:id="rId17"/>
    <p:sldId id="455" r:id="rId18"/>
    <p:sldId id="440" r:id="rId19"/>
    <p:sldId id="456" r:id="rId20"/>
    <p:sldId id="457" r:id="rId21"/>
    <p:sldId id="458" r:id="rId22"/>
    <p:sldId id="442" r:id="rId23"/>
    <p:sldId id="443" r:id="rId24"/>
    <p:sldId id="446" r:id="rId25"/>
    <p:sldId id="445" r:id="rId26"/>
    <p:sldId id="424" r:id="rId27"/>
    <p:sldId id="425" r:id="rId28"/>
    <p:sldId id="432" r:id="rId29"/>
    <p:sldId id="433" r:id="rId30"/>
    <p:sldId id="426" r:id="rId31"/>
    <p:sldId id="427" r:id="rId32"/>
    <p:sldId id="428" r:id="rId33"/>
    <p:sldId id="435" r:id="rId34"/>
    <p:sldId id="429" r:id="rId35"/>
    <p:sldId id="430" r:id="rId36"/>
    <p:sldId id="422" r:id="rId37"/>
    <p:sldId id="447" r:id="rId38"/>
  </p:sldIdLst>
  <p:sldSz cx="9144000" cy="6858000" type="screen4x3"/>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Moore" initials="AM" lastIdx="14" clrIdx="0"/>
  <p:cmAuthor id="1" name="Steve Ryan" initials="SR"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620"/>
    <a:srgbClr val="BD01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62" autoAdjust="0"/>
    <p:restoredTop sz="94434" autoAdjust="0"/>
  </p:normalViewPr>
  <p:slideViewPr>
    <p:cSldViewPr snapToGrid="0" snapToObjects="1">
      <p:cViewPr varScale="1">
        <p:scale>
          <a:sx n="74" d="100"/>
          <a:sy n="74" d="100"/>
        </p:scale>
        <p:origin x="1308" y="60"/>
      </p:cViewPr>
      <p:guideLst>
        <p:guide orient="horz" pos="2160"/>
        <p:guide pos="2880"/>
      </p:guideLst>
    </p:cSldViewPr>
  </p:slideViewPr>
  <p:outlineViewPr>
    <p:cViewPr>
      <p:scale>
        <a:sx n="33" d="100"/>
        <a:sy n="33" d="100"/>
      </p:scale>
      <p:origin x="0" y="60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171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BD723-9454-3743-9A49-5140B8A48B1C}" type="doc">
      <dgm:prSet loTypeId="urn:microsoft.com/office/officeart/2005/8/layout/venn2" loCatId="" qsTypeId="urn:microsoft.com/office/officeart/2005/8/quickstyle/simple2" qsCatId="simple" csTypeId="urn:microsoft.com/office/officeart/2005/8/colors/accent6_3" csCatId="accent6" phldr="1"/>
      <dgm:spPr/>
      <dgm:t>
        <a:bodyPr/>
        <a:lstStyle/>
        <a:p>
          <a:endParaRPr lang="en-US"/>
        </a:p>
      </dgm:t>
    </dgm:pt>
    <dgm:pt modelId="{15347A8C-8FD3-5F4B-BACB-10F76C107FA7}">
      <dgm:prSet phldrT="[Text]" custT="1"/>
      <dgm:spPr/>
      <dgm:t>
        <a:bodyPr/>
        <a:lstStyle/>
        <a:p>
          <a:r>
            <a:rPr lang="en-US" sz="1200" b="1" dirty="0"/>
            <a:t>MACRO </a:t>
          </a:r>
        </a:p>
        <a:p>
          <a:r>
            <a:rPr lang="en-US" sz="1400" dirty="0"/>
            <a:t>Consideration of Population Health Improvement</a:t>
          </a:r>
        </a:p>
        <a:p>
          <a:r>
            <a:rPr lang="en-US" sz="1400" dirty="0"/>
            <a:t>How agencies work together and commission services for the population</a:t>
          </a:r>
        </a:p>
      </dgm:t>
    </dgm:pt>
    <dgm:pt modelId="{20DE10D7-157C-E447-8D43-9EB70F0A89E4}" type="parTrans" cxnId="{A2CD19CF-BA6F-444B-BB53-93F8B6A1A8F1}">
      <dgm:prSet/>
      <dgm:spPr/>
      <dgm:t>
        <a:bodyPr/>
        <a:lstStyle/>
        <a:p>
          <a:endParaRPr lang="en-US" sz="1200"/>
        </a:p>
      </dgm:t>
    </dgm:pt>
    <dgm:pt modelId="{6C3B265A-70A7-F54C-99DE-DE54A0F34D5E}" type="sibTrans" cxnId="{A2CD19CF-BA6F-444B-BB53-93F8B6A1A8F1}">
      <dgm:prSet/>
      <dgm:spPr/>
      <dgm:t>
        <a:bodyPr/>
        <a:lstStyle/>
        <a:p>
          <a:endParaRPr lang="en-US" sz="1200"/>
        </a:p>
      </dgm:t>
    </dgm:pt>
    <dgm:pt modelId="{149E4CC1-D591-DB49-80E8-C6CA4CEC3E8F}">
      <dgm:prSet phldrT="[Text]" custT="1"/>
      <dgm:spPr/>
      <dgm:t>
        <a:bodyPr/>
        <a:lstStyle/>
        <a:p>
          <a:r>
            <a:rPr lang="en-US" sz="1200" b="1" dirty="0"/>
            <a:t>MESO </a:t>
          </a:r>
        </a:p>
        <a:p>
          <a:r>
            <a:rPr lang="en-US" sz="1400" dirty="0"/>
            <a:t>Needs based groups of young people and the services/ teams that enable delivery of care according to those needs</a:t>
          </a:r>
        </a:p>
      </dgm:t>
    </dgm:pt>
    <dgm:pt modelId="{A0F59E34-B3C2-344A-BE2F-6926F8235AD5}" type="parTrans" cxnId="{054A8C20-A8B2-0A45-BF2D-85ACBF0DB0B2}">
      <dgm:prSet/>
      <dgm:spPr/>
      <dgm:t>
        <a:bodyPr/>
        <a:lstStyle/>
        <a:p>
          <a:endParaRPr lang="en-US" sz="1200"/>
        </a:p>
      </dgm:t>
    </dgm:pt>
    <dgm:pt modelId="{6970DA05-6899-554C-B93B-20EF9BC853F8}" type="sibTrans" cxnId="{054A8C20-A8B2-0A45-BF2D-85ACBF0DB0B2}">
      <dgm:prSet/>
      <dgm:spPr/>
      <dgm:t>
        <a:bodyPr/>
        <a:lstStyle/>
        <a:p>
          <a:endParaRPr lang="en-US" sz="1200"/>
        </a:p>
      </dgm:t>
    </dgm:pt>
    <dgm:pt modelId="{8AE6A5E2-D654-F644-A384-D232AADBE83F}">
      <dgm:prSet phldrT="[Text]" custT="1"/>
      <dgm:spPr/>
      <dgm:t>
        <a:bodyPr/>
        <a:lstStyle/>
        <a:p>
          <a:r>
            <a:rPr lang="en-US" sz="1200" b="1" dirty="0"/>
            <a:t>MICRO </a:t>
          </a:r>
        </a:p>
        <a:p>
          <a:r>
            <a:rPr lang="en-US" sz="1400" dirty="0"/>
            <a:t>Ways of working with young people and their families, and how professionals can work best in a collaborative and integrated way</a:t>
          </a:r>
        </a:p>
      </dgm:t>
    </dgm:pt>
    <dgm:pt modelId="{5FF00BB6-3830-204C-99C5-A32603AD1287}" type="parTrans" cxnId="{46AF0715-0A99-7842-84FC-12A61A4940C2}">
      <dgm:prSet/>
      <dgm:spPr/>
      <dgm:t>
        <a:bodyPr/>
        <a:lstStyle/>
        <a:p>
          <a:endParaRPr lang="en-US" sz="1200"/>
        </a:p>
      </dgm:t>
    </dgm:pt>
    <dgm:pt modelId="{F307B87E-6C2E-A046-ADDA-6251E2ABC2BE}" type="sibTrans" cxnId="{46AF0715-0A99-7842-84FC-12A61A4940C2}">
      <dgm:prSet/>
      <dgm:spPr/>
      <dgm:t>
        <a:bodyPr/>
        <a:lstStyle/>
        <a:p>
          <a:endParaRPr lang="en-US" sz="1200"/>
        </a:p>
      </dgm:t>
    </dgm:pt>
    <dgm:pt modelId="{CC4F485F-8C9F-304E-8846-ABF2D985B6C0}" type="pres">
      <dgm:prSet presAssocID="{53BBD723-9454-3743-9A49-5140B8A48B1C}" presName="Name0" presStyleCnt="0">
        <dgm:presLayoutVars>
          <dgm:chMax val="7"/>
          <dgm:resizeHandles val="exact"/>
        </dgm:presLayoutVars>
      </dgm:prSet>
      <dgm:spPr/>
      <dgm:t>
        <a:bodyPr/>
        <a:lstStyle/>
        <a:p>
          <a:endParaRPr lang="en-GB"/>
        </a:p>
      </dgm:t>
    </dgm:pt>
    <dgm:pt modelId="{088AEF80-EBCC-FA44-93BC-09E5FDEA9811}" type="pres">
      <dgm:prSet presAssocID="{53BBD723-9454-3743-9A49-5140B8A48B1C}" presName="comp1" presStyleCnt="0"/>
      <dgm:spPr/>
    </dgm:pt>
    <dgm:pt modelId="{1DCD494D-1D6C-8947-9E0D-FE68D97DB0D5}" type="pres">
      <dgm:prSet presAssocID="{53BBD723-9454-3743-9A49-5140B8A48B1C}" presName="circle1" presStyleLbl="node1" presStyleIdx="0" presStyleCnt="3" custScaleX="109112"/>
      <dgm:spPr/>
      <dgm:t>
        <a:bodyPr/>
        <a:lstStyle/>
        <a:p>
          <a:endParaRPr lang="en-GB"/>
        </a:p>
      </dgm:t>
    </dgm:pt>
    <dgm:pt modelId="{AF28A1C2-957A-F545-A9B5-C004F6D12338}" type="pres">
      <dgm:prSet presAssocID="{53BBD723-9454-3743-9A49-5140B8A48B1C}" presName="c1text" presStyleLbl="node1" presStyleIdx="0" presStyleCnt="3">
        <dgm:presLayoutVars>
          <dgm:bulletEnabled val="1"/>
        </dgm:presLayoutVars>
      </dgm:prSet>
      <dgm:spPr/>
      <dgm:t>
        <a:bodyPr/>
        <a:lstStyle/>
        <a:p>
          <a:endParaRPr lang="en-GB"/>
        </a:p>
      </dgm:t>
    </dgm:pt>
    <dgm:pt modelId="{6490026A-41A5-3940-B8A3-9CEEDC4A8727}" type="pres">
      <dgm:prSet presAssocID="{53BBD723-9454-3743-9A49-5140B8A48B1C}" presName="comp2" presStyleCnt="0"/>
      <dgm:spPr/>
    </dgm:pt>
    <dgm:pt modelId="{18E347D1-2335-154C-9B8A-3BA87A0A08C5}" type="pres">
      <dgm:prSet presAssocID="{53BBD723-9454-3743-9A49-5140B8A48B1C}" presName="circle2" presStyleLbl="node1" presStyleIdx="1" presStyleCnt="3"/>
      <dgm:spPr/>
      <dgm:t>
        <a:bodyPr/>
        <a:lstStyle/>
        <a:p>
          <a:endParaRPr lang="en-GB"/>
        </a:p>
      </dgm:t>
    </dgm:pt>
    <dgm:pt modelId="{80C45DB0-B479-764B-9089-F23252ED39F4}" type="pres">
      <dgm:prSet presAssocID="{53BBD723-9454-3743-9A49-5140B8A48B1C}" presName="c2text" presStyleLbl="node1" presStyleIdx="1" presStyleCnt="3">
        <dgm:presLayoutVars>
          <dgm:bulletEnabled val="1"/>
        </dgm:presLayoutVars>
      </dgm:prSet>
      <dgm:spPr/>
      <dgm:t>
        <a:bodyPr/>
        <a:lstStyle/>
        <a:p>
          <a:endParaRPr lang="en-GB"/>
        </a:p>
      </dgm:t>
    </dgm:pt>
    <dgm:pt modelId="{5860ED74-0D1E-0249-A01B-119DC7B1999B}" type="pres">
      <dgm:prSet presAssocID="{53BBD723-9454-3743-9A49-5140B8A48B1C}" presName="comp3" presStyleCnt="0"/>
      <dgm:spPr/>
    </dgm:pt>
    <dgm:pt modelId="{137598C9-C0CC-C547-91F7-EBD8CD721DDC}" type="pres">
      <dgm:prSet presAssocID="{53BBD723-9454-3743-9A49-5140B8A48B1C}" presName="circle3" presStyleLbl="node1" presStyleIdx="2" presStyleCnt="3"/>
      <dgm:spPr/>
      <dgm:t>
        <a:bodyPr/>
        <a:lstStyle/>
        <a:p>
          <a:endParaRPr lang="en-GB"/>
        </a:p>
      </dgm:t>
    </dgm:pt>
    <dgm:pt modelId="{D2AF0142-BDAF-E247-94C0-FB9F7361CD38}" type="pres">
      <dgm:prSet presAssocID="{53BBD723-9454-3743-9A49-5140B8A48B1C}" presName="c3text" presStyleLbl="node1" presStyleIdx="2" presStyleCnt="3">
        <dgm:presLayoutVars>
          <dgm:bulletEnabled val="1"/>
        </dgm:presLayoutVars>
      </dgm:prSet>
      <dgm:spPr/>
      <dgm:t>
        <a:bodyPr/>
        <a:lstStyle/>
        <a:p>
          <a:endParaRPr lang="en-GB"/>
        </a:p>
      </dgm:t>
    </dgm:pt>
  </dgm:ptLst>
  <dgm:cxnLst>
    <dgm:cxn modelId="{054A8C20-A8B2-0A45-BF2D-85ACBF0DB0B2}" srcId="{53BBD723-9454-3743-9A49-5140B8A48B1C}" destId="{149E4CC1-D591-DB49-80E8-C6CA4CEC3E8F}" srcOrd="1" destOrd="0" parTransId="{A0F59E34-B3C2-344A-BE2F-6926F8235AD5}" sibTransId="{6970DA05-6899-554C-B93B-20EF9BC853F8}"/>
    <dgm:cxn modelId="{BF9688B2-531A-4E9B-B027-33D14E05AA3D}" type="presOf" srcId="{53BBD723-9454-3743-9A49-5140B8A48B1C}" destId="{CC4F485F-8C9F-304E-8846-ABF2D985B6C0}" srcOrd="0" destOrd="0" presId="urn:microsoft.com/office/officeart/2005/8/layout/venn2"/>
    <dgm:cxn modelId="{BBA7372E-91D1-486E-9A52-B3BEEEC514A6}" type="presOf" srcId="{15347A8C-8FD3-5F4B-BACB-10F76C107FA7}" destId="{AF28A1C2-957A-F545-A9B5-C004F6D12338}" srcOrd="1" destOrd="0" presId="urn:microsoft.com/office/officeart/2005/8/layout/venn2"/>
    <dgm:cxn modelId="{46AF0715-0A99-7842-84FC-12A61A4940C2}" srcId="{53BBD723-9454-3743-9A49-5140B8A48B1C}" destId="{8AE6A5E2-D654-F644-A384-D232AADBE83F}" srcOrd="2" destOrd="0" parTransId="{5FF00BB6-3830-204C-99C5-A32603AD1287}" sibTransId="{F307B87E-6C2E-A046-ADDA-6251E2ABC2BE}"/>
    <dgm:cxn modelId="{A2CD19CF-BA6F-444B-BB53-93F8B6A1A8F1}" srcId="{53BBD723-9454-3743-9A49-5140B8A48B1C}" destId="{15347A8C-8FD3-5F4B-BACB-10F76C107FA7}" srcOrd="0" destOrd="0" parTransId="{20DE10D7-157C-E447-8D43-9EB70F0A89E4}" sibTransId="{6C3B265A-70A7-F54C-99DE-DE54A0F34D5E}"/>
    <dgm:cxn modelId="{E5C10C7F-98F3-4C48-AC3F-3D47739A9D22}" type="presOf" srcId="{8AE6A5E2-D654-F644-A384-D232AADBE83F}" destId="{137598C9-C0CC-C547-91F7-EBD8CD721DDC}" srcOrd="0" destOrd="0" presId="urn:microsoft.com/office/officeart/2005/8/layout/venn2"/>
    <dgm:cxn modelId="{F47D7B62-6039-4765-8825-7A4113339F53}" type="presOf" srcId="{15347A8C-8FD3-5F4B-BACB-10F76C107FA7}" destId="{1DCD494D-1D6C-8947-9E0D-FE68D97DB0D5}" srcOrd="0" destOrd="0" presId="urn:microsoft.com/office/officeart/2005/8/layout/venn2"/>
    <dgm:cxn modelId="{8ED8175E-EEF4-4F10-B8CB-B2994081178A}" type="presOf" srcId="{8AE6A5E2-D654-F644-A384-D232AADBE83F}" destId="{D2AF0142-BDAF-E247-94C0-FB9F7361CD38}" srcOrd="1" destOrd="0" presId="urn:microsoft.com/office/officeart/2005/8/layout/venn2"/>
    <dgm:cxn modelId="{7B2C48D7-8DD8-486B-9A98-E56325B7CE09}" type="presOf" srcId="{149E4CC1-D591-DB49-80E8-C6CA4CEC3E8F}" destId="{18E347D1-2335-154C-9B8A-3BA87A0A08C5}" srcOrd="0" destOrd="0" presId="urn:microsoft.com/office/officeart/2005/8/layout/venn2"/>
    <dgm:cxn modelId="{43B3D676-0A2D-42A3-9252-B321235FAC09}" type="presOf" srcId="{149E4CC1-D591-DB49-80E8-C6CA4CEC3E8F}" destId="{80C45DB0-B479-764B-9089-F23252ED39F4}" srcOrd="1" destOrd="0" presId="urn:microsoft.com/office/officeart/2005/8/layout/venn2"/>
    <dgm:cxn modelId="{14C93FD4-223C-40E0-AF74-32B87C561C69}" type="presParOf" srcId="{CC4F485F-8C9F-304E-8846-ABF2D985B6C0}" destId="{088AEF80-EBCC-FA44-93BC-09E5FDEA9811}" srcOrd="0" destOrd="0" presId="urn:microsoft.com/office/officeart/2005/8/layout/venn2"/>
    <dgm:cxn modelId="{8A6B5D3B-8B19-4FFB-8A4B-61654DFB054D}" type="presParOf" srcId="{088AEF80-EBCC-FA44-93BC-09E5FDEA9811}" destId="{1DCD494D-1D6C-8947-9E0D-FE68D97DB0D5}" srcOrd="0" destOrd="0" presId="urn:microsoft.com/office/officeart/2005/8/layout/venn2"/>
    <dgm:cxn modelId="{830E8B7D-08D1-4543-88E3-16F6503076D6}" type="presParOf" srcId="{088AEF80-EBCC-FA44-93BC-09E5FDEA9811}" destId="{AF28A1C2-957A-F545-A9B5-C004F6D12338}" srcOrd="1" destOrd="0" presId="urn:microsoft.com/office/officeart/2005/8/layout/venn2"/>
    <dgm:cxn modelId="{19063117-32AB-4AFC-AF72-742136E6AADA}" type="presParOf" srcId="{CC4F485F-8C9F-304E-8846-ABF2D985B6C0}" destId="{6490026A-41A5-3940-B8A3-9CEEDC4A8727}" srcOrd="1" destOrd="0" presId="urn:microsoft.com/office/officeart/2005/8/layout/venn2"/>
    <dgm:cxn modelId="{BC7D9BA6-A8BF-4993-90E2-3FF2DEEAEBE3}" type="presParOf" srcId="{6490026A-41A5-3940-B8A3-9CEEDC4A8727}" destId="{18E347D1-2335-154C-9B8A-3BA87A0A08C5}" srcOrd="0" destOrd="0" presId="urn:microsoft.com/office/officeart/2005/8/layout/venn2"/>
    <dgm:cxn modelId="{1D20340C-EC71-4D60-9590-A99AEF2C584B}" type="presParOf" srcId="{6490026A-41A5-3940-B8A3-9CEEDC4A8727}" destId="{80C45DB0-B479-764B-9089-F23252ED39F4}" srcOrd="1" destOrd="0" presId="urn:microsoft.com/office/officeart/2005/8/layout/venn2"/>
    <dgm:cxn modelId="{4737A0C3-7FA1-4BA4-905D-9A5E2662A73F}" type="presParOf" srcId="{CC4F485F-8C9F-304E-8846-ABF2D985B6C0}" destId="{5860ED74-0D1E-0249-A01B-119DC7B1999B}" srcOrd="2" destOrd="0" presId="urn:microsoft.com/office/officeart/2005/8/layout/venn2"/>
    <dgm:cxn modelId="{18DA3475-E1A7-4911-BCB5-BC343CB71DDA}" type="presParOf" srcId="{5860ED74-0D1E-0249-A01B-119DC7B1999B}" destId="{137598C9-C0CC-C547-91F7-EBD8CD721DDC}" srcOrd="0" destOrd="0" presId="urn:microsoft.com/office/officeart/2005/8/layout/venn2"/>
    <dgm:cxn modelId="{68A540DF-09A8-4165-9F81-4A78DF8E6780}" type="presParOf" srcId="{5860ED74-0D1E-0249-A01B-119DC7B1999B}" destId="{D2AF0142-BDAF-E247-94C0-FB9F7361CD3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CC9B29-B932-9E4B-AE2D-CFAB0D489A9F}" type="doc">
      <dgm:prSet loTypeId="urn:microsoft.com/office/officeart/2005/8/layout/cycle8" loCatId="" qsTypeId="urn:microsoft.com/office/officeart/2005/8/quickstyle/simple4" qsCatId="simple" csTypeId="urn:microsoft.com/office/officeart/2005/8/colors/colorful4" csCatId="colorful" phldr="1"/>
      <dgm:spPr/>
    </dgm:pt>
    <dgm:pt modelId="{7DDE8719-DF91-8A4B-917A-0C4F508E7E3F}">
      <dgm:prSet phldrT="[Text]" custT="1"/>
      <dgm:spPr/>
      <dgm:t>
        <a:bodyPr/>
        <a:lstStyle/>
        <a:p>
          <a:r>
            <a:rPr lang="en-US" sz="2400" b="1" dirty="0" smtClean="0"/>
            <a:t>    </a:t>
          </a:r>
          <a:endParaRPr lang="en-US" sz="2400" b="1" dirty="0"/>
        </a:p>
      </dgm:t>
    </dgm:pt>
    <dgm:pt modelId="{8ED806ED-7857-EA41-933F-B55A472CB041}" type="parTrans" cxnId="{47C35DC3-F56B-1D41-8943-1D0C5636FAEF}">
      <dgm:prSet/>
      <dgm:spPr/>
      <dgm:t>
        <a:bodyPr/>
        <a:lstStyle/>
        <a:p>
          <a:endParaRPr lang="en-US" sz="2400" b="1"/>
        </a:p>
      </dgm:t>
    </dgm:pt>
    <dgm:pt modelId="{F0EB1E38-11F7-6740-911C-93B30B883B0D}" type="sibTrans" cxnId="{47C35DC3-F56B-1D41-8943-1D0C5636FAEF}">
      <dgm:prSet/>
      <dgm:spPr/>
      <dgm:t>
        <a:bodyPr/>
        <a:lstStyle/>
        <a:p>
          <a:endParaRPr lang="en-US" sz="2400" b="1"/>
        </a:p>
      </dgm:t>
    </dgm:pt>
    <dgm:pt modelId="{776A5D01-B9EA-DB48-9374-CF79EF4D50CE}">
      <dgm:prSet custT="1"/>
      <dgm:spPr/>
      <dgm:t>
        <a:bodyPr/>
        <a:lstStyle/>
        <a:p>
          <a:endParaRPr lang="en-US" sz="2400" b="1" dirty="0" smtClean="0"/>
        </a:p>
        <a:p>
          <a:endParaRPr lang="en-US" sz="1800" b="0" dirty="0"/>
        </a:p>
      </dgm:t>
    </dgm:pt>
    <dgm:pt modelId="{8C105395-43EA-904F-B23B-1E9BD585D59D}" type="parTrans" cxnId="{9F2528A7-0045-9440-8BDB-EB880A7DA3BE}">
      <dgm:prSet/>
      <dgm:spPr/>
      <dgm:t>
        <a:bodyPr/>
        <a:lstStyle/>
        <a:p>
          <a:endParaRPr lang="en-US" sz="2400" b="1"/>
        </a:p>
      </dgm:t>
    </dgm:pt>
    <dgm:pt modelId="{E4F8B552-8762-3C42-A20D-D35413AB1947}" type="sibTrans" cxnId="{9F2528A7-0045-9440-8BDB-EB880A7DA3BE}">
      <dgm:prSet/>
      <dgm:spPr/>
      <dgm:t>
        <a:bodyPr/>
        <a:lstStyle/>
        <a:p>
          <a:endParaRPr lang="en-US" sz="2400" b="1"/>
        </a:p>
      </dgm:t>
    </dgm:pt>
    <dgm:pt modelId="{E8CC3684-498E-9140-BAFE-8369DF0E54F1}">
      <dgm:prSet phldrT="[Text]" custT="1"/>
      <dgm:spPr/>
      <dgm:t>
        <a:bodyPr/>
        <a:lstStyle/>
        <a:p>
          <a:endParaRPr lang="en-US" sz="2400" b="1" dirty="0"/>
        </a:p>
      </dgm:t>
    </dgm:pt>
    <dgm:pt modelId="{1F51DE19-6789-8B40-87B0-11B2B883A4EA}" type="parTrans" cxnId="{F9460E97-D293-9E4E-BA5E-81A34F217223}">
      <dgm:prSet/>
      <dgm:spPr/>
      <dgm:t>
        <a:bodyPr/>
        <a:lstStyle/>
        <a:p>
          <a:endParaRPr lang="en-US"/>
        </a:p>
      </dgm:t>
    </dgm:pt>
    <dgm:pt modelId="{F316A8BB-75F7-CD48-99D4-A9B4E6B2F5AE}" type="sibTrans" cxnId="{F9460E97-D293-9E4E-BA5E-81A34F217223}">
      <dgm:prSet/>
      <dgm:spPr/>
      <dgm:t>
        <a:bodyPr/>
        <a:lstStyle/>
        <a:p>
          <a:endParaRPr lang="en-US"/>
        </a:p>
      </dgm:t>
    </dgm:pt>
    <dgm:pt modelId="{9C2A9D17-254F-2C41-81F7-4284F7769259}">
      <dgm:prSet custT="1"/>
      <dgm:spPr/>
      <dgm:t>
        <a:bodyPr/>
        <a:lstStyle/>
        <a:p>
          <a:endParaRPr lang="en-US" sz="1800" b="0" dirty="0"/>
        </a:p>
      </dgm:t>
    </dgm:pt>
    <dgm:pt modelId="{395C029E-FFF2-8D4D-B69D-37BDECCA8B97}" type="parTrans" cxnId="{1EB61BAC-BBF8-7A41-B2FC-55988CA39AEB}">
      <dgm:prSet/>
      <dgm:spPr/>
      <dgm:t>
        <a:bodyPr/>
        <a:lstStyle/>
        <a:p>
          <a:endParaRPr lang="en-US"/>
        </a:p>
      </dgm:t>
    </dgm:pt>
    <dgm:pt modelId="{04A9A74B-72AE-AD46-B6EC-55FA46CE05EA}" type="sibTrans" cxnId="{1EB61BAC-BBF8-7A41-B2FC-55988CA39AEB}">
      <dgm:prSet/>
      <dgm:spPr/>
      <dgm:t>
        <a:bodyPr/>
        <a:lstStyle/>
        <a:p>
          <a:endParaRPr lang="en-US"/>
        </a:p>
      </dgm:t>
    </dgm:pt>
    <dgm:pt modelId="{F5001F20-BE52-064C-9E4A-887B64F005C1}" type="pres">
      <dgm:prSet presAssocID="{76CC9B29-B932-9E4B-AE2D-CFAB0D489A9F}" presName="compositeShape" presStyleCnt="0">
        <dgm:presLayoutVars>
          <dgm:chMax val="7"/>
          <dgm:dir/>
          <dgm:resizeHandles val="exact"/>
        </dgm:presLayoutVars>
      </dgm:prSet>
      <dgm:spPr/>
    </dgm:pt>
    <dgm:pt modelId="{2D8BB123-D4A5-0745-8B77-72E6DD5D0A51}" type="pres">
      <dgm:prSet presAssocID="{76CC9B29-B932-9E4B-AE2D-CFAB0D489A9F}" presName="wedge1" presStyleLbl="node1" presStyleIdx="0" presStyleCnt="4"/>
      <dgm:spPr/>
      <dgm:t>
        <a:bodyPr/>
        <a:lstStyle/>
        <a:p>
          <a:endParaRPr lang="en-US"/>
        </a:p>
      </dgm:t>
    </dgm:pt>
    <dgm:pt modelId="{733A1255-FB01-D844-ACD0-1F20FE2C2E86}" type="pres">
      <dgm:prSet presAssocID="{76CC9B29-B932-9E4B-AE2D-CFAB0D489A9F}" presName="dummy1a" presStyleCnt="0"/>
      <dgm:spPr/>
    </dgm:pt>
    <dgm:pt modelId="{3185AA3F-50A5-E44F-B475-CC2138108E3D}" type="pres">
      <dgm:prSet presAssocID="{76CC9B29-B932-9E4B-AE2D-CFAB0D489A9F}" presName="dummy1b" presStyleCnt="0"/>
      <dgm:spPr/>
    </dgm:pt>
    <dgm:pt modelId="{3EE7C915-C4A6-5946-8ABE-11CA9E32E415}" type="pres">
      <dgm:prSet presAssocID="{76CC9B29-B932-9E4B-AE2D-CFAB0D489A9F}" presName="wedge1Tx" presStyleLbl="node1" presStyleIdx="0" presStyleCnt="4">
        <dgm:presLayoutVars>
          <dgm:chMax val="0"/>
          <dgm:chPref val="0"/>
          <dgm:bulletEnabled val="1"/>
        </dgm:presLayoutVars>
      </dgm:prSet>
      <dgm:spPr/>
      <dgm:t>
        <a:bodyPr/>
        <a:lstStyle/>
        <a:p>
          <a:endParaRPr lang="en-US"/>
        </a:p>
      </dgm:t>
    </dgm:pt>
    <dgm:pt modelId="{92775471-074D-0246-9426-FD257FC52860}" type="pres">
      <dgm:prSet presAssocID="{76CC9B29-B932-9E4B-AE2D-CFAB0D489A9F}" presName="wedge2" presStyleLbl="node1" presStyleIdx="1" presStyleCnt="4"/>
      <dgm:spPr/>
      <dgm:t>
        <a:bodyPr/>
        <a:lstStyle/>
        <a:p>
          <a:endParaRPr lang="en-US"/>
        </a:p>
      </dgm:t>
    </dgm:pt>
    <dgm:pt modelId="{CD289C0A-B67B-A747-83FD-094EFC8D49D7}" type="pres">
      <dgm:prSet presAssocID="{76CC9B29-B932-9E4B-AE2D-CFAB0D489A9F}" presName="dummy2a" presStyleCnt="0"/>
      <dgm:spPr/>
    </dgm:pt>
    <dgm:pt modelId="{F236B503-0AE9-D14D-B624-8067917FF015}" type="pres">
      <dgm:prSet presAssocID="{76CC9B29-B932-9E4B-AE2D-CFAB0D489A9F}" presName="dummy2b" presStyleCnt="0"/>
      <dgm:spPr/>
    </dgm:pt>
    <dgm:pt modelId="{0227BB1A-4837-5542-AEF9-083A99E434A5}" type="pres">
      <dgm:prSet presAssocID="{76CC9B29-B932-9E4B-AE2D-CFAB0D489A9F}" presName="wedge2Tx" presStyleLbl="node1" presStyleIdx="1" presStyleCnt="4">
        <dgm:presLayoutVars>
          <dgm:chMax val="0"/>
          <dgm:chPref val="0"/>
          <dgm:bulletEnabled val="1"/>
        </dgm:presLayoutVars>
      </dgm:prSet>
      <dgm:spPr/>
      <dgm:t>
        <a:bodyPr/>
        <a:lstStyle/>
        <a:p>
          <a:endParaRPr lang="en-US"/>
        </a:p>
      </dgm:t>
    </dgm:pt>
    <dgm:pt modelId="{644DEA58-9DD8-694C-99D8-F8784753739B}" type="pres">
      <dgm:prSet presAssocID="{76CC9B29-B932-9E4B-AE2D-CFAB0D489A9F}" presName="wedge3" presStyleLbl="node1" presStyleIdx="2" presStyleCnt="4"/>
      <dgm:spPr/>
      <dgm:t>
        <a:bodyPr/>
        <a:lstStyle/>
        <a:p>
          <a:endParaRPr lang="en-US"/>
        </a:p>
      </dgm:t>
    </dgm:pt>
    <dgm:pt modelId="{8B434601-8F72-754B-AF34-1DBFDD0848D5}" type="pres">
      <dgm:prSet presAssocID="{76CC9B29-B932-9E4B-AE2D-CFAB0D489A9F}" presName="dummy3a" presStyleCnt="0"/>
      <dgm:spPr/>
    </dgm:pt>
    <dgm:pt modelId="{F754ACF3-C7DB-3D42-BA89-E1A6FBA19E6F}" type="pres">
      <dgm:prSet presAssocID="{76CC9B29-B932-9E4B-AE2D-CFAB0D489A9F}" presName="dummy3b" presStyleCnt="0"/>
      <dgm:spPr/>
    </dgm:pt>
    <dgm:pt modelId="{F595E26C-380F-5A42-B29A-50C7BFD4EC29}" type="pres">
      <dgm:prSet presAssocID="{76CC9B29-B932-9E4B-AE2D-CFAB0D489A9F}" presName="wedge3Tx" presStyleLbl="node1" presStyleIdx="2" presStyleCnt="4">
        <dgm:presLayoutVars>
          <dgm:chMax val="0"/>
          <dgm:chPref val="0"/>
          <dgm:bulletEnabled val="1"/>
        </dgm:presLayoutVars>
      </dgm:prSet>
      <dgm:spPr/>
      <dgm:t>
        <a:bodyPr/>
        <a:lstStyle/>
        <a:p>
          <a:endParaRPr lang="en-US"/>
        </a:p>
      </dgm:t>
    </dgm:pt>
    <dgm:pt modelId="{A4DCC8C3-5849-754F-94BF-8A748CCAD269}" type="pres">
      <dgm:prSet presAssocID="{76CC9B29-B932-9E4B-AE2D-CFAB0D489A9F}" presName="wedge4" presStyleLbl="node1" presStyleIdx="3" presStyleCnt="4"/>
      <dgm:spPr/>
      <dgm:t>
        <a:bodyPr/>
        <a:lstStyle/>
        <a:p>
          <a:endParaRPr lang="en-GB"/>
        </a:p>
      </dgm:t>
    </dgm:pt>
    <dgm:pt modelId="{1286AE83-0423-8942-95CD-D4151B586742}" type="pres">
      <dgm:prSet presAssocID="{76CC9B29-B932-9E4B-AE2D-CFAB0D489A9F}" presName="dummy4a" presStyleCnt="0"/>
      <dgm:spPr/>
    </dgm:pt>
    <dgm:pt modelId="{0F9D74C9-44A1-1340-A439-79176E581A02}" type="pres">
      <dgm:prSet presAssocID="{76CC9B29-B932-9E4B-AE2D-CFAB0D489A9F}" presName="dummy4b" presStyleCnt="0"/>
      <dgm:spPr/>
    </dgm:pt>
    <dgm:pt modelId="{FD850B2D-B9C1-304A-B1D2-F7FC6DAD22E7}" type="pres">
      <dgm:prSet presAssocID="{76CC9B29-B932-9E4B-AE2D-CFAB0D489A9F}" presName="wedge4Tx" presStyleLbl="node1" presStyleIdx="3" presStyleCnt="4">
        <dgm:presLayoutVars>
          <dgm:chMax val="0"/>
          <dgm:chPref val="0"/>
          <dgm:bulletEnabled val="1"/>
        </dgm:presLayoutVars>
      </dgm:prSet>
      <dgm:spPr/>
      <dgm:t>
        <a:bodyPr/>
        <a:lstStyle/>
        <a:p>
          <a:endParaRPr lang="en-GB"/>
        </a:p>
      </dgm:t>
    </dgm:pt>
    <dgm:pt modelId="{733930EE-7A70-A041-95D3-7DA1CE3452E0}" type="pres">
      <dgm:prSet presAssocID="{F316A8BB-75F7-CD48-99D4-A9B4E6B2F5AE}" presName="arrowWedge1" presStyleLbl="fgSibTrans2D1" presStyleIdx="0" presStyleCnt="4"/>
      <dgm:spPr/>
    </dgm:pt>
    <dgm:pt modelId="{CD512479-4F5D-EE4F-9291-FC23DFC6E5FF}" type="pres">
      <dgm:prSet presAssocID="{F0EB1E38-11F7-6740-911C-93B30B883B0D}" presName="arrowWedge2" presStyleLbl="fgSibTrans2D1" presStyleIdx="1" presStyleCnt="4"/>
      <dgm:spPr/>
    </dgm:pt>
    <dgm:pt modelId="{AF130140-A501-A844-B4C6-183FAE260A0C}" type="pres">
      <dgm:prSet presAssocID="{E4F8B552-8762-3C42-A20D-D35413AB1947}" presName="arrowWedge3" presStyleLbl="fgSibTrans2D1" presStyleIdx="2" presStyleCnt="4"/>
      <dgm:spPr/>
    </dgm:pt>
    <dgm:pt modelId="{97A9CAA0-D499-CB4B-A4C8-85A992186077}" type="pres">
      <dgm:prSet presAssocID="{04A9A74B-72AE-AD46-B6EC-55FA46CE05EA}" presName="arrowWedge4" presStyleLbl="fgSibTrans2D1" presStyleIdx="3" presStyleCnt="4"/>
      <dgm:spPr/>
    </dgm:pt>
  </dgm:ptLst>
  <dgm:cxnLst>
    <dgm:cxn modelId="{1EA71FC9-0F2A-4EB5-BA01-AC79B2C5A815}" type="presOf" srcId="{7DDE8719-DF91-8A4B-917A-0C4F508E7E3F}" destId="{92775471-074D-0246-9426-FD257FC52860}" srcOrd="0" destOrd="0" presId="urn:microsoft.com/office/officeart/2005/8/layout/cycle8"/>
    <dgm:cxn modelId="{1EB61BAC-BBF8-7A41-B2FC-55988CA39AEB}" srcId="{76CC9B29-B932-9E4B-AE2D-CFAB0D489A9F}" destId="{9C2A9D17-254F-2C41-81F7-4284F7769259}" srcOrd="3" destOrd="0" parTransId="{395C029E-FFF2-8D4D-B69D-37BDECCA8B97}" sibTransId="{04A9A74B-72AE-AD46-B6EC-55FA46CE05EA}"/>
    <dgm:cxn modelId="{47C35DC3-F56B-1D41-8943-1D0C5636FAEF}" srcId="{76CC9B29-B932-9E4B-AE2D-CFAB0D489A9F}" destId="{7DDE8719-DF91-8A4B-917A-0C4F508E7E3F}" srcOrd="1" destOrd="0" parTransId="{8ED806ED-7857-EA41-933F-B55A472CB041}" sibTransId="{F0EB1E38-11F7-6740-911C-93B30B883B0D}"/>
    <dgm:cxn modelId="{5CC0396C-6FE7-4124-89B9-DDFD42BE5735}" type="presOf" srcId="{76CC9B29-B932-9E4B-AE2D-CFAB0D489A9F}" destId="{F5001F20-BE52-064C-9E4A-887B64F005C1}" srcOrd="0" destOrd="0" presId="urn:microsoft.com/office/officeart/2005/8/layout/cycle8"/>
    <dgm:cxn modelId="{92B9928E-F3A2-4848-BF04-12E0EE6E245C}" type="presOf" srcId="{E8CC3684-498E-9140-BAFE-8369DF0E54F1}" destId="{2D8BB123-D4A5-0745-8B77-72E6DD5D0A51}" srcOrd="0" destOrd="0" presId="urn:microsoft.com/office/officeart/2005/8/layout/cycle8"/>
    <dgm:cxn modelId="{D9635514-7ADC-4615-B003-C4E9F6179545}" type="presOf" srcId="{7DDE8719-DF91-8A4B-917A-0C4F508E7E3F}" destId="{0227BB1A-4837-5542-AEF9-083A99E434A5}" srcOrd="1" destOrd="0" presId="urn:microsoft.com/office/officeart/2005/8/layout/cycle8"/>
    <dgm:cxn modelId="{61B72120-8CED-4C05-990D-BB3BD75803D0}" type="presOf" srcId="{776A5D01-B9EA-DB48-9374-CF79EF4D50CE}" destId="{644DEA58-9DD8-694C-99D8-F8784753739B}" srcOrd="0" destOrd="0" presId="urn:microsoft.com/office/officeart/2005/8/layout/cycle8"/>
    <dgm:cxn modelId="{F9460E97-D293-9E4E-BA5E-81A34F217223}" srcId="{76CC9B29-B932-9E4B-AE2D-CFAB0D489A9F}" destId="{E8CC3684-498E-9140-BAFE-8369DF0E54F1}" srcOrd="0" destOrd="0" parTransId="{1F51DE19-6789-8B40-87B0-11B2B883A4EA}" sibTransId="{F316A8BB-75F7-CD48-99D4-A9B4E6B2F5AE}"/>
    <dgm:cxn modelId="{230E5E59-4B87-47C0-90C0-E40DF21EFA88}" type="presOf" srcId="{776A5D01-B9EA-DB48-9374-CF79EF4D50CE}" destId="{F595E26C-380F-5A42-B29A-50C7BFD4EC29}" srcOrd="1" destOrd="0" presId="urn:microsoft.com/office/officeart/2005/8/layout/cycle8"/>
    <dgm:cxn modelId="{6FE02FA9-AD18-44F1-A2A9-160F8B6E6838}" type="presOf" srcId="{9C2A9D17-254F-2C41-81F7-4284F7769259}" destId="{A4DCC8C3-5849-754F-94BF-8A748CCAD269}" srcOrd="0" destOrd="0" presId="urn:microsoft.com/office/officeart/2005/8/layout/cycle8"/>
    <dgm:cxn modelId="{3E8DFF4C-D7FD-4DFC-894F-87B25028FE83}" type="presOf" srcId="{9C2A9D17-254F-2C41-81F7-4284F7769259}" destId="{FD850B2D-B9C1-304A-B1D2-F7FC6DAD22E7}" srcOrd="1" destOrd="0" presId="urn:microsoft.com/office/officeart/2005/8/layout/cycle8"/>
    <dgm:cxn modelId="{9F2528A7-0045-9440-8BDB-EB880A7DA3BE}" srcId="{76CC9B29-B932-9E4B-AE2D-CFAB0D489A9F}" destId="{776A5D01-B9EA-DB48-9374-CF79EF4D50CE}" srcOrd="2" destOrd="0" parTransId="{8C105395-43EA-904F-B23B-1E9BD585D59D}" sibTransId="{E4F8B552-8762-3C42-A20D-D35413AB1947}"/>
    <dgm:cxn modelId="{BD5BB152-5113-4945-AA79-F095173C0CD7}" type="presOf" srcId="{E8CC3684-498E-9140-BAFE-8369DF0E54F1}" destId="{3EE7C915-C4A6-5946-8ABE-11CA9E32E415}" srcOrd="1" destOrd="0" presId="urn:microsoft.com/office/officeart/2005/8/layout/cycle8"/>
    <dgm:cxn modelId="{A7A9856B-2E7A-433A-9B90-5E4DAAD42445}" type="presParOf" srcId="{F5001F20-BE52-064C-9E4A-887B64F005C1}" destId="{2D8BB123-D4A5-0745-8B77-72E6DD5D0A51}" srcOrd="0" destOrd="0" presId="urn:microsoft.com/office/officeart/2005/8/layout/cycle8"/>
    <dgm:cxn modelId="{B9D962CE-2DF7-4FA2-9610-E33053E988A8}" type="presParOf" srcId="{F5001F20-BE52-064C-9E4A-887B64F005C1}" destId="{733A1255-FB01-D844-ACD0-1F20FE2C2E86}" srcOrd="1" destOrd="0" presId="urn:microsoft.com/office/officeart/2005/8/layout/cycle8"/>
    <dgm:cxn modelId="{D8F4EEE9-97B4-4BBB-AC94-E245B30320D8}" type="presParOf" srcId="{F5001F20-BE52-064C-9E4A-887B64F005C1}" destId="{3185AA3F-50A5-E44F-B475-CC2138108E3D}" srcOrd="2" destOrd="0" presId="urn:microsoft.com/office/officeart/2005/8/layout/cycle8"/>
    <dgm:cxn modelId="{93323B5F-91D0-408A-99CC-26EFF1965C6A}" type="presParOf" srcId="{F5001F20-BE52-064C-9E4A-887B64F005C1}" destId="{3EE7C915-C4A6-5946-8ABE-11CA9E32E415}" srcOrd="3" destOrd="0" presId="urn:microsoft.com/office/officeart/2005/8/layout/cycle8"/>
    <dgm:cxn modelId="{D53928F0-C60A-4A44-BFA5-7025C646375A}" type="presParOf" srcId="{F5001F20-BE52-064C-9E4A-887B64F005C1}" destId="{92775471-074D-0246-9426-FD257FC52860}" srcOrd="4" destOrd="0" presId="urn:microsoft.com/office/officeart/2005/8/layout/cycle8"/>
    <dgm:cxn modelId="{5DE840E4-3828-4D47-ACAD-592B8A96A9E6}" type="presParOf" srcId="{F5001F20-BE52-064C-9E4A-887B64F005C1}" destId="{CD289C0A-B67B-A747-83FD-094EFC8D49D7}" srcOrd="5" destOrd="0" presId="urn:microsoft.com/office/officeart/2005/8/layout/cycle8"/>
    <dgm:cxn modelId="{DBD1C085-685C-451E-8E4D-4CBA142EA716}" type="presParOf" srcId="{F5001F20-BE52-064C-9E4A-887B64F005C1}" destId="{F236B503-0AE9-D14D-B624-8067917FF015}" srcOrd="6" destOrd="0" presId="urn:microsoft.com/office/officeart/2005/8/layout/cycle8"/>
    <dgm:cxn modelId="{A98FC753-8B35-4BFF-ACFF-FFA16D0CE08B}" type="presParOf" srcId="{F5001F20-BE52-064C-9E4A-887B64F005C1}" destId="{0227BB1A-4837-5542-AEF9-083A99E434A5}" srcOrd="7" destOrd="0" presId="urn:microsoft.com/office/officeart/2005/8/layout/cycle8"/>
    <dgm:cxn modelId="{F843DF3A-EC26-4A39-AB9A-91E41BC18F65}" type="presParOf" srcId="{F5001F20-BE52-064C-9E4A-887B64F005C1}" destId="{644DEA58-9DD8-694C-99D8-F8784753739B}" srcOrd="8" destOrd="0" presId="urn:microsoft.com/office/officeart/2005/8/layout/cycle8"/>
    <dgm:cxn modelId="{414A9C67-71B9-4BCF-870B-E1CAEADCD901}" type="presParOf" srcId="{F5001F20-BE52-064C-9E4A-887B64F005C1}" destId="{8B434601-8F72-754B-AF34-1DBFDD0848D5}" srcOrd="9" destOrd="0" presId="urn:microsoft.com/office/officeart/2005/8/layout/cycle8"/>
    <dgm:cxn modelId="{1F1CF1F9-2B1D-4B68-BAF4-C61C9BC31119}" type="presParOf" srcId="{F5001F20-BE52-064C-9E4A-887B64F005C1}" destId="{F754ACF3-C7DB-3D42-BA89-E1A6FBA19E6F}" srcOrd="10" destOrd="0" presId="urn:microsoft.com/office/officeart/2005/8/layout/cycle8"/>
    <dgm:cxn modelId="{C787F539-E9A4-44CD-B3CA-85032BE56845}" type="presParOf" srcId="{F5001F20-BE52-064C-9E4A-887B64F005C1}" destId="{F595E26C-380F-5A42-B29A-50C7BFD4EC29}" srcOrd="11" destOrd="0" presId="urn:microsoft.com/office/officeart/2005/8/layout/cycle8"/>
    <dgm:cxn modelId="{D5F4105C-8510-4AD6-B6D0-63649F252255}" type="presParOf" srcId="{F5001F20-BE52-064C-9E4A-887B64F005C1}" destId="{A4DCC8C3-5849-754F-94BF-8A748CCAD269}" srcOrd="12" destOrd="0" presId="urn:microsoft.com/office/officeart/2005/8/layout/cycle8"/>
    <dgm:cxn modelId="{97413EAB-6F00-4608-B394-4EEA7277A9C3}" type="presParOf" srcId="{F5001F20-BE52-064C-9E4A-887B64F005C1}" destId="{1286AE83-0423-8942-95CD-D4151B586742}" srcOrd="13" destOrd="0" presId="urn:microsoft.com/office/officeart/2005/8/layout/cycle8"/>
    <dgm:cxn modelId="{E54E670B-F76C-41A8-9E61-2E7089DE9825}" type="presParOf" srcId="{F5001F20-BE52-064C-9E4A-887B64F005C1}" destId="{0F9D74C9-44A1-1340-A439-79176E581A02}" srcOrd="14" destOrd="0" presId="urn:microsoft.com/office/officeart/2005/8/layout/cycle8"/>
    <dgm:cxn modelId="{E826D9B1-7C77-4BCA-B272-EFDACF9E1D1C}" type="presParOf" srcId="{F5001F20-BE52-064C-9E4A-887B64F005C1}" destId="{FD850B2D-B9C1-304A-B1D2-F7FC6DAD22E7}" srcOrd="15" destOrd="0" presId="urn:microsoft.com/office/officeart/2005/8/layout/cycle8"/>
    <dgm:cxn modelId="{69096DFF-676A-4E99-A6E8-2608CA74119D}" type="presParOf" srcId="{F5001F20-BE52-064C-9E4A-887B64F005C1}" destId="{733930EE-7A70-A041-95D3-7DA1CE3452E0}" srcOrd="16" destOrd="0" presId="urn:microsoft.com/office/officeart/2005/8/layout/cycle8"/>
    <dgm:cxn modelId="{C1A477F4-F2F1-4A3A-AA6A-71836D7C7D8E}" type="presParOf" srcId="{F5001F20-BE52-064C-9E4A-887B64F005C1}" destId="{CD512479-4F5D-EE4F-9291-FC23DFC6E5FF}" srcOrd="17" destOrd="0" presId="urn:microsoft.com/office/officeart/2005/8/layout/cycle8"/>
    <dgm:cxn modelId="{11A3E081-B040-4AAD-91D3-AC8FF236B4E6}" type="presParOf" srcId="{F5001F20-BE52-064C-9E4A-887B64F005C1}" destId="{AF130140-A501-A844-B4C6-183FAE260A0C}" srcOrd="18" destOrd="0" presId="urn:microsoft.com/office/officeart/2005/8/layout/cycle8"/>
    <dgm:cxn modelId="{EE00EEBE-48B1-4CAC-8E8A-534F6145CADE}" type="presParOf" srcId="{F5001F20-BE52-064C-9E4A-887B64F005C1}" destId="{97A9CAA0-D499-CB4B-A4C8-85A992186077}"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FC23BCFB-9AA7-41BB-B1D7-2AB9D9AE1234}" type="datetimeFigureOut">
              <a:rPr lang="en-GB" smtClean="0"/>
              <a:t>08/01/2018</a:t>
            </a:fld>
            <a:endParaRPr lang="en-GB"/>
          </a:p>
        </p:txBody>
      </p:sp>
      <p:sp>
        <p:nvSpPr>
          <p:cNvPr id="4" name="Footer Placeholder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3177" y="6457410"/>
            <a:ext cx="4277135" cy="340265"/>
          </a:xfrm>
          <a:prstGeom prst="rect">
            <a:avLst/>
          </a:prstGeom>
        </p:spPr>
        <p:txBody>
          <a:bodyPr vert="horz" lIns="91440" tIns="45720" rIns="91440" bIns="45720" rtlCol="0" anchor="b"/>
          <a:lstStyle>
            <a:lvl1pPr algn="r">
              <a:defRPr sz="1200"/>
            </a:lvl1pPr>
          </a:lstStyle>
          <a:p>
            <a:fld id="{8999518E-E254-43EF-9821-934A54746891}" type="slidenum">
              <a:rPr lang="en-GB" smtClean="0"/>
              <a:t>‹#›</a:t>
            </a:fld>
            <a:endParaRPr lang="en-GB"/>
          </a:p>
        </p:txBody>
      </p:sp>
    </p:spTree>
    <p:extLst>
      <p:ext uri="{BB962C8B-B14F-4D97-AF65-F5344CB8AC3E}">
        <p14:creationId xmlns:p14="http://schemas.microsoft.com/office/powerpoint/2010/main" val="3906151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2225" y="0"/>
            <a:ext cx="4278154" cy="339883"/>
          </a:xfrm>
          <a:prstGeom prst="rect">
            <a:avLst/>
          </a:prstGeom>
        </p:spPr>
        <p:txBody>
          <a:bodyPr vert="horz" lIns="91440" tIns="45720" rIns="91440" bIns="45720" rtlCol="0"/>
          <a:lstStyle>
            <a:lvl1pPr algn="r">
              <a:defRPr sz="1200"/>
            </a:lvl1pPr>
          </a:lstStyle>
          <a:p>
            <a:fld id="{C7091D2E-9552-C147-B7C4-5AE05C225CD4}" type="datetimeFigureOut">
              <a:rPr lang="en-US" smtClean="0"/>
              <a:t>1/8/2018</a:t>
            </a:fld>
            <a:endParaRPr lang="en-US"/>
          </a:p>
        </p:txBody>
      </p:sp>
      <p:sp>
        <p:nvSpPr>
          <p:cNvPr id="4" name="Slide Image Placehold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267" y="3228896"/>
            <a:ext cx="7898130" cy="305895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6612"/>
            <a:ext cx="4278154" cy="33988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2225" y="6456612"/>
            <a:ext cx="4278154" cy="339883"/>
          </a:xfrm>
          <a:prstGeom prst="rect">
            <a:avLst/>
          </a:prstGeom>
        </p:spPr>
        <p:txBody>
          <a:bodyPr vert="horz" lIns="91440" tIns="45720" rIns="91440" bIns="45720" rtlCol="0" anchor="b"/>
          <a:lstStyle>
            <a:lvl1pPr algn="r">
              <a:defRPr sz="1200"/>
            </a:lvl1pPr>
          </a:lstStyle>
          <a:p>
            <a:fld id="{94447537-647E-F34F-A9B5-2267D3F70077}" type="slidenum">
              <a:rPr lang="en-US" smtClean="0"/>
              <a:t>‹#›</a:t>
            </a:fld>
            <a:endParaRPr lang="en-US"/>
          </a:p>
        </p:txBody>
      </p:sp>
    </p:spTree>
    <p:extLst>
      <p:ext uri="{BB962C8B-B14F-4D97-AF65-F5344CB8AC3E}">
        <p14:creationId xmlns:p14="http://schemas.microsoft.com/office/powerpoint/2010/main" val="39285632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96282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12</a:t>
            </a:fld>
            <a:endParaRPr lang="en-US"/>
          </a:p>
        </p:txBody>
      </p:sp>
    </p:spTree>
    <p:extLst>
      <p:ext uri="{BB962C8B-B14F-4D97-AF65-F5344CB8AC3E}">
        <p14:creationId xmlns:p14="http://schemas.microsoft.com/office/powerpoint/2010/main" val="565240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Emma</a:t>
            </a:r>
            <a:endParaRPr lang="en-GB" dirty="0"/>
          </a:p>
        </p:txBody>
      </p:sp>
    </p:spTree>
    <p:extLst>
      <p:ext uri="{BB962C8B-B14F-4D97-AF65-F5344CB8AC3E}">
        <p14:creationId xmlns:p14="http://schemas.microsoft.com/office/powerpoint/2010/main" val="785332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Emma</a:t>
            </a:r>
            <a:endParaRPr lang="en-GB" dirty="0"/>
          </a:p>
        </p:txBody>
      </p:sp>
    </p:spTree>
    <p:extLst>
      <p:ext uri="{BB962C8B-B14F-4D97-AF65-F5344CB8AC3E}">
        <p14:creationId xmlns:p14="http://schemas.microsoft.com/office/powerpoint/2010/main" val="3969373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Emma</a:t>
            </a:r>
          </a:p>
          <a:p>
            <a:endParaRPr lang="en-US" baseline="0" dirty="0"/>
          </a:p>
        </p:txBody>
      </p:sp>
    </p:spTree>
    <p:extLst>
      <p:ext uri="{BB962C8B-B14F-4D97-AF65-F5344CB8AC3E}">
        <p14:creationId xmlns:p14="http://schemas.microsoft.com/office/powerpoint/2010/main" val="722250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16</a:t>
            </a:fld>
            <a:endParaRPr lang="en-US"/>
          </a:p>
        </p:txBody>
      </p:sp>
    </p:spTree>
    <p:extLst>
      <p:ext uri="{BB962C8B-B14F-4D97-AF65-F5344CB8AC3E}">
        <p14:creationId xmlns:p14="http://schemas.microsoft.com/office/powerpoint/2010/main" val="733241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17</a:t>
            </a:fld>
            <a:endParaRPr lang="en-US"/>
          </a:p>
        </p:txBody>
      </p:sp>
    </p:spTree>
    <p:extLst>
      <p:ext uri="{BB962C8B-B14F-4D97-AF65-F5344CB8AC3E}">
        <p14:creationId xmlns:p14="http://schemas.microsoft.com/office/powerpoint/2010/main" val="3626456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smtClean="0"/>
              <a:t>Not going to go through</a:t>
            </a:r>
            <a:r>
              <a:rPr lang="en-US" baseline="0" dirty="0" smtClean="0"/>
              <a:t> this much now, but will be sending the slides through after today</a:t>
            </a:r>
            <a:endParaRPr lang="en-US" dirty="0" smtClean="0"/>
          </a:p>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18</a:t>
            </a:fld>
            <a:endParaRPr lang="en-US"/>
          </a:p>
        </p:txBody>
      </p:sp>
    </p:spTree>
    <p:extLst>
      <p:ext uri="{BB962C8B-B14F-4D97-AF65-F5344CB8AC3E}">
        <p14:creationId xmlns:p14="http://schemas.microsoft.com/office/powerpoint/2010/main" val="129436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19</a:t>
            </a:fld>
            <a:endParaRPr lang="en-US"/>
          </a:p>
        </p:txBody>
      </p:sp>
    </p:spTree>
    <p:extLst>
      <p:ext uri="{BB962C8B-B14F-4D97-AF65-F5344CB8AC3E}">
        <p14:creationId xmlns:p14="http://schemas.microsoft.com/office/powerpoint/2010/main" val="343407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Today we will do this as an exercise</a:t>
            </a:r>
            <a:endParaRPr lang="en-US" baseline="0" dirty="0"/>
          </a:p>
          <a:p>
            <a:pPr marL="171450" indent="-171450">
              <a:buFont typeface="Wingdings" panose="05000000000000000000" pitchFamily="2" charset="2"/>
              <a:buChar char="§"/>
            </a:pPr>
            <a:r>
              <a:rPr lang="en-US" baseline="0" dirty="0"/>
              <a:t>When you go back and do it with your wider groups of stakeholders in your locality these you will be able to undertake these steps with them</a:t>
            </a:r>
          </a:p>
          <a:p>
            <a:pPr marL="171450" indent="-171450">
              <a:buFont typeface="Wingdings" panose="05000000000000000000" pitchFamily="2" charset="2"/>
              <a:buChar char="§"/>
            </a:pPr>
            <a:r>
              <a:rPr lang="en-US" baseline="0" dirty="0"/>
              <a:t>If you need any further information before you carry out the exercise with different teams you can contact us and we’ll be happy to support</a:t>
            </a: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20</a:t>
            </a:fld>
            <a:endParaRPr lang="en-US"/>
          </a:p>
        </p:txBody>
      </p:sp>
    </p:spTree>
    <p:extLst>
      <p:ext uri="{BB962C8B-B14F-4D97-AF65-F5344CB8AC3E}">
        <p14:creationId xmlns:p14="http://schemas.microsoft.com/office/powerpoint/2010/main" val="3014615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21</a:t>
            </a:fld>
            <a:endParaRPr lang="en-US"/>
          </a:p>
        </p:txBody>
      </p:sp>
    </p:spTree>
    <p:extLst>
      <p:ext uri="{BB962C8B-B14F-4D97-AF65-F5344CB8AC3E}">
        <p14:creationId xmlns:p14="http://schemas.microsoft.com/office/powerpoint/2010/main" val="126013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a:t>
            </a:fld>
            <a:endParaRPr lang="en-US"/>
          </a:p>
        </p:txBody>
      </p:sp>
    </p:spTree>
    <p:extLst>
      <p:ext uri="{BB962C8B-B14F-4D97-AF65-F5344CB8AC3E}">
        <p14:creationId xmlns:p14="http://schemas.microsoft.com/office/powerpoint/2010/main" val="3496282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Today we will do this as an exercise</a:t>
            </a:r>
            <a:endParaRPr lang="en-US" baseline="0" dirty="0"/>
          </a:p>
          <a:p>
            <a:pPr marL="171450" indent="-171450">
              <a:buFont typeface="Wingdings" panose="05000000000000000000" pitchFamily="2" charset="2"/>
              <a:buChar char="§"/>
            </a:pPr>
            <a:r>
              <a:rPr lang="en-US" baseline="0" dirty="0"/>
              <a:t>When you go back and do it with your wider groups of stakeholders in your locality these you will be able to undertake these steps with them</a:t>
            </a:r>
          </a:p>
          <a:p>
            <a:pPr marL="171450" indent="-171450">
              <a:buFont typeface="Wingdings" panose="05000000000000000000" pitchFamily="2" charset="2"/>
              <a:buChar char="§"/>
            </a:pPr>
            <a:r>
              <a:rPr lang="en-US" baseline="0" dirty="0"/>
              <a:t>If you need any further information before you carry out the exercise with different teams you can contact us and we’ll be happy to support</a:t>
            </a: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24</a:t>
            </a:fld>
            <a:endParaRPr lang="en-US"/>
          </a:p>
        </p:txBody>
      </p:sp>
    </p:spTree>
    <p:extLst>
      <p:ext uri="{BB962C8B-B14F-4D97-AF65-F5344CB8AC3E}">
        <p14:creationId xmlns:p14="http://schemas.microsoft.com/office/powerpoint/2010/main" val="1320845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25</a:t>
            </a:fld>
            <a:endParaRPr lang="en-US"/>
          </a:p>
        </p:txBody>
      </p:sp>
    </p:spTree>
    <p:extLst>
      <p:ext uri="{BB962C8B-B14F-4D97-AF65-F5344CB8AC3E}">
        <p14:creationId xmlns:p14="http://schemas.microsoft.com/office/powerpoint/2010/main" val="2616296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26</a:t>
            </a:fld>
            <a:endParaRPr lang="en-US"/>
          </a:p>
        </p:txBody>
      </p:sp>
    </p:spTree>
    <p:extLst>
      <p:ext uri="{BB962C8B-B14F-4D97-AF65-F5344CB8AC3E}">
        <p14:creationId xmlns:p14="http://schemas.microsoft.com/office/powerpoint/2010/main" val="3462774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t>27</a:t>
            </a:fld>
            <a:endParaRPr lang="en-US"/>
          </a:p>
        </p:txBody>
      </p:sp>
    </p:spTree>
    <p:extLst>
      <p:ext uri="{BB962C8B-B14F-4D97-AF65-F5344CB8AC3E}">
        <p14:creationId xmlns:p14="http://schemas.microsoft.com/office/powerpoint/2010/main" val="1326515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28</a:t>
            </a:fld>
            <a:endParaRPr lang="en-US"/>
          </a:p>
        </p:txBody>
      </p:sp>
    </p:spTree>
    <p:extLst>
      <p:ext uri="{BB962C8B-B14F-4D97-AF65-F5344CB8AC3E}">
        <p14:creationId xmlns:p14="http://schemas.microsoft.com/office/powerpoint/2010/main" val="104485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Rachel</a:t>
            </a:r>
            <a:endParaRPr lang="en-US" dirty="0"/>
          </a:p>
        </p:txBody>
      </p:sp>
    </p:spTree>
    <p:extLst>
      <p:ext uri="{BB962C8B-B14F-4D97-AF65-F5344CB8AC3E}">
        <p14:creationId xmlns:p14="http://schemas.microsoft.com/office/powerpoint/2010/main" val="391477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r>
              <a:rPr lang="en-GB" sz="2000" dirty="0" smtClean="0">
                <a:solidFill>
                  <a:schemeClr val="tx1"/>
                </a:solidFill>
              </a:rPr>
              <a:t>Rachel</a:t>
            </a:r>
            <a:endParaRPr lang="en-US" dirty="0"/>
          </a:p>
        </p:txBody>
      </p:sp>
    </p:spTree>
    <p:extLst>
      <p:ext uri="{BB962C8B-B14F-4D97-AF65-F5344CB8AC3E}">
        <p14:creationId xmlns:p14="http://schemas.microsoft.com/office/powerpoint/2010/main" val="3376538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Rachel</a:t>
            </a:r>
          </a:p>
        </p:txBody>
      </p:sp>
    </p:spTree>
    <p:extLst>
      <p:ext uri="{BB962C8B-B14F-4D97-AF65-F5344CB8AC3E}">
        <p14:creationId xmlns:p14="http://schemas.microsoft.com/office/powerpoint/2010/main" val="2080697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r>
              <a:rPr lang="en-US" dirty="0" smtClean="0"/>
              <a:t>Rachel</a:t>
            </a:r>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7</a:t>
            </a:fld>
            <a:endParaRPr lang="en-US" dirty="0"/>
          </a:p>
        </p:txBody>
      </p:sp>
    </p:spTree>
    <p:extLst>
      <p:ext uri="{BB962C8B-B14F-4D97-AF65-F5344CB8AC3E}">
        <p14:creationId xmlns:p14="http://schemas.microsoft.com/office/powerpoint/2010/main" val="3712246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Rachel</a:t>
            </a:r>
          </a:p>
          <a:p>
            <a:endParaRPr lang="en-GB" dirty="0"/>
          </a:p>
        </p:txBody>
      </p:sp>
    </p:spTree>
    <p:extLst>
      <p:ext uri="{BB962C8B-B14F-4D97-AF65-F5344CB8AC3E}">
        <p14:creationId xmlns:p14="http://schemas.microsoft.com/office/powerpoint/2010/main" val="1167909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Rachel</a:t>
            </a:r>
          </a:p>
        </p:txBody>
      </p:sp>
    </p:spTree>
    <p:extLst>
      <p:ext uri="{BB962C8B-B14F-4D97-AF65-F5344CB8AC3E}">
        <p14:creationId xmlns:p14="http://schemas.microsoft.com/office/powerpoint/2010/main" val="115812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dirty="0" smtClean="0"/>
              <a:t>Emma</a:t>
            </a:r>
            <a:endParaRPr lang="en-GB" dirty="0"/>
          </a:p>
        </p:txBody>
      </p:sp>
    </p:spTree>
    <p:extLst>
      <p:ext uri="{BB962C8B-B14F-4D97-AF65-F5344CB8AC3E}">
        <p14:creationId xmlns:p14="http://schemas.microsoft.com/office/powerpoint/2010/main" val="377296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tags" Target="../tags/tag3.xml"/><Relationship Id="rId4" Type="http://schemas.openxmlformats.org/officeDocument/2006/relationships/image" Target="../media/image2.jpe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tags" Target="../tags/tag4.xml"/><Relationship Id="rId4" Type="http://schemas.openxmlformats.org/officeDocument/2006/relationships/image" Target="../media/image2.jpe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8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99840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639206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42824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567440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746523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848907-1966-4A26-AC64-AAACD4B8710E}" type="datetimeFigureOut">
              <a:rPr lang="en-GB" smtClean="0"/>
              <a:t>08/01/2018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288158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848907-1966-4A26-AC64-AAACD4B8710E}" type="datetimeFigureOut">
              <a:rPr lang="en-GB" smtClean="0"/>
              <a:t>08/01/2018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700235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848907-1966-4A26-AC64-AAACD4B8710E}" type="datetimeFigureOut">
              <a:rPr lang="en-GB" smtClean="0"/>
              <a:t>08/01/2018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175248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48907-1966-4A26-AC64-AAACD4B8710E}" type="datetimeFigureOut">
              <a:rPr lang="en-GB" smtClean="0"/>
              <a:t>08/01/2018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3995809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08/01/2018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268128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15244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08/01/2018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040888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2917351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a:p>
        </p:txBody>
      </p:sp>
    </p:spTree>
    <p:extLst>
      <p:ext uri="{BB962C8B-B14F-4D97-AF65-F5344CB8AC3E}">
        <p14:creationId xmlns:p14="http://schemas.microsoft.com/office/powerpoint/2010/main" val="1737112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510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8836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2523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12468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3922566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3552184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76553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98631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08/01/2018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a:p>
        </p:txBody>
      </p:sp>
    </p:spTree>
    <p:extLst>
      <p:ext uri="{BB962C8B-B14F-4D97-AF65-F5344CB8AC3E}">
        <p14:creationId xmlns:p14="http://schemas.microsoft.com/office/powerpoint/2010/main" val="3282258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3451439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2837542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831497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ndon buses –Whitechape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10"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12"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21"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995905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6"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035464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CLPartners closing slide">
    <p:spTree>
      <p:nvGrpSpPr>
        <p:cNvPr id="1" name=""/>
        <p:cNvGrpSpPr/>
        <p:nvPr/>
      </p:nvGrpSpPr>
      <p:grpSpPr>
        <a:xfrm>
          <a:off x="0" y="0"/>
          <a:ext cx="0" cy="0"/>
          <a:chOff x="0" y="0"/>
          <a:chExt cx="0" cy="0"/>
        </a:xfrm>
      </p:grpSpPr>
      <p:sp>
        <p:nvSpPr>
          <p:cNvPr id="2" name="TextBox 1"/>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r>
              <a:rPr lang="en-GB" sz="1600" dirty="0">
                <a:solidFill>
                  <a:srgbClr val="006298"/>
                </a:solidFill>
              </a:rPr>
              <a:t>UCLPartners</a:t>
            </a:r>
            <a:br>
              <a:rPr lang="en-GB" sz="1600" dirty="0">
                <a:solidFill>
                  <a:srgbClr val="006298"/>
                </a:solidFill>
              </a:rPr>
            </a:br>
            <a:r>
              <a:rPr lang="en-GB" sz="1600" dirty="0">
                <a:solidFill>
                  <a:srgbClr val="006298"/>
                </a:solidFill>
              </a:rPr>
              <a:t>3rd Floor</a:t>
            </a:r>
            <a:br>
              <a:rPr lang="en-GB" sz="1600" dirty="0">
                <a:solidFill>
                  <a:srgbClr val="006298"/>
                </a:solidFill>
              </a:rPr>
            </a:br>
            <a:r>
              <a:rPr lang="en-GB" sz="1600" dirty="0">
                <a:solidFill>
                  <a:srgbClr val="006298"/>
                </a:solidFill>
              </a:rPr>
              <a:t>170 Tottenham Court Road</a:t>
            </a:r>
            <a:br>
              <a:rPr lang="en-GB" sz="1600" dirty="0">
                <a:solidFill>
                  <a:srgbClr val="006298"/>
                </a:solidFill>
              </a:rPr>
            </a:br>
            <a:r>
              <a:rPr lang="en-GB" sz="1600" dirty="0">
                <a:solidFill>
                  <a:srgbClr val="006298"/>
                </a:solidFill>
              </a:rPr>
              <a:t>London W1T 7HA</a:t>
            </a:r>
          </a:p>
          <a:p>
            <a:r>
              <a:rPr lang="en-GB" sz="1600" dirty="0">
                <a:solidFill>
                  <a:srgbClr val="006298"/>
                </a:solidFill>
              </a:rPr>
              <a:t/>
            </a:r>
            <a:br>
              <a:rPr lang="en-GB" sz="1600" dirty="0">
                <a:solidFill>
                  <a:srgbClr val="006298"/>
                </a:solidFill>
              </a:rPr>
            </a:br>
            <a:r>
              <a:rPr lang="en-GB" sz="1600" dirty="0">
                <a:solidFill>
                  <a:srgbClr val="006298"/>
                </a:solidFill>
              </a:rPr>
              <a:t>020 7679 6633 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722723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48"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userDrawn="1"/>
        </p:nvSpPr>
        <p:spPr>
          <a:xfrm>
            <a:off x="1997148" y="1844824"/>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4171896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995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59406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154013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693700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023275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754263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10425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618060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Tree>
    <p:extLst>
      <p:ext uri="{BB962C8B-B14F-4D97-AF65-F5344CB8AC3E}">
        <p14:creationId xmlns:p14="http://schemas.microsoft.com/office/powerpoint/2010/main" val="662033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1706397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3629955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9282189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68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2670595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820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4274753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908851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208490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a:t>Drag picture to placeholder or click icon to add</a:t>
            </a:r>
            <a:endParaRPr lang="en-GB" dirty="0"/>
          </a:p>
        </p:txBody>
      </p:sp>
    </p:spTree>
    <p:extLst>
      <p:ext uri="{BB962C8B-B14F-4D97-AF65-F5344CB8AC3E}">
        <p14:creationId xmlns:p14="http://schemas.microsoft.com/office/powerpoint/2010/main" val="2320939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32030371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707482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08/01/2018</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59968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24376050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191526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a:t>Drag picture to placeholder or click icon to add</a:t>
            </a:r>
            <a:endParaRPr lang="en-GB" dirty="0"/>
          </a:p>
        </p:txBody>
      </p:sp>
    </p:spTree>
    <p:extLst>
      <p:ext uri="{BB962C8B-B14F-4D97-AF65-F5344CB8AC3E}">
        <p14:creationId xmlns:p14="http://schemas.microsoft.com/office/powerpoint/2010/main" val="1403301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a:t>
            </a:r>
            <a:r>
              <a:rPr lang="en-GB" sz="1600" dirty="0" err="1">
                <a:solidFill>
                  <a:srgbClr val="006298"/>
                </a:solidFill>
              </a:rPr>
              <a:t>uclpartners</a:t>
            </a:r>
            <a:endParaRPr lang="en-GB" sz="1600" dirty="0">
              <a:solidFill>
                <a:srgbClr val="006298"/>
              </a:solidFill>
            </a:endParaRPr>
          </a:p>
        </p:txBody>
      </p:sp>
    </p:spTree>
    <p:extLst>
      <p:ext uri="{BB962C8B-B14F-4D97-AF65-F5344CB8AC3E}">
        <p14:creationId xmlns:p14="http://schemas.microsoft.com/office/powerpoint/2010/main" val="2182064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09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5308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08/01/2018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a:p>
        </p:txBody>
      </p:sp>
    </p:spTree>
    <p:extLst>
      <p:ext uri="{BB962C8B-B14F-4D97-AF65-F5344CB8AC3E}">
        <p14:creationId xmlns:p14="http://schemas.microsoft.com/office/powerpoint/2010/main" val="90196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24.xml"/><Relationship Id="rId16"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19" Type="http://schemas.openxmlformats.org/officeDocument/2006/relationships/image" Target="../media/image10.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1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6.xml"/><Relationship Id="rId18" Type="http://schemas.openxmlformats.org/officeDocument/2006/relationships/image" Target="../media/image16.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5.png"/><Relationship Id="rId2" Type="http://schemas.openxmlformats.org/officeDocument/2006/relationships/slideLayout" Target="../slideLayouts/slideLayout39.xml"/><Relationship Id="rId16" Type="http://schemas.openxmlformats.org/officeDocument/2006/relationships/image" Target="../media/image14.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9.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7.xml"/><Relationship Id="rId18" Type="http://schemas.openxmlformats.org/officeDocument/2006/relationships/image" Target="../media/image18.gif"/><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17.png"/><Relationship Id="rId2" Type="http://schemas.openxmlformats.org/officeDocument/2006/relationships/slideLayout" Target="../slideLayouts/slideLayout51.xml"/><Relationship Id="rId16" Type="http://schemas.openxmlformats.org/officeDocument/2006/relationships/image" Target="../media/image16.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5.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38074560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660" r:id="rId9"/>
    <p:sldLayoutId id="2147483714" r:id="rId10"/>
    <p:sldLayoutId id="21474837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48907-1966-4A26-AC64-AAACD4B8710E}" type="datetimeFigureOut">
              <a:rPr lang="en-GB" smtClean="0"/>
              <a:t>08/01/2018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00F6F-EE41-49A8-9A1A-34C4605C6AA5}" type="slidenum">
              <a:rPr lang="en-GB" smtClean="0"/>
              <a:t>‹#›</a:t>
            </a:fld>
            <a:endParaRPr lang="en-GB"/>
          </a:p>
        </p:txBody>
      </p:sp>
    </p:spTree>
    <p:extLst>
      <p:ext uri="{BB962C8B-B14F-4D97-AF65-F5344CB8AC3E}">
        <p14:creationId xmlns:p14="http://schemas.microsoft.com/office/powerpoint/2010/main" val="593016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pic>
        <p:nvPicPr>
          <p:cNvPr id="3" name="Picture 2"/>
          <p:cNvPicPr>
            <a:picLocks noChangeAspect="1"/>
          </p:cNvPicPr>
          <p:nvPr userDrawn="1"/>
        </p:nvPicPr>
        <p:blipFill>
          <a:blip r:embed="rId13">
            <a:alphaModFix amt="40000"/>
          </a:blip>
          <a:stretch>
            <a:fillRect/>
          </a:stretch>
        </p:blipFill>
        <p:spPr>
          <a:xfrm>
            <a:off x="5521855" y="6296535"/>
            <a:ext cx="1183640" cy="518160"/>
          </a:xfrm>
          <a:prstGeom prst="rect">
            <a:avLst/>
          </a:prstGeom>
        </p:spPr>
      </p:pic>
      <p:grpSp>
        <p:nvGrpSpPr>
          <p:cNvPr id="6" name="Group 5"/>
          <p:cNvGrpSpPr/>
          <p:nvPr userDrawn="1"/>
        </p:nvGrpSpPr>
        <p:grpSpPr>
          <a:xfrm>
            <a:off x="7939558" y="36987"/>
            <a:ext cx="1204442" cy="865692"/>
            <a:chOff x="5523697" y="36987"/>
            <a:chExt cx="3620303" cy="2734270"/>
          </a:xfrm>
        </p:grpSpPr>
        <p:pic>
          <p:nvPicPr>
            <p:cNvPr id="2" name="Picture 1"/>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5523697" y="36987"/>
              <a:ext cx="3620303" cy="2734270"/>
            </a:xfrm>
            <a:prstGeom prst="rect">
              <a:avLst/>
            </a:prstGeom>
          </p:spPr>
        </p:pic>
        <p:sp>
          <p:nvSpPr>
            <p:cNvPr id="5" name="Rectangle 4"/>
            <p:cNvSpPr/>
            <p:nvPr userDrawn="1"/>
          </p:nvSpPr>
          <p:spPr>
            <a:xfrm>
              <a:off x="8299191" y="2707267"/>
              <a:ext cx="802353" cy="63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userDrawn="1"/>
        </p:nvPicPr>
        <p:blipFill>
          <a:blip r:embed="rId15">
            <a:alphaModFix amt="40000"/>
          </a:blip>
          <a:stretch>
            <a:fillRect/>
          </a:stretch>
        </p:blipFill>
        <p:spPr>
          <a:xfrm>
            <a:off x="3568749" y="6406551"/>
            <a:ext cx="1914525" cy="371475"/>
          </a:xfrm>
          <a:prstGeom prst="rect">
            <a:avLst/>
          </a:prstGeom>
        </p:spPr>
      </p:pic>
      <p:pic>
        <p:nvPicPr>
          <p:cNvPr id="9" name="Picture 8"/>
          <p:cNvPicPr>
            <a:picLocks noChangeAspect="1"/>
          </p:cNvPicPr>
          <p:nvPr userDrawn="1"/>
        </p:nvPicPr>
        <p:blipFill>
          <a:blip r:embed="rId16" cstate="print">
            <a:alphaModFix amt="40000"/>
            <a:extLst>
              <a:ext uri="{28A0092B-C50C-407E-A947-70E740481C1C}">
                <a14:useLocalDpi xmlns:a14="http://schemas.microsoft.com/office/drawing/2010/main"/>
              </a:ext>
            </a:extLst>
          </a:blip>
          <a:stretch>
            <a:fillRect/>
          </a:stretch>
        </p:blipFill>
        <p:spPr>
          <a:xfrm>
            <a:off x="6752884" y="6327896"/>
            <a:ext cx="1128105" cy="451883"/>
          </a:xfrm>
          <a:prstGeom prst="rect">
            <a:avLst/>
          </a:prstGeom>
        </p:spPr>
      </p:pic>
      <p:pic>
        <p:nvPicPr>
          <p:cNvPr id="11" name="Picture 10"/>
          <p:cNvPicPr>
            <a:picLocks noChangeAspect="1"/>
          </p:cNvPicPr>
          <p:nvPr userDrawn="1"/>
        </p:nvPicPr>
        <p:blipFill>
          <a:blip r:embed="rId17" cstate="print">
            <a:alphaModFix amt="40000"/>
            <a:extLst>
              <a:ext uri="{28A0092B-C50C-407E-A947-70E740481C1C}">
                <a14:useLocalDpi xmlns:a14="http://schemas.microsoft.com/office/drawing/2010/main"/>
              </a:ext>
            </a:extLst>
          </a:blip>
          <a:stretch>
            <a:fillRect/>
          </a:stretch>
        </p:blipFill>
        <p:spPr>
          <a:xfrm>
            <a:off x="1579817" y="6480023"/>
            <a:ext cx="1984268" cy="320876"/>
          </a:xfrm>
          <a:prstGeom prst="rect">
            <a:avLst/>
          </a:prstGeom>
        </p:spPr>
      </p:pic>
      <p:pic>
        <p:nvPicPr>
          <p:cNvPr id="12" name="Picture 11"/>
          <p:cNvPicPr>
            <a:picLocks noChangeAspect="1"/>
          </p:cNvPicPr>
          <p:nvPr userDrawn="1"/>
        </p:nvPicPr>
        <p:blipFill>
          <a:blip r:embed="rId18">
            <a:alphaModFix amt="40000"/>
          </a:blip>
          <a:stretch>
            <a:fillRect/>
          </a:stretch>
        </p:blipFill>
        <p:spPr>
          <a:xfrm>
            <a:off x="7939558" y="6322583"/>
            <a:ext cx="1181046" cy="424302"/>
          </a:xfrm>
          <a:prstGeom prst="rect">
            <a:avLst/>
          </a:prstGeom>
        </p:spPr>
      </p:pic>
      <p:pic>
        <p:nvPicPr>
          <p:cNvPr id="13" name="Picture 12"/>
          <p:cNvPicPr>
            <a:picLocks noChangeAspect="1"/>
          </p:cNvPicPr>
          <p:nvPr userDrawn="1"/>
        </p:nvPicPr>
        <p:blipFill>
          <a:blip r:embed="rId19" cstate="print">
            <a:alphaModFix amt="40000"/>
            <a:extLst>
              <a:ext uri="{28A0092B-C50C-407E-A947-70E740481C1C}">
                <a14:useLocalDpi xmlns:a14="http://schemas.microsoft.com/office/drawing/2010/main"/>
              </a:ext>
            </a:extLst>
          </a:blip>
          <a:stretch>
            <a:fillRect/>
          </a:stretch>
        </p:blipFill>
        <p:spPr>
          <a:xfrm>
            <a:off x="48958" y="6325051"/>
            <a:ext cx="1546322" cy="536684"/>
          </a:xfrm>
          <a:prstGeom prst="rect">
            <a:avLst/>
          </a:prstGeom>
        </p:spPr>
      </p:pic>
    </p:spTree>
    <p:extLst>
      <p:ext uri="{BB962C8B-B14F-4D97-AF65-F5344CB8AC3E}">
        <p14:creationId xmlns:p14="http://schemas.microsoft.com/office/powerpoint/2010/main" val="10539755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3"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287807669"/>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38" y="-15974"/>
            <a:ext cx="5917790" cy="6858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427414522"/>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1" name="Picture 10"/>
          <p:cNvPicPr>
            <a:picLocks noChangeAspect="1"/>
          </p:cNvPicPr>
          <p:nvPr userDrawn="1"/>
        </p:nvPicPr>
        <p:blipFill>
          <a:blip r:embed="rId14" cstate="print">
            <a:alphaModFix amt="40000"/>
            <a:extLst>
              <a:ext uri="{28A0092B-C50C-407E-A947-70E740481C1C}">
                <a14:useLocalDpi xmlns:a14="http://schemas.microsoft.com/office/drawing/2010/main"/>
              </a:ext>
            </a:extLst>
          </a:blip>
          <a:stretch>
            <a:fillRect/>
          </a:stretch>
        </p:blipFill>
        <p:spPr>
          <a:xfrm>
            <a:off x="2636837" y="6360505"/>
            <a:ext cx="1984268" cy="320876"/>
          </a:xfrm>
          <a:prstGeom prst="rect">
            <a:avLst/>
          </a:prstGeom>
        </p:spPr>
      </p:pic>
      <p:pic>
        <p:nvPicPr>
          <p:cNvPr id="12" name="Picture 11"/>
          <p:cNvPicPr>
            <a:picLocks noChangeAspect="1"/>
          </p:cNvPicPr>
          <p:nvPr userDrawn="1"/>
        </p:nvPicPr>
        <p:blipFill>
          <a:blip r:embed="rId15">
            <a:alphaModFix amt="40000"/>
          </a:blip>
          <a:stretch>
            <a:fillRect/>
          </a:stretch>
        </p:blipFill>
        <p:spPr>
          <a:xfrm>
            <a:off x="7527637" y="6240514"/>
            <a:ext cx="1181046" cy="424302"/>
          </a:xfrm>
          <a:prstGeom prst="rect">
            <a:avLst/>
          </a:prstGeom>
        </p:spPr>
      </p:pic>
      <p:pic>
        <p:nvPicPr>
          <p:cNvPr id="7" name="Picture 6"/>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spTree>
    <p:extLst>
      <p:ext uri="{BB962C8B-B14F-4D97-AF65-F5344CB8AC3E}">
        <p14:creationId xmlns:p14="http://schemas.microsoft.com/office/powerpoint/2010/main" val="335246162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5569250" y="6168392"/>
            <a:ext cx="1245592" cy="619317"/>
          </a:xfrm>
          <a:prstGeom prst="rect">
            <a:avLst/>
          </a:prstGeom>
        </p:spPr>
      </p:pic>
      <p:pic>
        <p:nvPicPr>
          <p:cNvPr id="3" name="Picture 2" descr="\\annafreud2.local\dfs\MyDocuments\ilee\My Documents\My Pictures\Work images\uclp logo.png"/>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7210600" y="6247805"/>
            <a:ext cx="1418245" cy="5095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nnafreud2.local\dfs\MyDocuments\ilee\My Documents\My Pictures\Work images\tavistock logo.gif"/>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2600986" y="6353913"/>
            <a:ext cx="2473290" cy="30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13999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hyperlink" Target="http://www.implementingthrive.org/" TargetMode="Externa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hyperlink" Target="mailto:rjames@tavi-port.nhs.uk" TargetMode="External"/><Relationship Id="rId7" Type="http://schemas.openxmlformats.org/officeDocument/2006/relationships/image" Target="../media/image36.jpeg"/><Relationship Id="rId2" Type="http://schemas.openxmlformats.org/officeDocument/2006/relationships/hyperlink" Target="mailto:a.moore@ucl.ac.uk" TargetMode="External"/><Relationship Id="rId1" Type="http://schemas.openxmlformats.org/officeDocument/2006/relationships/slideLayout" Target="../slideLayouts/slideLayout5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mailto:Ilse.Lee@annafreud.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0.gif"/><Relationship Id="rId7" Type="http://schemas.openxmlformats.org/officeDocument/2006/relationships/hyperlink" Target="http://pbrcamhs.org/final-report-published/"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capa.co.uk/" TargetMode="External"/><Relationship Id="rId5" Type="http://schemas.openxmlformats.org/officeDocument/2006/relationships/hyperlink" Target="http://www.corc.uk.net/" TargetMode="Externa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824248" y="385430"/>
            <a:ext cx="7772400" cy="1831975"/>
          </a:xfrm>
          <a:prstGeom prst="rect">
            <a:avLst/>
          </a:prstGeom>
        </p:spPr>
        <p:txBody>
          <a:bodyPr/>
          <a:lstStyle/>
          <a:p>
            <a:r>
              <a:rPr lang="en-GB" sz="3600" dirty="0">
                <a:solidFill>
                  <a:schemeClr val="accent5"/>
                </a:solidFill>
              </a:rPr>
              <a:t>Implementing THRIVE Phase 1: Developing a full understanding of your current system</a:t>
            </a:r>
            <a:endParaRPr lang="en-US" sz="3600" b="1" i="1" dirty="0">
              <a:solidFill>
                <a:schemeClr val="accent5"/>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0866" y="3801107"/>
            <a:ext cx="4771180" cy="1997931"/>
          </a:xfrm>
          <a:prstGeom prst="rect">
            <a:avLst/>
          </a:prstGeom>
        </p:spPr>
      </p:pic>
      <p:sp>
        <p:nvSpPr>
          <p:cNvPr id="4" name="Rectangle 3"/>
          <p:cNvSpPr/>
          <p:nvPr/>
        </p:nvSpPr>
        <p:spPr>
          <a:xfrm>
            <a:off x="1808915" y="2217405"/>
            <a:ext cx="5575082" cy="1200328"/>
          </a:xfrm>
          <a:prstGeom prst="rect">
            <a:avLst/>
          </a:prstGeom>
        </p:spPr>
        <p:txBody>
          <a:bodyPr wrap="square">
            <a:spAutoFit/>
          </a:bodyPr>
          <a:lstStyle/>
          <a:p>
            <a:pPr algn="ctr"/>
            <a:r>
              <a:rPr lang="en-US" sz="2400" i="1" dirty="0">
                <a:solidFill>
                  <a:srgbClr val="F32F79"/>
                </a:solidFill>
              </a:rPr>
              <a:t>“If we keep on doing what we have been doing, we are going to keep on getting what we have been getting”</a:t>
            </a:r>
          </a:p>
        </p:txBody>
      </p:sp>
    </p:spTree>
    <p:extLst>
      <p:ext uri="{BB962C8B-B14F-4D97-AF65-F5344CB8AC3E}">
        <p14:creationId xmlns:p14="http://schemas.microsoft.com/office/powerpoint/2010/main" val="123275759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Aligned to existing programmes</a:t>
            </a:r>
            <a:endParaRPr lang="en-US" dirty="0"/>
          </a:p>
        </p:txBody>
      </p:sp>
      <p:sp>
        <p:nvSpPr>
          <p:cNvPr id="3" name="Text Placeholder 2"/>
          <p:cNvSpPr>
            <a:spLocks noGrp="1"/>
          </p:cNvSpPr>
          <p:nvPr>
            <p:ph type="body" sz="quarter" idx="11"/>
          </p:nvPr>
        </p:nvSpPr>
        <p:spPr>
          <a:xfrm>
            <a:off x="250825" y="1196974"/>
            <a:ext cx="8642350" cy="4527551"/>
          </a:xfrm>
        </p:spPr>
        <p:txBody>
          <a:bodyPr/>
          <a:lstStyle/>
          <a:p>
            <a:r>
              <a:rPr lang="en-US" dirty="0" smtClean="0"/>
              <a:t>The </a:t>
            </a:r>
            <a:r>
              <a:rPr lang="en-US" dirty="0" err="1" smtClean="0"/>
              <a:t>i</a:t>
            </a:r>
            <a:r>
              <a:rPr lang="en-US" dirty="0" smtClean="0"/>
              <a:t>-THRIVE </a:t>
            </a:r>
            <a:r>
              <a:rPr lang="en-US" dirty="0" err="1" smtClean="0"/>
              <a:t>programme</a:t>
            </a:r>
            <a:r>
              <a:rPr lang="en-US" dirty="0" smtClean="0"/>
              <a:t> complements existing transformation and Quality Improvement </a:t>
            </a:r>
            <a:r>
              <a:rPr lang="en-US" dirty="0" err="1" smtClean="0"/>
              <a:t>programmes</a:t>
            </a:r>
            <a:r>
              <a:rPr lang="en-US" dirty="0" smtClean="0"/>
              <a:t> in the NHS</a:t>
            </a:r>
          </a:p>
          <a:p>
            <a:endParaRPr lang="en-US" dirty="0"/>
          </a:p>
          <a:p>
            <a:endParaRPr lang="en-US" dirty="0" smtClean="0"/>
          </a:p>
          <a:p>
            <a:pPr marL="0" indent="0">
              <a:buNone/>
            </a:pPr>
            <a:endParaRPr lang="en-US" dirty="0"/>
          </a:p>
          <a:p>
            <a:endParaRPr lang="en-US" dirty="0" smtClean="0"/>
          </a:p>
          <a:p>
            <a:endParaRPr lang="en-US" dirty="0"/>
          </a:p>
          <a:p>
            <a:endParaRPr lang="en-US" dirty="0" smtClean="0"/>
          </a:p>
          <a:p>
            <a:pPr marL="0" indent="0">
              <a:buNone/>
            </a:pPr>
            <a:endParaRPr lang="en-US" dirty="0" smtClean="0"/>
          </a:p>
          <a:p>
            <a:endParaRPr lang="en-US" dirty="0"/>
          </a:p>
          <a:p>
            <a:endParaRPr lang="en-US" dirty="0" smtClean="0"/>
          </a:p>
          <a:p>
            <a:r>
              <a:rPr lang="en-US" dirty="0" smtClean="0"/>
              <a:t>Builds on local strengths across whole system</a:t>
            </a:r>
            <a:endParaRPr lang="en-US" dirty="0"/>
          </a:p>
        </p:txBody>
      </p:sp>
      <p:pic>
        <p:nvPicPr>
          <p:cNvPr id="4" name="Picture 3"/>
          <p:cNvPicPr>
            <a:picLocks noChangeAspect="1"/>
          </p:cNvPicPr>
          <p:nvPr/>
        </p:nvPicPr>
        <p:blipFill rotWithShape="1">
          <a:blip r:embed="rId2"/>
          <a:srcRect l="56043"/>
          <a:stretch/>
        </p:blipFill>
        <p:spPr>
          <a:xfrm>
            <a:off x="1764628" y="3407409"/>
            <a:ext cx="5355400" cy="888365"/>
          </a:xfrm>
          <a:prstGeom prst="rect">
            <a:avLst/>
          </a:prstGeom>
        </p:spPr>
      </p:pic>
      <p:pic>
        <p:nvPicPr>
          <p:cNvPr id="5" name="Picture 4"/>
          <p:cNvPicPr>
            <a:picLocks noChangeAspect="1"/>
          </p:cNvPicPr>
          <p:nvPr/>
        </p:nvPicPr>
        <p:blipFill>
          <a:blip r:embed="rId3"/>
          <a:stretch>
            <a:fillRect/>
          </a:stretch>
        </p:blipFill>
        <p:spPr>
          <a:xfrm>
            <a:off x="4771288" y="2200572"/>
            <a:ext cx="2321662" cy="898040"/>
          </a:xfrm>
          <a:prstGeom prst="rect">
            <a:avLst/>
          </a:prstGeom>
        </p:spPr>
      </p:pic>
      <p:pic>
        <p:nvPicPr>
          <p:cNvPr id="6" name="Picture 5"/>
          <p:cNvPicPr>
            <a:picLocks noChangeAspect="1"/>
          </p:cNvPicPr>
          <p:nvPr/>
        </p:nvPicPr>
        <p:blipFill>
          <a:blip r:embed="rId4"/>
          <a:stretch>
            <a:fillRect/>
          </a:stretch>
        </p:blipFill>
        <p:spPr>
          <a:xfrm>
            <a:off x="1647383" y="2200572"/>
            <a:ext cx="2343592" cy="898867"/>
          </a:xfrm>
          <a:prstGeom prst="rect">
            <a:avLst/>
          </a:prstGeom>
        </p:spPr>
      </p:pic>
    </p:spTree>
    <p:extLst>
      <p:ext uri="{BB962C8B-B14F-4D97-AF65-F5344CB8AC3E}">
        <p14:creationId xmlns:p14="http://schemas.microsoft.com/office/powerpoint/2010/main" val="397564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8" y="173630"/>
            <a:ext cx="6842125" cy="576263"/>
          </a:xfrm>
        </p:spPr>
        <p:txBody>
          <a:bodyPr/>
          <a:lstStyle/>
          <a:p>
            <a:r>
              <a:rPr lang="en-US" dirty="0">
                <a:solidFill>
                  <a:schemeClr val="accent5"/>
                </a:solidFill>
              </a:rPr>
              <a:t>i-THRIVE </a:t>
            </a:r>
            <a:r>
              <a:rPr lang="en-US" dirty="0" smtClean="0">
                <a:solidFill>
                  <a:schemeClr val="accent5"/>
                </a:solidFill>
              </a:rPr>
              <a:t>Programme: offer to sites</a:t>
            </a:r>
            <a:endParaRPr lang="en-GB"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86019" y="2311313"/>
            <a:ext cx="2754318" cy="2721292"/>
          </a:xfrm>
          <a:prstGeom prst="rect">
            <a:avLst/>
          </a:prstGeom>
        </p:spPr>
      </p:pic>
      <p:sp>
        <p:nvSpPr>
          <p:cNvPr id="9" name="TextBox 8"/>
          <p:cNvSpPr txBox="1"/>
          <p:nvPr/>
        </p:nvSpPr>
        <p:spPr>
          <a:xfrm>
            <a:off x="6151498" y="729475"/>
            <a:ext cx="2459865" cy="1477328"/>
          </a:xfrm>
          <a:prstGeom prst="rect">
            <a:avLst/>
          </a:prstGeom>
          <a:noFill/>
        </p:spPr>
        <p:txBody>
          <a:bodyPr wrap="square" rtlCol="0">
            <a:spAutoFit/>
          </a:bodyPr>
          <a:lstStyle/>
          <a:p>
            <a:pPr algn="ctr"/>
            <a:r>
              <a:rPr lang="en-GB" dirty="0" smtClean="0">
                <a:solidFill>
                  <a:schemeClr val="accent4"/>
                </a:solidFill>
              </a:rPr>
              <a:t>i-THRIVE Academy</a:t>
            </a:r>
          </a:p>
          <a:p>
            <a:pPr algn="ctr"/>
            <a:r>
              <a:rPr lang="en-GB" dirty="0" smtClean="0"/>
              <a:t>Learning and development support for leaders and training modules for sites</a:t>
            </a:r>
            <a:endParaRPr lang="en-GB" dirty="0"/>
          </a:p>
        </p:txBody>
      </p:sp>
      <p:sp>
        <p:nvSpPr>
          <p:cNvPr id="10" name="TextBox 9"/>
          <p:cNvSpPr txBox="1"/>
          <p:nvPr/>
        </p:nvSpPr>
        <p:spPr>
          <a:xfrm>
            <a:off x="7143258" y="2503727"/>
            <a:ext cx="2042710" cy="1200329"/>
          </a:xfrm>
          <a:prstGeom prst="rect">
            <a:avLst/>
          </a:prstGeom>
          <a:noFill/>
        </p:spPr>
        <p:txBody>
          <a:bodyPr wrap="square" rtlCol="0">
            <a:spAutoFit/>
          </a:bodyPr>
          <a:lstStyle/>
          <a:p>
            <a:pPr algn="ctr"/>
            <a:r>
              <a:rPr lang="en-GB" dirty="0" smtClean="0">
                <a:solidFill>
                  <a:schemeClr val="accent4"/>
                </a:solidFill>
              </a:rPr>
              <a:t>i-THRIVE Toolkit</a:t>
            </a:r>
          </a:p>
          <a:p>
            <a:pPr algn="ctr"/>
            <a:r>
              <a:rPr lang="en-GB" dirty="0" smtClean="0"/>
              <a:t>Evidence based tools to aid implementation</a:t>
            </a:r>
            <a:endParaRPr lang="en-GB" dirty="0"/>
          </a:p>
        </p:txBody>
      </p:sp>
      <p:sp>
        <p:nvSpPr>
          <p:cNvPr id="11" name="TextBox 10"/>
          <p:cNvSpPr txBox="1"/>
          <p:nvPr/>
        </p:nvSpPr>
        <p:spPr>
          <a:xfrm>
            <a:off x="6731645" y="4398239"/>
            <a:ext cx="2395613" cy="2031325"/>
          </a:xfrm>
          <a:prstGeom prst="rect">
            <a:avLst/>
          </a:prstGeom>
          <a:noFill/>
        </p:spPr>
        <p:txBody>
          <a:bodyPr wrap="square" rtlCol="0">
            <a:spAutoFit/>
          </a:bodyPr>
          <a:lstStyle/>
          <a:p>
            <a:pPr algn="ctr"/>
            <a:r>
              <a:rPr lang="en-GB" dirty="0" smtClean="0">
                <a:solidFill>
                  <a:schemeClr val="accent4"/>
                </a:solidFill>
              </a:rPr>
              <a:t>i-THRIVE Community of Practice</a:t>
            </a:r>
          </a:p>
          <a:p>
            <a:pPr algn="ctr"/>
            <a:r>
              <a:rPr lang="en-GB" dirty="0" smtClean="0"/>
              <a:t>Shared learning events and forum for sites to share experiences about implementing THRIVE</a:t>
            </a:r>
            <a:endParaRPr lang="en-GB" dirty="0"/>
          </a:p>
        </p:txBody>
      </p:sp>
      <p:sp>
        <p:nvSpPr>
          <p:cNvPr id="12" name="TextBox 11"/>
          <p:cNvSpPr txBox="1"/>
          <p:nvPr/>
        </p:nvSpPr>
        <p:spPr>
          <a:xfrm>
            <a:off x="-251893" y="3122453"/>
            <a:ext cx="2794716" cy="1754326"/>
          </a:xfrm>
          <a:prstGeom prst="rect">
            <a:avLst/>
          </a:prstGeom>
          <a:noFill/>
        </p:spPr>
        <p:txBody>
          <a:bodyPr wrap="square" rtlCol="0">
            <a:spAutoFit/>
          </a:bodyPr>
          <a:lstStyle/>
          <a:p>
            <a:pPr algn="ctr"/>
            <a:r>
              <a:rPr lang="en-GB" dirty="0" smtClean="0">
                <a:solidFill>
                  <a:schemeClr val="accent4"/>
                </a:solidFill>
              </a:rPr>
              <a:t>i-THRIVE Approach to Implementation</a:t>
            </a:r>
          </a:p>
          <a:p>
            <a:pPr algn="ctr"/>
            <a:r>
              <a:rPr lang="en-GB" dirty="0" smtClean="0"/>
              <a:t>Four phase approach to implementation drawn from implementation science evidence base</a:t>
            </a:r>
            <a:endParaRPr lang="en-GB" dirty="0"/>
          </a:p>
        </p:txBody>
      </p:sp>
      <p:sp>
        <p:nvSpPr>
          <p:cNvPr id="13" name="TextBox 12"/>
          <p:cNvSpPr txBox="1"/>
          <p:nvPr/>
        </p:nvSpPr>
        <p:spPr>
          <a:xfrm>
            <a:off x="760219" y="5341364"/>
            <a:ext cx="2263086" cy="923330"/>
          </a:xfrm>
          <a:prstGeom prst="rect">
            <a:avLst/>
          </a:prstGeom>
          <a:noFill/>
        </p:spPr>
        <p:txBody>
          <a:bodyPr wrap="square" rtlCol="0">
            <a:spAutoFit/>
          </a:bodyPr>
          <a:lstStyle/>
          <a:p>
            <a:pPr algn="ctr"/>
            <a:r>
              <a:rPr lang="en-GB" dirty="0" smtClean="0">
                <a:solidFill>
                  <a:schemeClr val="accent4"/>
                </a:solidFill>
              </a:rPr>
              <a:t>Direct support to sites</a:t>
            </a:r>
          </a:p>
          <a:p>
            <a:pPr algn="ctr"/>
            <a:r>
              <a:rPr lang="en-GB" dirty="0"/>
              <a:t>f</a:t>
            </a:r>
            <a:r>
              <a:rPr lang="en-GB" dirty="0" smtClean="0"/>
              <a:t>rom the national programme team</a:t>
            </a:r>
            <a:endParaRPr lang="en-GB" dirty="0"/>
          </a:p>
        </p:txBody>
      </p:sp>
      <p:sp>
        <p:nvSpPr>
          <p:cNvPr id="14" name="TextBox 13"/>
          <p:cNvSpPr txBox="1"/>
          <p:nvPr/>
        </p:nvSpPr>
        <p:spPr>
          <a:xfrm>
            <a:off x="3725428" y="664911"/>
            <a:ext cx="2075503" cy="1200329"/>
          </a:xfrm>
          <a:prstGeom prst="rect">
            <a:avLst/>
          </a:prstGeom>
          <a:noFill/>
        </p:spPr>
        <p:txBody>
          <a:bodyPr wrap="square" rtlCol="0">
            <a:spAutoFit/>
          </a:bodyPr>
          <a:lstStyle/>
          <a:p>
            <a:pPr algn="ctr"/>
            <a:r>
              <a:rPr lang="en-GB" dirty="0" smtClean="0">
                <a:solidFill>
                  <a:schemeClr val="accent4"/>
                </a:solidFill>
              </a:rPr>
              <a:t>Evaluation</a:t>
            </a:r>
          </a:p>
          <a:p>
            <a:pPr algn="ctr"/>
            <a:r>
              <a:rPr lang="en-GB" dirty="0" smtClean="0"/>
              <a:t>Two year evaluation of i-THRIVE for accelerator sites</a:t>
            </a:r>
            <a:endParaRPr lang="en-GB" dirty="0"/>
          </a:p>
        </p:txBody>
      </p:sp>
      <p:sp>
        <p:nvSpPr>
          <p:cNvPr id="15" name="TextBox 14"/>
          <p:cNvSpPr txBox="1"/>
          <p:nvPr/>
        </p:nvSpPr>
        <p:spPr>
          <a:xfrm>
            <a:off x="368911" y="1066147"/>
            <a:ext cx="2803443" cy="1754326"/>
          </a:xfrm>
          <a:prstGeom prst="rect">
            <a:avLst/>
          </a:prstGeom>
          <a:noFill/>
        </p:spPr>
        <p:txBody>
          <a:bodyPr wrap="square" rtlCol="0">
            <a:spAutoFit/>
          </a:bodyPr>
          <a:lstStyle/>
          <a:p>
            <a:pPr algn="ctr"/>
            <a:r>
              <a:rPr lang="en-GB" dirty="0" smtClean="0">
                <a:solidFill>
                  <a:schemeClr val="accent4"/>
                </a:solidFill>
              </a:rPr>
              <a:t>Funded projects</a:t>
            </a:r>
          </a:p>
          <a:p>
            <a:pPr algn="ctr"/>
            <a:r>
              <a:rPr lang="en-GB" dirty="0" smtClean="0"/>
              <a:t>Individual projects to create and test shared decision making aids in Camden  and to implement THRIVE in NELFT</a:t>
            </a:r>
            <a:endParaRPr lang="en-GB" dirty="0"/>
          </a:p>
        </p:txBody>
      </p:sp>
      <p:cxnSp>
        <p:nvCxnSpPr>
          <p:cNvPr id="7" name="Straight Connector 6"/>
          <p:cNvCxnSpPr/>
          <p:nvPr/>
        </p:nvCxnSpPr>
        <p:spPr>
          <a:xfrm>
            <a:off x="2794716" y="2820473"/>
            <a:ext cx="772732" cy="297774"/>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0" idx="1"/>
          </p:cNvCxnSpPr>
          <p:nvPr/>
        </p:nvCxnSpPr>
        <p:spPr>
          <a:xfrm flipV="1">
            <a:off x="6140338" y="3103892"/>
            <a:ext cx="1002920" cy="31884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74916" y="4594500"/>
            <a:ext cx="714312" cy="74055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52981" y="3889959"/>
            <a:ext cx="1012050" cy="533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661132" y="2131097"/>
            <a:ext cx="664987" cy="59746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93276" y="1865240"/>
            <a:ext cx="0" cy="446077"/>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951100" y="4155442"/>
            <a:ext cx="780545" cy="62262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465037" y="5431805"/>
            <a:ext cx="2931879" cy="1477328"/>
          </a:xfrm>
          <a:prstGeom prst="rect">
            <a:avLst/>
          </a:prstGeom>
          <a:noFill/>
        </p:spPr>
        <p:txBody>
          <a:bodyPr wrap="square" rtlCol="0">
            <a:spAutoFit/>
          </a:bodyPr>
          <a:lstStyle/>
          <a:p>
            <a:pPr algn="ctr"/>
            <a:r>
              <a:rPr lang="en-GB" dirty="0" smtClean="0">
                <a:solidFill>
                  <a:schemeClr val="accent4"/>
                </a:solidFill>
              </a:rPr>
              <a:t>THRIVE Illustrated</a:t>
            </a:r>
          </a:p>
          <a:p>
            <a:pPr algn="ctr"/>
            <a:r>
              <a:rPr lang="en-GB" dirty="0" smtClean="0"/>
              <a:t>Series of case studies highlighting how </a:t>
            </a:r>
            <a:r>
              <a:rPr lang="en-GB" dirty="0"/>
              <a:t>s</a:t>
            </a:r>
            <a:r>
              <a:rPr lang="en-GB" dirty="0" smtClean="0"/>
              <a:t>ites have approached the implementation of THRIVE</a:t>
            </a:r>
            <a:endParaRPr lang="en-GB" dirty="0"/>
          </a:p>
        </p:txBody>
      </p:sp>
      <p:cxnSp>
        <p:nvCxnSpPr>
          <p:cNvPr id="40" name="Straight Connector 39"/>
          <p:cNvCxnSpPr/>
          <p:nvPr/>
        </p:nvCxnSpPr>
        <p:spPr>
          <a:xfrm flipV="1">
            <a:off x="4814643" y="5013157"/>
            <a:ext cx="0" cy="46552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710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59853" y="1957588"/>
            <a:ext cx="7650051" cy="3348507"/>
          </a:xfrm>
        </p:spPr>
        <p:txBody>
          <a:bodyPr/>
          <a:lstStyle/>
          <a:p>
            <a:r>
              <a:rPr lang="en-GB" sz="3600" dirty="0">
                <a:solidFill>
                  <a:schemeClr val="accent5"/>
                </a:solidFill>
              </a:rPr>
              <a:t>Core </a:t>
            </a:r>
            <a:r>
              <a:rPr lang="en-GB" sz="3600" dirty="0" smtClean="0">
                <a:solidFill>
                  <a:schemeClr val="accent5"/>
                </a:solidFill>
              </a:rPr>
              <a:t>principles and components of the i-THRIVE model of care</a:t>
            </a:r>
            <a:r>
              <a:rPr lang="en-GB" sz="3600" dirty="0"/>
              <a:t/>
            </a:r>
            <a:br>
              <a:rPr lang="en-GB" sz="3600" dirty="0"/>
            </a:br>
            <a:r>
              <a:rPr lang="en-GB" sz="3600" dirty="0">
                <a:solidFill>
                  <a:schemeClr val="accent5"/>
                </a:solidFill>
              </a:rPr>
              <a:t/>
            </a:r>
            <a:br>
              <a:rPr lang="en-GB" sz="3600" dirty="0">
                <a:solidFill>
                  <a:schemeClr val="accent5"/>
                </a:solidFill>
              </a:rPr>
            </a:br>
            <a:endParaRPr lang="en-US" sz="2800" b="1" i="1" dirty="0">
              <a:solidFill>
                <a:schemeClr val="accent5"/>
              </a:solidFill>
            </a:endParaRPr>
          </a:p>
        </p:txBody>
      </p:sp>
    </p:spTree>
    <p:extLst>
      <p:ext uri="{BB962C8B-B14F-4D97-AF65-F5344CB8AC3E}">
        <p14:creationId xmlns:p14="http://schemas.microsoft.com/office/powerpoint/2010/main" val="132202760"/>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523999" y="836613"/>
          <a:ext cx="6335889" cy="5806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1"/>
          <p:cNvSpPr>
            <a:spLocks noGrp="1"/>
          </p:cNvSpPr>
          <p:nvPr>
            <p:ph type="body" sz="quarter" idx="10"/>
          </p:nvPr>
        </p:nvSpPr>
        <p:spPr>
          <a:xfrm>
            <a:off x="250831" y="260354"/>
            <a:ext cx="8738623" cy="872987"/>
          </a:xfrm>
        </p:spPr>
        <p:txBody>
          <a:bodyPr/>
          <a:lstStyle/>
          <a:p>
            <a:r>
              <a:rPr lang="en-US" dirty="0"/>
              <a:t>i-THRIVE Approach to Implementation: </a:t>
            </a:r>
            <a:r>
              <a:rPr lang="en-US" dirty="0" smtClean="0"/>
              <a:t>whole system change</a:t>
            </a:r>
            <a:endParaRPr lang="en-US" dirty="0"/>
          </a:p>
        </p:txBody>
      </p:sp>
    </p:spTree>
    <p:extLst>
      <p:ext uri="{BB962C8B-B14F-4D97-AF65-F5344CB8AC3E}">
        <p14:creationId xmlns:p14="http://schemas.microsoft.com/office/powerpoint/2010/main" val="3229873413"/>
      </p:ext>
    </p:extLst>
  </p:cSld>
  <p:clrMapOvr>
    <a:masterClrMapping/>
  </p:clrMapOvr>
  <mc:AlternateContent xmlns:mc="http://schemas.openxmlformats.org/markup-compatibility/2006" xmlns:p14="http://schemas.microsoft.com/office/powerpoint/2010/main">
    <mc:Choice Requires="p14">
      <p:transition spd="slow" p14:dur="2000" advTm="20159"/>
    </mc:Choice>
    <mc:Fallback xmlns="">
      <p:transition xmlns:p14="http://schemas.microsoft.com/office/powerpoint/2010/main" spd="slow" advTm="2015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31" y="260354"/>
            <a:ext cx="8738623" cy="872987"/>
          </a:xfrm>
        </p:spPr>
        <p:txBody>
          <a:bodyPr/>
          <a:lstStyle/>
          <a:p>
            <a:r>
              <a:rPr lang="en-US" dirty="0"/>
              <a:t>i-THRIVE Approach to Implementation: </a:t>
            </a:r>
            <a:r>
              <a:rPr lang="en-US" dirty="0" smtClean="0"/>
              <a:t>whole system change</a:t>
            </a:r>
            <a:endParaRPr lang="en-US" dirty="0"/>
          </a:p>
        </p:txBody>
      </p:sp>
      <p:pic>
        <p:nvPicPr>
          <p:cNvPr id="1026" name="Picture 2" descr="C:\Users\Emmalou\AppData\Local\Microsoft\Windows\Temporary Internet Files\Content.Outlook\JRGIGG0R\mmm and whole system diagram v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937796"/>
            <a:ext cx="9144000" cy="298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104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p:cNvSpPr>
            <a:spLocks noGrp="1"/>
          </p:cNvSpPr>
          <p:nvPr>
            <p:ph type="body" sz="quarter" idx="10"/>
          </p:nvPr>
        </p:nvSpPr>
        <p:spPr>
          <a:xfrm>
            <a:off x="250825" y="257361"/>
            <a:ext cx="7632692" cy="576263"/>
          </a:xfrm>
        </p:spPr>
        <p:txBody>
          <a:bodyPr/>
          <a:lstStyle/>
          <a:p>
            <a:r>
              <a:rPr lang="en-US" dirty="0" smtClean="0"/>
              <a:t>Core Components of </a:t>
            </a:r>
            <a:r>
              <a:rPr lang="en-US" dirty="0"/>
              <a:t>an i-THRIVE Model of Care</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5" y="703547"/>
            <a:ext cx="8010661" cy="6019310"/>
          </a:xfrm>
          <a:prstGeom prst="rect">
            <a:avLst/>
          </a:prstGeom>
        </p:spPr>
      </p:pic>
    </p:spTree>
    <p:extLst>
      <p:ext uri="{BB962C8B-B14F-4D97-AF65-F5344CB8AC3E}">
        <p14:creationId xmlns:p14="http://schemas.microsoft.com/office/powerpoint/2010/main" val="1234956821"/>
      </p:ext>
    </p:extLst>
  </p:cSld>
  <p:clrMapOvr>
    <a:masterClrMapping/>
  </p:clrMapOvr>
  <mc:AlternateContent xmlns:mc="http://schemas.openxmlformats.org/markup-compatibility/2006" xmlns:p14="http://schemas.microsoft.com/office/powerpoint/2010/main">
    <mc:Choice Requires="p14">
      <p:transition spd="slow" p14:dur="2000" advTm="67636"/>
    </mc:Choice>
    <mc:Fallback xmlns="">
      <p:transition xmlns:p14="http://schemas.microsoft.com/office/powerpoint/2010/main" spd="slow" advTm="6763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1158383"/>
          </a:xfrm>
        </p:spPr>
        <p:txBody>
          <a:bodyPr/>
          <a:lstStyle/>
          <a:p>
            <a:r>
              <a:rPr lang="en-GB" sz="3600" dirty="0" err="1" smtClean="0">
                <a:solidFill>
                  <a:schemeClr val="accent5"/>
                </a:solidFill>
              </a:rPr>
              <a:t>i</a:t>
            </a:r>
            <a:r>
              <a:rPr lang="en-GB" sz="3600" dirty="0" smtClean="0">
                <a:solidFill>
                  <a:schemeClr val="accent5"/>
                </a:solidFill>
              </a:rPr>
              <a:t>-THRIVE Approach to Implementation</a:t>
            </a:r>
            <a:br>
              <a:rPr lang="en-GB" sz="3600" dirty="0" smtClean="0">
                <a:solidFill>
                  <a:schemeClr val="accent5"/>
                </a:solidFill>
              </a:rPr>
            </a:br>
            <a:r>
              <a:rPr lang="en-GB" sz="3600" dirty="0" smtClean="0">
                <a:solidFill>
                  <a:schemeClr val="accent5"/>
                </a:solidFill>
              </a:rPr>
              <a:t>Phase 1: Understanding Your System</a:t>
            </a:r>
            <a:endParaRPr lang="en-US" sz="3600" b="1" i="1" dirty="0">
              <a:solidFill>
                <a:schemeClr val="accent5"/>
              </a:solidFill>
            </a:endParaRPr>
          </a:p>
        </p:txBody>
      </p:sp>
    </p:spTree>
    <p:extLst>
      <p:ext uri="{BB962C8B-B14F-4D97-AF65-F5344CB8AC3E}">
        <p14:creationId xmlns:p14="http://schemas.microsoft.com/office/powerpoint/2010/main" val="4121153191"/>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237996" y="3925941"/>
            <a:ext cx="4162414" cy="2552708"/>
          </a:xfrm>
          <a:prstGeom prst="roundRect">
            <a:avLst>
              <a:gd name="adj" fmla="val 4202"/>
            </a:avLst>
          </a:prstGeom>
        </p:spPr>
        <p:style>
          <a:lnRef idx="2">
            <a:schemeClr val="accent5"/>
          </a:lnRef>
          <a:fillRef idx="1">
            <a:schemeClr val="lt1"/>
          </a:fillRef>
          <a:effectRef idx="0">
            <a:schemeClr val="accent5"/>
          </a:effectRef>
          <a:fontRef idx="minor">
            <a:schemeClr val="dk1"/>
          </a:fontRef>
        </p:style>
        <p:txBody>
          <a:bodyPr rIns="576000" numCol="1" rtlCol="0" anchor="t"/>
          <a:lstStyle/>
          <a:p>
            <a:r>
              <a:rPr lang="en-US" sz="1400" b="1" dirty="0"/>
              <a:t>Learning from </a:t>
            </a:r>
          </a:p>
          <a:p>
            <a:r>
              <a:rPr lang="en-US" sz="1400" b="1" dirty="0" smtClean="0"/>
              <a:t>Experience</a:t>
            </a:r>
          </a:p>
          <a:p>
            <a:endParaRPr lang="en-US" sz="1400" b="1" dirty="0"/>
          </a:p>
          <a:p>
            <a:r>
              <a:rPr lang="en-US" sz="1400" b="1" dirty="0" smtClean="0"/>
              <a:t>Sustainability</a:t>
            </a:r>
            <a:endParaRPr lang="en-US" sz="1400" b="1" i="1" dirty="0"/>
          </a:p>
          <a:p>
            <a:pPr marL="216000" indent="-180000">
              <a:buFont typeface="Arial" panose="020B0604020202020204" pitchFamily="34" charset="0"/>
              <a:buChar char="•"/>
            </a:pPr>
            <a:r>
              <a:rPr lang="en-US" sz="1400" dirty="0" err="1" smtClean="0"/>
              <a:t>Normalisation</a:t>
            </a:r>
            <a:r>
              <a:rPr lang="en-US" sz="1400" dirty="0"/>
              <a:t> </a:t>
            </a:r>
            <a:endParaRPr lang="en-US" sz="1400" dirty="0" smtClean="0"/>
          </a:p>
          <a:p>
            <a:pPr marL="198000"/>
            <a:r>
              <a:rPr lang="en-US" sz="1400" dirty="0" smtClean="0"/>
              <a:t>Process Theory</a:t>
            </a:r>
          </a:p>
        </p:txBody>
      </p:sp>
      <p:sp>
        <p:nvSpPr>
          <p:cNvPr id="23" name="Rounded Rectangle 22"/>
          <p:cNvSpPr/>
          <p:nvPr/>
        </p:nvSpPr>
        <p:spPr>
          <a:xfrm>
            <a:off x="4565639" y="3927471"/>
            <a:ext cx="4466106" cy="2552708"/>
          </a:xfrm>
          <a:prstGeom prst="roundRect">
            <a:avLst>
              <a:gd name="adj" fmla="val 4202"/>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1908000" rIns="180000" numCol="1" rtlCol="0" anchor="t"/>
          <a:lstStyle/>
          <a:p>
            <a:pPr marL="190800"/>
            <a:r>
              <a:rPr lang="en-US" sz="1400" b="1" dirty="0" smtClean="0"/>
              <a:t>   Ongoing Implementation</a:t>
            </a:r>
          </a:p>
          <a:p>
            <a:pPr marL="288000"/>
            <a:r>
              <a:rPr lang="en-US" sz="1400" b="1" dirty="0"/>
              <a:t> </a:t>
            </a:r>
            <a:r>
              <a:rPr lang="en-US" sz="1400" b="1" dirty="0" smtClean="0"/>
              <a:t>Support Strategies</a:t>
            </a:r>
          </a:p>
          <a:p>
            <a:pPr marL="504000" indent="-180000">
              <a:buFont typeface="Arial" panose="020B0604020202020204" pitchFamily="34" charset="0"/>
              <a:buChar char="•"/>
            </a:pPr>
            <a:r>
              <a:rPr lang="en-US" sz="1400" dirty="0" smtClean="0"/>
              <a:t>Making changes – use of Quality Improvement</a:t>
            </a:r>
          </a:p>
          <a:p>
            <a:pPr marL="504000" indent="-180000">
              <a:buFont typeface="Arial" panose="020B0604020202020204" pitchFamily="34" charset="0"/>
              <a:buChar char="•"/>
            </a:pPr>
            <a:r>
              <a:rPr lang="en-US" sz="1400" dirty="0" smtClean="0"/>
              <a:t>Technical Assistance /Coaching/Supervision in Change Management</a:t>
            </a:r>
            <a:endParaRPr lang="en-US" sz="1400" dirty="0"/>
          </a:p>
          <a:p>
            <a:pPr marL="504000" indent="-180000">
              <a:buFont typeface="Arial" panose="020B0604020202020204" pitchFamily="34" charset="0"/>
              <a:buChar char="•"/>
            </a:pPr>
            <a:r>
              <a:rPr lang="en-US" sz="1400" dirty="0" smtClean="0"/>
              <a:t>Supportive Feedback Mechanisms</a:t>
            </a:r>
          </a:p>
        </p:txBody>
      </p:sp>
      <p:sp>
        <p:nvSpPr>
          <p:cNvPr id="22" name="Rounded Rectangle 21"/>
          <p:cNvSpPr/>
          <p:nvPr/>
        </p:nvSpPr>
        <p:spPr>
          <a:xfrm>
            <a:off x="4565639" y="1235191"/>
            <a:ext cx="4466106" cy="2552708"/>
          </a:xfrm>
          <a:prstGeom prst="roundRect">
            <a:avLst>
              <a:gd name="adj" fmla="val 4202"/>
            </a:avLst>
          </a:prstGeom>
        </p:spPr>
        <p:style>
          <a:lnRef idx="2">
            <a:schemeClr val="accent6"/>
          </a:lnRef>
          <a:fillRef idx="1">
            <a:schemeClr val="lt1"/>
          </a:fillRef>
          <a:effectRef idx="0">
            <a:schemeClr val="accent6"/>
          </a:effectRef>
          <a:fontRef idx="minor">
            <a:schemeClr val="dk1"/>
          </a:fontRef>
        </p:style>
        <p:txBody>
          <a:bodyPr lIns="1908000" rIns="180000" numCol="1" rtlCol="0" anchor="t"/>
          <a:lstStyle/>
          <a:p>
            <a:pPr marL="288000"/>
            <a:r>
              <a:rPr lang="en-US" sz="1400" b="1" dirty="0" smtClean="0"/>
              <a:t>Structural features of Implementation</a:t>
            </a:r>
            <a:endParaRPr lang="en-US" sz="1400" dirty="0" smtClean="0"/>
          </a:p>
          <a:p>
            <a:pPr marL="504000" indent="-180000">
              <a:buFont typeface="Arial"/>
              <a:buChar char="•"/>
            </a:pPr>
            <a:r>
              <a:rPr lang="en-US" sz="1400" dirty="0"/>
              <a:t>Developing Implementation t</a:t>
            </a:r>
            <a:r>
              <a:rPr lang="en-US" sz="1400" dirty="0" smtClean="0"/>
              <a:t>eams</a:t>
            </a:r>
          </a:p>
          <a:p>
            <a:pPr marL="504000" indent="-180000">
              <a:buFont typeface="Arial"/>
              <a:buChar char="•"/>
            </a:pPr>
            <a:r>
              <a:rPr lang="en-US" sz="1400" dirty="0" smtClean="0"/>
              <a:t>Workforce planning</a:t>
            </a:r>
          </a:p>
          <a:p>
            <a:pPr marL="504000" indent="-180000">
              <a:buFont typeface="Arial"/>
              <a:buChar char="•"/>
            </a:pPr>
            <a:r>
              <a:rPr lang="en-US" sz="1400" dirty="0" smtClean="0"/>
              <a:t>Community of Practice</a:t>
            </a:r>
            <a:endParaRPr lang="en-US" sz="1400" dirty="0"/>
          </a:p>
          <a:p>
            <a:pPr marL="504000" indent="-180000">
              <a:buFont typeface="Arial"/>
              <a:buChar char="•"/>
            </a:pPr>
            <a:r>
              <a:rPr lang="en-US" sz="1400" dirty="0" smtClean="0"/>
              <a:t>Training Clinical and Professional teams</a:t>
            </a:r>
          </a:p>
          <a:p>
            <a:pPr marL="504000" indent="-180000">
              <a:buFont typeface="Arial"/>
              <a:buChar char="•"/>
            </a:pPr>
            <a:r>
              <a:rPr lang="en-US" sz="1400" dirty="0" smtClean="0"/>
              <a:t>Measurement in place</a:t>
            </a:r>
            <a:endParaRPr lang="en-US" sz="1400" dirty="0"/>
          </a:p>
        </p:txBody>
      </p:sp>
      <p:sp>
        <p:nvSpPr>
          <p:cNvPr id="21" name="Rounded Rectangle 20"/>
          <p:cNvSpPr/>
          <p:nvPr/>
        </p:nvSpPr>
        <p:spPr>
          <a:xfrm>
            <a:off x="237996" y="1231459"/>
            <a:ext cx="4162414" cy="2552708"/>
          </a:xfrm>
          <a:prstGeom prst="roundRect">
            <a:avLst>
              <a:gd name="adj" fmla="val 3217"/>
            </a:avLst>
          </a:prstGeom>
        </p:spPr>
        <p:style>
          <a:lnRef idx="2">
            <a:schemeClr val="accent5"/>
          </a:lnRef>
          <a:fillRef idx="1">
            <a:schemeClr val="lt1"/>
          </a:fillRef>
          <a:effectRef idx="0">
            <a:schemeClr val="accent5"/>
          </a:effectRef>
          <a:fontRef idx="minor">
            <a:schemeClr val="dk1"/>
          </a:fontRef>
        </p:style>
        <p:txBody>
          <a:bodyPr rIns="576000" numCol="1" rtlCol="0" anchor="t"/>
          <a:lstStyle/>
          <a:p>
            <a:r>
              <a:rPr lang="en-US" sz="1400" b="1" dirty="0" smtClean="0"/>
              <a:t>Set up and governance</a:t>
            </a:r>
          </a:p>
          <a:p>
            <a:endParaRPr lang="en-US" sz="1400" b="1" dirty="0"/>
          </a:p>
          <a:p>
            <a:r>
              <a:rPr lang="en-US" sz="1400" b="1" dirty="0" smtClean="0"/>
              <a:t>Engagement</a:t>
            </a:r>
          </a:p>
          <a:p>
            <a:endParaRPr lang="en-US" sz="1400" b="1" dirty="0"/>
          </a:p>
          <a:p>
            <a:r>
              <a:rPr lang="en-US" sz="1400" b="1" dirty="0" smtClean="0"/>
              <a:t>Understanding your system</a:t>
            </a:r>
          </a:p>
          <a:p>
            <a:endParaRPr lang="en-US" sz="1400" b="1" dirty="0" smtClean="0"/>
          </a:p>
          <a:p>
            <a:r>
              <a:rPr lang="en-US" sz="1400" b="1" dirty="0" smtClean="0"/>
              <a:t>Prioritisation</a:t>
            </a:r>
          </a:p>
          <a:p>
            <a:endParaRPr lang="en-US" sz="1400" b="1" dirty="0"/>
          </a:p>
          <a:p>
            <a:r>
              <a:rPr lang="en-US" sz="1400" b="1" dirty="0" smtClean="0"/>
              <a:t>Re-design</a:t>
            </a:r>
            <a:endParaRPr lang="en-US" sz="1400" b="1" dirty="0"/>
          </a:p>
          <a:p>
            <a:endParaRPr lang="en-US" sz="1400" b="1" dirty="0"/>
          </a:p>
          <a:p>
            <a:r>
              <a:rPr lang="en-US" sz="1400" b="1" dirty="0" smtClean="0"/>
              <a:t>Implementation Planning</a:t>
            </a:r>
          </a:p>
        </p:txBody>
      </p:sp>
      <p:sp>
        <p:nvSpPr>
          <p:cNvPr id="4" name="Text Placeholder 3"/>
          <p:cNvSpPr>
            <a:spLocks noGrp="1"/>
          </p:cNvSpPr>
          <p:nvPr>
            <p:ph type="body" sz="quarter" idx="10"/>
          </p:nvPr>
        </p:nvSpPr>
        <p:spPr>
          <a:xfrm>
            <a:off x="281305" y="153670"/>
            <a:ext cx="8081645" cy="903605"/>
          </a:xfrm>
        </p:spPr>
        <p:txBody>
          <a:bodyPr/>
          <a:lstStyle/>
          <a:p>
            <a:r>
              <a:rPr lang="en-US" dirty="0"/>
              <a:t>i-THRIVE Approach to Implementation: process of implementation</a:t>
            </a:r>
          </a:p>
        </p:txBody>
      </p:sp>
      <p:grpSp>
        <p:nvGrpSpPr>
          <p:cNvPr id="20" name="Group 19"/>
          <p:cNvGrpSpPr/>
          <p:nvPr/>
        </p:nvGrpSpPr>
        <p:grpSpPr>
          <a:xfrm>
            <a:off x="933859" y="1397000"/>
            <a:ext cx="7135698" cy="4927048"/>
            <a:chOff x="933859" y="1397000"/>
            <a:chExt cx="7135698" cy="4927048"/>
          </a:xfrm>
        </p:grpSpPr>
        <p:graphicFrame>
          <p:nvGraphicFramePr>
            <p:cNvPr id="7" name="Diagram 6"/>
            <p:cNvGraphicFramePr/>
            <p:nvPr>
              <p:extLst/>
            </p:nvPr>
          </p:nvGraphicFramePr>
          <p:xfrm>
            <a:off x="933859" y="1397000"/>
            <a:ext cx="7135698" cy="4927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p:cNvGrpSpPr/>
            <p:nvPr/>
          </p:nvGrpSpPr>
          <p:grpSpPr>
            <a:xfrm>
              <a:off x="2796762" y="2129385"/>
              <a:ext cx="3451049" cy="3062349"/>
              <a:chOff x="2796762" y="2129385"/>
              <a:chExt cx="3451049" cy="3062349"/>
            </a:xfrm>
          </p:grpSpPr>
          <p:grpSp>
            <p:nvGrpSpPr>
              <p:cNvPr id="18" name="Group 17"/>
              <p:cNvGrpSpPr/>
              <p:nvPr/>
            </p:nvGrpSpPr>
            <p:grpSpPr>
              <a:xfrm>
                <a:off x="3374071" y="2129385"/>
                <a:ext cx="2178521" cy="2240642"/>
                <a:chOff x="3374071" y="2129385"/>
                <a:chExt cx="2178521" cy="2240642"/>
              </a:xfrm>
            </p:grpSpPr>
            <p:sp>
              <p:nvSpPr>
                <p:cNvPr id="8" name="TextBox 7"/>
                <p:cNvSpPr txBox="1"/>
                <p:nvPr/>
              </p:nvSpPr>
              <p:spPr>
                <a:xfrm>
                  <a:off x="3374071" y="2129385"/>
                  <a:ext cx="922811" cy="369332"/>
                </a:xfrm>
                <a:prstGeom prst="rect">
                  <a:avLst/>
                </a:prstGeom>
                <a:noFill/>
              </p:spPr>
              <p:txBody>
                <a:bodyPr wrap="none" rtlCol="0">
                  <a:spAutoFit/>
                </a:bodyPr>
                <a:lstStyle/>
                <a:p>
                  <a:r>
                    <a:rPr lang="en-US" b="1" dirty="0" smtClean="0">
                      <a:solidFill>
                        <a:schemeClr val="bg1"/>
                      </a:solidFill>
                    </a:rPr>
                    <a:t>Phase 1</a:t>
                  </a:r>
                  <a:endParaRPr lang="en-US" b="1" dirty="0">
                    <a:solidFill>
                      <a:schemeClr val="bg1"/>
                    </a:solidFill>
                  </a:endParaRPr>
                </a:p>
              </p:txBody>
            </p:sp>
            <p:sp>
              <p:nvSpPr>
                <p:cNvPr id="9" name="TextBox 8"/>
                <p:cNvSpPr txBox="1"/>
                <p:nvPr/>
              </p:nvSpPr>
              <p:spPr>
                <a:xfrm>
                  <a:off x="4629781" y="2129385"/>
                  <a:ext cx="922811" cy="369332"/>
                </a:xfrm>
                <a:prstGeom prst="rect">
                  <a:avLst/>
                </a:prstGeom>
                <a:noFill/>
              </p:spPr>
              <p:txBody>
                <a:bodyPr wrap="none" rtlCol="0">
                  <a:spAutoFit/>
                </a:bodyPr>
                <a:lstStyle/>
                <a:p>
                  <a:r>
                    <a:rPr lang="en-US" b="1" dirty="0" smtClean="0">
                      <a:solidFill>
                        <a:schemeClr val="bg1"/>
                      </a:solidFill>
                    </a:rPr>
                    <a:t>Phase 2</a:t>
                  </a:r>
                  <a:endParaRPr lang="en-US" b="1" dirty="0">
                    <a:solidFill>
                      <a:schemeClr val="bg1"/>
                    </a:solidFill>
                  </a:endParaRPr>
                </a:p>
              </p:txBody>
            </p:sp>
            <p:sp>
              <p:nvSpPr>
                <p:cNvPr id="10" name="TextBox 9"/>
                <p:cNvSpPr txBox="1"/>
                <p:nvPr/>
              </p:nvSpPr>
              <p:spPr>
                <a:xfrm>
                  <a:off x="4629781" y="4000695"/>
                  <a:ext cx="922811" cy="369332"/>
                </a:xfrm>
                <a:prstGeom prst="rect">
                  <a:avLst/>
                </a:prstGeom>
                <a:noFill/>
              </p:spPr>
              <p:txBody>
                <a:bodyPr wrap="none" rtlCol="0">
                  <a:spAutoFit/>
                </a:bodyPr>
                <a:lstStyle/>
                <a:p>
                  <a:r>
                    <a:rPr lang="en-US" b="1" dirty="0" smtClean="0">
                      <a:solidFill>
                        <a:schemeClr val="bg1"/>
                      </a:solidFill>
                    </a:rPr>
                    <a:t>Phase 3</a:t>
                  </a:r>
                  <a:endParaRPr lang="en-US" b="1" dirty="0">
                    <a:solidFill>
                      <a:schemeClr val="bg1"/>
                    </a:solidFill>
                  </a:endParaRPr>
                </a:p>
              </p:txBody>
            </p:sp>
            <p:sp>
              <p:nvSpPr>
                <p:cNvPr id="11" name="TextBox 10"/>
                <p:cNvSpPr txBox="1"/>
                <p:nvPr/>
              </p:nvSpPr>
              <p:spPr>
                <a:xfrm>
                  <a:off x="3374071" y="4000695"/>
                  <a:ext cx="922811" cy="369332"/>
                </a:xfrm>
                <a:prstGeom prst="rect">
                  <a:avLst/>
                </a:prstGeom>
                <a:noFill/>
              </p:spPr>
              <p:txBody>
                <a:bodyPr wrap="none" rtlCol="0">
                  <a:spAutoFit/>
                </a:bodyPr>
                <a:lstStyle/>
                <a:p>
                  <a:r>
                    <a:rPr lang="en-US" b="1" dirty="0" smtClean="0">
                      <a:solidFill>
                        <a:schemeClr val="bg1"/>
                      </a:solidFill>
                    </a:rPr>
                    <a:t>Phase 4</a:t>
                  </a:r>
                  <a:endParaRPr lang="en-US" b="1" dirty="0">
                    <a:solidFill>
                      <a:schemeClr val="bg1"/>
                    </a:solidFill>
                  </a:endParaRPr>
                </a:p>
              </p:txBody>
            </p:sp>
          </p:grpSp>
          <p:grpSp>
            <p:nvGrpSpPr>
              <p:cNvPr id="16" name="Group 15"/>
              <p:cNvGrpSpPr/>
              <p:nvPr/>
            </p:nvGrpSpPr>
            <p:grpSpPr>
              <a:xfrm>
                <a:off x="2796762" y="2720831"/>
                <a:ext cx="3451049" cy="2470903"/>
                <a:chOff x="2796762" y="2720831"/>
                <a:chExt cx="3451049" cy="2470903"/>
              </a:xfrm>
            </p:grpSpPr>
            <p:sp>
              <p:nvSpPr>
                <p:cNvPr id="12" name="TextBox 11"/>
                <p:cNvSpPr txBox="1"/>
                <p:nvPr/>
              </p:nvSpPr>
              <p:spPr>
                <a:xfrm>
                  <a:off x="2847054" y="2720831"/>
                  <a:ext cx="1500120" cy="954107"/>
                </a:xfrm>
                <a:prstGeom prst="rect">
                  <a:avLst/>
                </a:prstGeom>
                <a:noFill/>
              </p:spPr>
              <p:txBody>
                <a:bodyPr wrap="square" rtlCol="0">
                  <a:spAutoFit/>
                </a:bodyPr>
                <a:lstStyle/>
                <a:p>
                  <a:pPr algn="r"/>
                  <a:r>
                    <a:rPr lang="en-GB" sz="1400" dirty="0" smtClean="0">
                      <a:solidFill>
                        <a:srgbClr val="FFFFFF"/>
                      </a:solidFill>
                    </a:rPr>
                    <a:t>Engagement, understanding </a:t>
                  </a:r>
                  <a:r>
                    <a:rPr lang="en-GB" sz="1400" dirty="0">
                      <a:solidFill>
                        <a:srgbClr val="FFFFFF"/>
                      </a:solidFill>
                    </a:rPr>
                    <a:t>your system, and </a:t>
                  </a:r>
                  <a:r>
                    <a:rPr lang="en-GB" sz="1400" dirty="0" smtClean="0">
                      <a:solidFill>
                        <a:srgbClr val="FFFFFF"/>
                      </a:solidFill>
                    </a:rPr>
                    <a:t>planning</a:t>
                  </a:r>
                  <a:endParaRPr lang="en-US" sz="1400" dirty="0">
                    <a:solidFill>
                      <a:srgbClr val="FFFFFF"/>
                    </a:solidFill>
                  </a:endParaRPr>
                </a:p>
              </p:txBody>
            </p:sp>
            <p:sp>
              <p:nvSpPr>
                <p:cNvPr id="13" name="TextBox 12"/>
                <p:cNvSpPr txBox="1"/>
                <p:nvPr/>
              </p:nvSpPr>
              <p:spPr>
                <a:xfrm>
                  <a:off x="2796762" y="4360737"/>
                  <a:ext cx="1500120" cy="830997"/>
                </a:xfrm>
                <a:prstGeom prst="rect">
                  <a:avLst/>
                </a:prstGeom>
                <a:noFill/>
              </p:spPr>
              <p:txBody>
                <a:bodyPr wrap="square" rtlCol="0">
                  <a:spAutoFit/>
                </a:bodyPr>
                <a:lstStyle/>
                <a:p>
                  <a:pPr algn="r"/>
                  <a:r>
                    <a:rPr lang="en-US" sz="1600" dirty="0" smtClean="0">
                      <a:solidFill>
                        <a:srgbClr val="FFFFFF"/>
                      </a:solidFill>
                    </a:rPr>
                    <a:t>Learning, embedding  and sustaining</a:t>
                  </a:r>
                  <a:endParaRPr lang="en-US" sz="1600" dirty="0">
                    <a:solidFill>
                      <a:srgbClr val="FFFFFF"/>
                    </a:solidFill>
                  </a:endParaRPr>
                </a:p>
              </p:txBody>
            </p:sp>
            <p:sp>
              <p:nvSpPr>
                <p:cNvPr id="14" name="TextBox 13"/>
                <p:cNvSpPr txBox="1"/>
                <p:nvPr/>
              </p:nvSpPr>
              <p:spPr>
                <a:xfrm>
                  <a:off x="4629780" y="2838443"/>
                  <a:ext cx="1474806" cy="836496"/>
                </a:xfrm>
                <a:prstGeom prst="rect">
                  <a:avLst/>
                </a:prstGeom>
                <a:noFill/>
              </p:spPr>
              <p:txBody>
                <a:bodyPr wrap="square" rtlCol="0">
                  <a:spAutoFit/>
                </a:bodyPr>
                <a:lstStyle/>
                <a:p>
                  <a:r>
                    <a:rPr lang="en-GB" sz="1600" dirty="0">
                      <a:solidFill>
                        <a:srgbClr val="FFFFFF"/>
                      </a:solidFill>
                    </a:rPr>
                    <a:t>Building </a:t>
                  </a:r>
                  <a:r>
                    <a:rPr lang="en-GB" sz="1600" dirty="0" smtClean="0">
                      <a:solidFill>
                        <a:srgbClr val="FFFFFF"/>
                      </a:solidFill>
                    </a:rPr>
                    <a:t>capacity within your system </a:t>
                  </a:r>
                  <a:endParaRPr lang="en-US" sz="1600" dirty="0">
                    <a:solidFill>
                      <a:srgbClr val="FFFFFF"/>
                    </a:solidFill>
                  </a:endParaRPr>
                </a:p>
              </p:txBody>
            </p:sp>
            <p:sp>
              <p:nvSpPr>
                <p:cNvPr id="15" name="TextBox 14"/>
                <p:cNvSpPr txBox="1"/>
                <p:nvPr/>
              </p:nvSpPr>
              <p:spPr>
                <a:xfrm>
                  <a:off x="4629780" y="4370023"/>
                  <a:ext cx="1618031" cy="338554"/>
                </a:xfrm>
                <a:prstGeom prst="rect">
                  <a:avLst/>
                </a:prstGeom>
                <a:noFill/>
              </p:spPr>
              <p:txBody>
                <a:bodyPr wrap="square" rtlCol="0">
                  <a:spAutoFit/>
                </a:bodyPr>
                <a:lstStyle/>
                <a:p>
                  <a:r>
                    <a:rPr lang="en-US" sz="1600" dirty="0" smtClean="0">
                      <a:solidFill>
                        <a:srgbClr val="FFFFFF"/>
                      </a:solidFill>
                    </a:rPr>
                    <a:t>Implementation</a:t>
                  </a:r>
                  <a:endParaRPr lang="en-US" sz="1600" dirty="0">
                    <a:solidFill>
                      <a:srgbClr val="FFFFFF"/>
                    </a:solidFill>
                  </a:endParaRPr>
                </a:p>
              </p:txBody>
            </p:sp>
          </p:grpSp>
        </p:grpSp>
      </p:grpSp>
    </p:spTree>
    <p:extLst>
      <p:ext uri="{BB962C8B-B14F-4D97-AF65-F5344CB8AC3E}">
        <p14:creationId xmlns:p14="http://schemas.microsoft.com/office/powerpoint/2010/main" val="2791345453"/>
      </p:ext>
    </p:extLst>
  </p:cSld>
  <p:clrMapOvr>
    <a:masterClrMapping/>
  </p:clrMapOvr>
  <mc:AlternateContent xmlns:mc="http://schemas.openxmlformats.org/markup-compatibility/2006" xmlns:p14="http://schemas.microsoft.com/office/powerpoint/2010/main">
    <mc:Choice Requires="p14">
      <p:transition spd="slow" p14:dur="2000" advTm="85501"/>
    </mc:Choice>
    <mc:Fallback xmlns="">
      <p:transition xmlns:p14="http://schemas.microsoft.com/office/powerpoint/2010/main" spd="slow" advTm="8550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60734"/>
            <a:ext cx="8642350" cy="576263"/>
          </a:xfrm>
        </p:spPr>
        <p:txBody>
          <a:bodyPr/>
          <a:lstStyle/>
          <a:p>
            <a:r>
              <a:rPr lang="en-US" dirty="0" smtClean="0"/>
              <a:t>Phase 1: Understanding </a:t>
            </a:r>
            <a:r>
              <a:rPr lang="en-US" dirty="0"/>
              <a:t>Your System and Agreeing Your Priorities</a:t>
            </a:r>
          </a:p>
        </p:txBody>
      </p:sp>
      <p:sp>
        <p:nvSpPr>
          <p:cNvPr id="3" name="Text Placeholder 2"/>
          <p:cNvSpPr>
            <a:spLocks noGrp="1"/>
          </p:cNvSpPr>
          <p:nvPr>
            <p:ph type="body" sz="quarter" idx="11"/>
          </p:nvPr>
        </p:nvSpPr>
        <p:spPr>
          <a:xfrm>
            <a:off x="250825" y="1066800"/>
            <a:ext cx="8642350" cy="5133975"/>
          </a:xfrm>
        </p:spPr>
        <p:txBody>
          <a:bodyPr/>
          <a:lstStyle/>
          <a:p>
            <a:pPr marL="0" indent="0">
              <a:buNone/>
            </a:pPr>
            <a:r>
              <a:rPr lang="en-US" sz="1750" b="1" dirty="0" smtClean="0">
                <a:solidFill>
                  <a:srgbClr val="A4D620"/>
                </a:solidFill>
              </a:rPr>
              <a:t>1. </a:t>
            </a:r>
            <a:r>
              <a:rPr lang="en-US" sz="1750" b="1" dirty="0" smtClean="0"/>
              <a:t>Establishing </a:t>
            </a:r>
            <a:r>
              <a:rPr lang="en-US" sz="1750" b="1" dirty="0"/>
              <a:t>a team who will oversee this process</a:t>
            </a:r>
          </a:p>
          <a:p>
            <a:pPr marL="548640" lvl="1" indent="-274320">
              <a:buFont typeface="Arial" panose="020B0604020202020204" pitchFamily="34" charset="0"/>
              <a:buChar char="•"/>
            </a:pPr>
            <a:r>
              <a:rPr lang="en-US" sz="1750" dirty="0" smtClean="0"/>
              <a:t>Senior oversight, includes </a:t>
            </a:r>
            <a:r>
              <a:rPr lang="en-US" sz="1750" dirty="0"/>
              <a:t>commissioners and providers of health, care and education. </a:t>
            </a:r>
          </a:p>
          <a:p>
            <a:pPr marL="0" indent="0">
              <a:buNone/>
            </a:pPr>
            <a:r>
              <a:rPr lang="en-US" sz="1750" b="1" dirty="0" smtClean="0">
                <a:solidFill>
                  <a:srgbClr val="A4D620"/>
                </a:solidFill>
              </a:rPr>
              <a:t>2.</a:t>
            </a:r>
            <a:r>
              <a:rPr lang="en-US" sz="1750" b="1" dirty="0" smtClean="0"/>
              <a:t> Initial </a:t>
            </a:r>
            <a:r>
              <a:rPr lang="en-US" sz="1750" b="1" dirty="0"/>
              <a:t>engagement with </a:t>
            </a:r>
            <a:r>
              <a:rPr lang="en-US" sz="1750" b="1" dirty="0" smtClean="0"/>
              <a:t>the system</a:t>
            </a:r>
            <a:endParaRPr lang="en-US" sz="1750" b="1" dirty="0"/>
          </a:p>
          <a:p>
            <a:pPr marL="548640" lvl="1" indent="-274320">
              <a:buFont typeface="Arial" panose="020B0604020202020204" pitchFamily="34" charset="0"/>
              <a:buChar char="•"/>
            </a:pPr>
            <a:r>
              <a:rPr lang="en-US" sz="1750" dirty="0"/>
              <a:t>Communication and engagement across the system, from </a:t>
            </a:r>
            <a:r>
              <a:rPr lang="en-US" sz="1750" dirty="0" smtClean="0"/>
              <a:t>senior leadership </a:t>
            </a:r>
            <a:r>
              <a:rPr lang="en-US" sz="1750" dirty="0"/>
              <a:t>to team leads and those working with </a:t>
            </a:r>
            <a:r>
              <a:rPr lang="en-US" sz="1750" dirty="0" smtClean="0"/>
              <a:t>children and young people </a:t>
            </a:r>
            <a:r>
              <a:rPr lang="en-US" sz="1750" dirty="0"/>
              <a:t>day to day. </a:t>
            </a:r>
          </a:p>
          <a:p>
            <a:pPr marL="548640" lvl="1" indent="-274320">
              <a:buFont typeface="Arial" panose="020B0604020202020204" pitchFamily="34" charset="0"/>
              <a:buChar char="•"/>
            </a:pPr>
            <a:r>
              <a:rPr lang="en-US" sz="1750" dirty="0"/>
              <a:t>Aim for </a:t>
            </a:r>
            <a:r>
              <a:rPr lang="en-US" sz="1750" dirty="0" smtClean="0"/>
              <a:t>agreement from </a:t>
            </a:r>
            <a:r>
              <a:rPr lang="en-US" sz="1750" dirty="0"/>
              <a:t>the system, to increase awareness of issues as well as understanding of the possible approaches to </a:t>
            </a:r>
            <a:r>
              <a:rPr lang="en-US" sz="1750" dirty="0" smtClean="0"/>
              <a:t>improvement.</a:t>
            </a:r>
          </a:p>
          <a:p>
            <a:pPr marL="0" lvl="1" indent="0">
              <a:buNone/>
            </a:pPr>
            <a:r>
              <a:rPr lang="en-US" sz="1750" b="1" dirty="0" smtClean="0">
                <a:solidFill>
                  <a:srgbClr val="A4D620"/>
                </a:solidFill>
              </a:rPr>
              <a:t>3. </a:t>
            </a:r>
            <a:r>
              <a:rPr lang="en-US" sz="1750" b="1" dirty="0" smtClean="0"/>
              <a:t>Analysis </a:t>
            </a:r>
            <a:r>
              <a:rPr lang="en-US" sz="1750" b="1" dirty="0"/>
              <a:t>of your existing systems</a:t>
            </a:r>
          </a:p>
          <a:p>
            <a:pPr marL="548640" lvl="1" indent="-274320">
              <a:buFont typeface="+mj-lt"/>
              <a:buAutoNum type="romanLcPeriod"/>
            </a:pPr>
            <a:r>
              <a:rPr lang="en-US" sz="1750" dirty="0" smtClean="0"/>
              <a:t>Pathway Mapping</a:t>
            </a:r>
            <a:endParaRPr lang="en-US" sz="1750" dirty="0"/>
          </a:p>
          <a:p>
            <a:pPr marL="548640" lvl="1" indent="-274320">
              <a:buFont typeface="+mj-lt"/>
              <a:buAutoNum type="romanLcPeriod"/>
            </a:pPr>
            <a:r>
              <a:rPr lang="en-US" sz="1750" dirty="0"/>
              <a:t>Data Analysis</a:t>
            </a:r>
          </a:p>
          <a:p>
            <a:pPr marL="548640" lvl="1" indent="-274320">
              <a:buFont typeface="+mj-lt"/>
              <a:buAutoNum type="romanLcPeriod"/>
            </a:pPr>
            <a:r>
              <a:rPr lang="en-US" sz="1750" dirty="0"/>
              <a:t>Qualitative Understanding</a:t>
            </a:r>
          </a:p>
          <a:p>
            <a:pPr marL="0" indent="0">
              <a:buNone/>
            </a:pPr>
            <a:r>
              <a:rPr lang="en-US" sz="1750" b="1" dirty="0" smtClean="0">
                <a:solidFill>
                  <a:srgbClr val="A4D620"/>
                </a:solidFill>
              </a:rPr>
              <a:t>4. </a:t>
            </a:r>
            <a:r>
              <a:rPr lang="en-US" sz="1750" b="1" dirty="0" smtClean="0"/>
              <a:t>THRIVE </a:t>
            </a:r>
            <a:r>
              <a:rPr lang="en-US" sz="1750" b="1" dirty="0"/>
              <a:t>Baseline: How THRIVE-like are we currently? </a:t>
            </a:r>
          </a:p>
          <a:p>
            <a:pPr marL="0" indent="0">
              <a:buNone/>
            </a:pPr>
            <a:r>
              <a:rPr lang="en-US" sz="1750" b="1" dirty="0" smtClean="0">
                <a:solidFill>
                  <a:srgbClr val="A4D620"/>
                </a:solidFill>
              </a:rPr>
              <a:t>5. </a:t>
            </a:r>
            <a:r>
              <a:rPr lang="en-US" sz="1750" b="1" dirty="0" smtClean="0"/>
              <a:t>Agreeing </a:t>
            </a:r>
            <a:r>
              <a:rPr lang="en-US" sz="1750" b="1" dirty="0"/>
              <a:t>priorities for improvement</a:t>
            </a:r>
          </a:p>
          <a:p>
            <a:pPr marL="548640" lvl="1" indent="-274320">
              <a:buFont typeface="+mj-lt"/>
              <a:buAutoNum type="romanLcPeriod"/>
            </a:pPr>
            <a:r>
              <a:rPr lang="en-US" sz="1750" dirty="0"/>
              <a:t>What are our collective aims? </a:t>
            </a:r>
          </a:p>
          <a:p>
            <a:pPr marL="548640" lvl="1" indent="-274320">
              <a:buFont typeface="+mj-lt"/>
              <a:buAutoNum type="romanLcPeriod"/>
            </a:pPr>
            <a:r>
              <a:rPr lang="en-US" sz="1750" dirty="0"/>
              <a:t>What are the priority areas that will help us improve on these areas? </a:t>
            </a:r>
            <a:endParaRPr lang="en-US" sz="1750" dirty="0" smtClean="0"/>
          </a:p>
          <a:p>
            <a:pPr marL="0" indent="0">
              <a:buNone/>
            </a:pPr>
            <a:r>
              <a:rPr lang="en-US" sz="1750" b="1" dirty="0" smtClean="0">
                <a:solidFill>
                  <a:srgbClr val="A4D620"/>
                </a:solidFill>
              </a:rPr>
              <a:t>6. </a:t>
            </a:r>
            <a:r>
              <a:rPr lang="en-US" sz="1750" b="1" dirty="0" smtClean="0"/>
              <a:t>Transformation Design and Implementation Planning</a:t>
            </a:r>
            <a:endParaRPr lang="en-US" sz="1750" b="1" dirty="0"/>
          </a:p>
        </p:txBody>
      </p:sp>
      <p:pic>
        <p:nvPicPr>
          <p:cNvPr id="2050"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92596" y="973793"/>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00667" y="1567208"/>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71997" y="3413279"/>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56610" y="3786186"/>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85264" y="4351290"/>
            <a:ext cx="385337" cy="4410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openclipart.org/image/2400px/svg_to_png/167549/Kliponious-green-ti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01829" y="4009624"/>
            <a:ext cx="385337" cy="44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341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Detail of Delivery of Phase 1</a:t>
            </a:r>
            <a:endParaRPr lang="en-US" dirty="0"/>
          </a:p>
        </p:txBody>
      </p:sp>
      <p:sp>
        <p:nvSpPr>
          <p:cNvPr id="3" name="Text Placeholder 2"/>
          <p:cNvSpPr>
            <a:spLocks noGrp="1"/>
          </p:cNvSpPr>
          <p:nvPr>
            <p:ph type="body" sz="quarter" idx="11"/>
          </p:nvPr>
        </p:nvSpPr>
        <p:spPr>
          <a:xfrm>
            <a:off x="250825" y="958849"/>
            <a:ext cx="8642350" cy="5099051"/>
          </a:xfrm>
        </p:spPr>
        <p:txBody>
          <a:bodyPr/>
          <a:lstStyle/>
          <a:p>
            <a:pPr marL="0" indent="0">
              <a:buNone/>
            </a:pPr>
            <a:r>
              <a:rPr lang="en-US" sz="1800" b="1" dirty="0" smtClean="0"/>
              <a:t>Set up and communication </a:t>
            </a:r>
            <a:r>
              <a:rPr lang="en-US" sz="1800" dirty="0" smtClean="0"/>
              <a:t>across the whole system</a:t>
            </a:r>
          </a:p>
          <a:p>
            <a:endParaRPr lang="en-US" sz="1800" dirty="0"/>
          </a:p>
          <a:p>
            <a:pPr marL="0" indent="0">
              <a:buNone/>
            </a:pPr>
            <a:r>
              <a:rPr lang="en-US" sz="1800" b="1" dirty="0" smtClean="0"/>
              <a:t>Series of three workshops</a:t>
            </a:r>
          </a:p>
          <a:p>
            <a:pPr marL="216000" indent="-216000">
              <a:buFont typeface="+mj-lt"/>
              <a:buAutoNum type="arabicPeriod"/>
            </a:pPr>
            <a:r>
              <a:rPr lang="en-US" sz="1800" dirty="0" smtClean="0"/>
              <a:t>Pathway Mapping and Analysis</a:t>
            </a:r>
          </a:p>
          <a:p>
            <a:pPr marL="216000" indent="-216000">
              <a:buFont typeface="+mj-lt"/>
              <a:buAutoNum type="arabicPeriod"/>
            </a:pPr>
            <a:r>
              <a:rPr lang="en-US" sz="1800" dirty="0" smtClean="0"/>
              <a:t>Understanding system together, THRIVE Assessment and Prioritisation</a:t>
            </a:r>
          </a:p>
          <a:p>
            <a:pPr marL="216000" indent="-216000">
              <a:buFont typeface="+mj-lt"/>
              <a:buAutoNum type="arabicPeriod"/>
            </a:pPr>
            <a:r>
              <a:rPr lang="en-US" sz="1800" dirty="0" smtClean="0"/>
              <a:t>Re-design</a:t>
            </a:r>
          </a:p>
          <a:p>
            <a:pPr marL="365760" indent="0">
              <a:buNone/>
            </a:pPr>
            <a:endParaRPr lang="en-US" sz="1800" dirty="0"/>
          </a:p>
          <a:p>
            <a:pPr marL="0" indent="0">
              <a:buNone/>
            </a:pPr>
            <a:r>
              <a:rPr lang="en-US" sz="1800" b="1" dirty="0" smtClean="0"/>
              <a:t>Data gathering</a:t>
            </a:r>
          </a:p>
          <a:p>
            <a:pPr marL="216000" indent="-216000"/>
            <a:r>
              <a:rPr lang="en-US" sz="1800" dirty="0" smtClean="0"/>
              <a:t>Quantitative: how is the system performing? </a:t>
            </a:r>
          </a:p>
          <a:p>
            <a:pPr marL="216000" indent="-216000"/>
            <a:r>
              <a:rPr lang="en-US" sz="1800" dirty="0" smtClean="0"/>
              <a:t>Qualitative: what are the perceived strengths and weaknesses? (staff &amp; CYP)</a:t>
            </a:r>
          </a:p>
          <a:p>
            <a:pPr marL="216000" indent="-216000"/>
            <a:r>
              <a:rPr lang="en-US" sz="1800" dirty="0" smtClean="0"/>
              <a:t>Pathway structures</a:t>
            </a:r>
          </a:p>
          <a:p>
            <a:pPr marL="216000" indent="-216000"/>
            <a:r>
              <a:rPr lang="en-US" sz="1800" dirty="0" smtClean="0"/>
              <a:t>Workforce Analysis</a:t>
            </a:r>
          </a:p>
          <a:p>
            <a:pPr marL="457200" indent="-457200">
              <a:buFont typeface="+mj-lt"/>
              <a:buAutoNum type="arabicPeriod"/>
            </a:pPr>
            <a:endParaRPr lang="en-US" sz="1800" dirty="0"/>
          </a:p>
          <a:p>
            <a:pPr marL="0" indent="0">
              <a:buNone/>
            </a:pPr>
            <a:r>
              <a:rPr lang="en-US" sz="1800" b="1" dirty="0" smtClean="0"/>
              <a:t>Outputs</a:t>
            </a:r>
          </a:p>
          <a:p>
            <a:pPr marL="216000" lvl="1" indent="-216000">
              <a:buFont typeface="Arial" panose="020B0604020202020204" pitchFamily="34" charset="0"/>
              <a:buChar char="•"/>
            </a:pPr>
            <a:r>
              <a:rPr lang="en-US" dirty="0" smtClean="0"/>
              <a:t>Phase 1 analysis report and Implementation plan</a:t>
            </a:r>
            <a:endParaRPr lang="en-US" dirty="0"/>
          </a:p>
        </p:txBody>
      </p:sp>
    </p:spTree>
    <p:extLst>
      <p:ext uri="{BB962C8B-B14F-4D97-AF65-F5344CB8AC3E}">
        <p14:creationId xmlns:p14="http://schemas.microsoft.com/office/powerpoint/2010/main" val="3773742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Our Presentation Today</a:t>
            </a:r>
          </a:p>
        </p:txBody>
      </p:sp>
      <p:sp>
        <p:nvSpPr>
          <p:cNvPr id="5" name="Text Placeholder 4"/>
          <p:cNvSpPr>
            <a:spLocks noGrp="1"/>
          </p:cNvSpPr>
          <p:nvPr>
            <p:ph type="body" sz="quarter" idx="11"/>
          </p:nvPr>
        </p:nvSpPr>
        <p:spPr>
          <a:xfrm>
            <a:off x="250825" y="1116540"/>
            <a:ext cx="8642350" cy="4903260"/>
          </a:xfrm>
        </p:spPr>
        <p:txBody>
          <a:bodyPr/>
          <a:lstStyle/>
          <a:p>
            <a:pPr marL="457200" indent="-457200">
              <a:lnSpc>
                <a:spcPct val="150000"/>
              </a:lnSpc>
              <a:buFont typeface="+mj-lt"/>
              <a:buAutoNum type="arabicPeriod"/>
            </a:pPr>
            <a:r>
              <a:rPr lang="en-US" sz="3200" dirty="0"/>
              <a:t>Overview of THRIVE and </a:t>
            </a:r>
            <a:r>
              <a:rPr lang="en-US" sz="3200" dirty="0" err="1"/>
              <a:t>i</a:t>
            </a:r>
            <a:r>
              <a:rPr lang="en-US" sz="3200" dirty="0"/>
              <a:t>-THRIVE</a:t>
            </a:r>
          </a:p>
          <a:p>
            <a:pPr marL="457200" indent="-457200">
              <a:lnSpc>
                <a:spcPct val="150000"/>
              </a:lnSpc>
              <a:buFont typeface="+mj-lt"/>
              <a:buAutoNum type="arabicPeriod"/>
            </a:pPr>
            <a:r>
              <a:rPr lang="en-US" sz="3200" dirty="0"/>
              <a:t>Phase 1: Understanding your system</a:t>
            </a:r>
          </a:p>
          <a:p>
            <a:pPr marL="457200" indent="-457200">
              <a:lnSpc>
                <a:spcPct val="150000"/>
              </a:lnSpc>
              <a:buFont typeface="+mj-lt"/>
              <a:buAutoNum type="arabicPeriod"/>
            </a:pPr>
            <a:r>
              <a:rPr lang="en-US" sz="3200" dirty="0"/>
              <a:t>Establishing Priorities</a:t>
            </a:r>
          </a:p>
          <a:p>
            <a:pPr marL="457200" indent="-457200">
              <a:lnSpc>
                <a:spcPct val="150000"/>
              </a:lnSpc>
              <a:buFont typeface="+mj-lt"/>
              <a:buAutoNum type="arabicPeriod"/>
            </a:pPr>
            <a:r>
              <a:rPr lang="en-US" sz="3200" dirty="0"/>
              <a:t>Gap Analysis</a:t>
            </a:r>
          </a:p>
          <a:p>
            <a:pPr marL="457200" indent="-457200">
              <a:lnSpc>
                <a:spcPct val="150000"/>
              </a:lnSpc>
              <a:buFont typeface="+mj-lt"/>
              <a:buAutoNum type="arabicPeriod"/>
            </a:pPr>
            <a:r>
              <a:rPr lang="en-US" sz="3200"/>
              <a:t>Next Steps</a:t>
            </a:r>
            <a:endParaRPr lang="en-US" sz="3200" dirty="0"/>
          </a:p>
          <a:p>
            <a:pPr marL="457200" indent="-457200">
              <a:lnSpc>
                <a:spcPct val="150000"/>
              </a:lnSpc>
              <a:buFont typeface="+mj-lt"/>
              <a:buAutoNum type="arabicPeriod"/>
            </a:pPr>
            <a:endParaRPr lang="en-US" sz="2200" dirty="0"/>
          </a:p>
          <a:p>
            <a:pPr marL="457200" indent="-457200">
              <a:lnSpc>
                <a:spcPct val="150000"/>
              </a:lnSpc>
              <a:buFont typeface="+mj-lt"/>
              <a:buAutoNum type="arabicPeriod"/>
            </a:pPr>
            <a:endParaRPr lang="en-US" dirty="0"/>
          </a:p>
        </p:txBody>
      </p:sp>
    </p:spTree>
    <p:extLst>
      <p:ext uri="{BB962C8B-B14F-4D97-AF65-F5344CB8AC3E}">
        <p14:creationId xmlns:p14="http://schemas.microsoft.com/office/powerpoint/2010/main" val="3099857307"/>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xmlns:p14="http://schemas.microsoft.com/office/powerpoint/2010/main" spd="slow" advTm="409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596658"/>
          </a:xfrm>
        </p:spPr>
        <p:txBody>
          <a:bodyPr/>
          <a:lstStyle/>
          <a:p>
            <a:r>
              <a:rPr lang="en-GB" sz="3600" dirty="0">
                <a:solidFill>
                  <a:schemeClr val="accent5"/>
                </a:solidFill>
              </a:rPr>
              <a:t>i-THRIVE Approach to Implementation</a:t>
            </a:r>
            <a:br>
              <a:rPr lang="en-GB" sz="3600" dirty="0">
                <a:solidFill>
                  <a:schemeClr val="accent5"/>
                </a:solidFill>
              </a:rPr>
            </a:br>
            <a:r>
              <a:rPr lang="en-GB" sz="3600" dirty="0">
                <a:solidFill>
                  <a:schemeClr val="accent5"/>
                </a:solidFill>
              </a:rPr>
              <a:t>Phase 1: Understanding Your System</a:t>
            </a:r>
            <a:br>
              <a:rPr lang="en-GB" sz="3600" dirty="0">
                <a:solidFill>
                  <a:schemeClr val="accent5"/>
                </a:solidFill>
              </a:rPr>
            </a:br>
            <a:r>
              <a:rPr lang="en-GB" sz="3600" dirty="0">
                <a:solidFill>
                  <a:schemeClr val="accent5"/>
                </a:solidFill>
              </a:rPr>
              <a:t/>
            </a:r>
            <a:br>
              <a:rPr lang="en-GB" sz="3600" dirty="0">
                <a:solidFill>
                  <a:schemeClr val="accent5"/>
                </a:solidFill>
              </a:rPr>
            </a:br>
            <a:r>
              <a:rPr lang="en-GB" sz="3600" dirty="0">
                <a:solidFill>
                  <a:schemeClr val="accent5"/>
                </a:solidFill>
              </a:rPr>
              <a:t>Establishing Priorities</a:t>
            </a:r>
            <a:endParaRPr lang="en-US" sz="3600" b="1" i="1" dirty="0">
              <a:solidFill>
                <a:schemeClr val="accent5"/>
              </a:solidFill>
            </a:endParaRPr>
          </a:p>
        </p:txBody>
      </p:sp>
    </p:spTree>
    <p:extLst>
      <p:ext uri="{BB962C8B-B14F-4D97-AF65-F5344CB8AC3E}">
        <p14:creationId xmlns:p14="http://schemas.microsoft.com/office/powerpoint/2010/main" val="4105600855"/>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Establishing Priorities</a:t>
            </a:r>
          </a:p>
        </p:txBody>
      </p:sp>
      <p:sp>
        <p:nvSpPr>
          <p:cNvPr id="3" name="Text Placeholder 2"/>
          <p:cNvSpPr>
            <a:spLocks noGrp="1"/>
          </p:cNvSpPr>
          <p:nvPr>
            <p:ph type="body" sz="quarter" idx="11"/>
          </p:nvPr>
        </p:nvSpPr>
        <p:spPr>
          <a:xfrm>
            <a:off x="250825" y="1068626"/>
            <a:ext cx="8642350" cy="5679904"/>
          </a:xfrm>
        </p:spPr>
        <p:txBody>
          <a:bodyPr/>
          <a:lstStyle/>
          <a:p>
            <a:pPr marL="0" indent="0">
              <a:buNone/>
            </a:pPr>
            <a:r>
              <a:rPr lang="en-US" sz="2400" dirty="0"/>
              <a:t>Based on our work mapping the pathways in [enter place name] and the results of the THRIVE Assessment Tool we will now begin to identify key priorities to focus on moving forward.</a:t>
            </a:r>
          </a:p>
          <a:p>
            <a:pPr marL="0" indent="0">
              <a:buNone/>
            </a:pPr>
            <a:endParaRPr lang="en-US" sz="2400" dirty="0"/>
          </a:p>
          <a:p>
            <a:pPr marL="0" indent="0">
              <a:buNone/>
            </a:pPr>
            <a:r>
              <a:rPr lang="en-US" sz="2400" dirty="0"/>
              <a:t>Session today:</a:t>
            </a:r>
          </a:p>
          <a:p>
            <a:r>
              <a:rPr lang="en-US" sz="2400" dirty="0"/>
              <a:t>Review of the top line priorities based on the THRIVE Assessment Tool exercise from [enter date] workshop </a:t>
            </a:r>
          </a:p>
          <a:p>
            <a:r>
              <a:rPr lang="en-US" sz="2400" dirty="0"/>
              <a:t>Discuss potential priorities now that we have had time to further think about our system</a:t>
            </a:r>
          </a:p>
          <a:p>
            <a:r>
              <a:rPr lang="en-US" sz="2400" dirty="0"/>
              <a:t>In groups identify your five top priorities and rank them in order</a:t>
            </a:r>
          </a:p>
          <a:p>
            <a:r>
              <a:rPr lang="en-US" sz="2400" dirty="0"/>
              <a:t>Share with the group as a whole and agree consensus on top five priorities to take forward</a:t>
            </a:r>
          </a:p>
          <a:p>
            <a:pPr marL="0" indent="0">
              <a:buNone/>
            </a:pPr>
            <a:endParaRPr lang="en-US" sz="2400" dirty="0"/>
          </a:p>
        </p:txBody>
      </p:sp>
    </p:spTree>
    <p:extLst>
      <p:ext uri="{BB962C8B-B14F-4D97-AF65-F5344CB8AC3E}">
        <p14:creationId xmlns:p14="http://schemas.microsoft.com/office/powerpoint/2010/main" val="2181426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Establishing Priorities</a:t>
            </a:r>
          </a:p>
        </p:txBody>
      </p:sp>
      <p:sp>
        <p:nvSpPr>
          <p:cNvPr id="3" name="Text Placeholder 2"/>
          <p:cNvSpPr>
            <a:spLocks noGrp="1"/>
          </p:cNvSpPr>
          <p:nvPr>
            <p:ph type="body" sz="quarter" idx="11"/>
          </p:nvPr>
        </p:nvSpPr>
        <p:spPr>
          <a:xfrm>
            <a:off x="250824" y="1069975"/>
            <a:ext cx="8792691" cy="5524008"/>
          </a:xfrm>
        </p:spPr>
        <p:txBody>
          <a:bodyPr/>
          <a:lstStyle/>
          <a:p>
            <a:r>
              <a:rPr lang="en-US" dirty="0"/>
              <a:t>THRIVE is made up of a set of core principles that relate to these three parts of the system: the macro, </a:t>
            </a:r>
            <a:r>
              <a:rPr lang="en-US" dirty="0" err="1"/>
              <a:t>meso</a:t>
            </a:r>
            <a:r>
              <a:rPr lang="en-US" dirty="0"/>
              <a:t> and micro system. </a:t>
            </a:r>
            <a:endParaRPr lang="en-US" sz="1500" dirty="0"/>
          </a:p>
          <a:p>
            <a:r>
              <a:rPr lang="en-US" dirty="0"/>
              <a:t>The THRIVE Assessment Tool explains each of these principles and provides four descriptions for each principle, which range from a very THRIVE-like system, to one that has some way to go before it can describe itself as ‘THRIVE-like’.</a:t>
            </a:r>
          </a:p>
          <a:p>
            <a:r>
              <a:rPr lang="en-US" dirty="0"/>
              <a:t>You have already scored each of the THRIVE principles based on your understanding of the current system in [enter place name].</a:t>
            </a:r>
          </a:p>
          <a:p>
            <a:pPr marL="0" indent="0">
              <a:buNone/>
            </a:pPr>
            <a:endParaRPr lang="en-US" sz="1500" dirty="0"/>
          </a:p>
          <a:p>
            <a:pPr marL="0" indent="0">
              <a:buNone/>
            </a:pPr>
            <a:r>
              <a:rPr lang="en-US" b="1" dirty="0"/>
              <a:t>Group Exercise</a:t>
            </a:r>
          </a:p>
          <a:p>
            <a:r>
              <a:rPr lang="en-US" dirty="0"/>
              <a:t>On each table are the individual THRIVE principles that you have already assessed as part of the THRIVE Assessment Tool.</a:t>
            </a:r>
          </a:p>
          <a:p>
            <a:r>
              <a:rPr lang="en-US" dirty="0"/>
              <a:t>As a group, decide on your top five priorities for [enter place name].</a:t>
            </a:r>
          </a:p>
          <a:p>
            <a:r>
              <a:rPr lang="en-US" dirty="0"/>
              <a:t>Think about your pathway maps, your understanding of the data and the scores of the THRIVE Assessment Tool as you rank the THRIVE principles in order of priority.</a:t>
            </a:r>
          </a:p>
          <a:p>
            <a:r>
              <a:rPr lang="en-US" dirty="0"/>
              <a:t>Agree a consensus on priorities 1, 2, 3 ,4 and 5.</a:t>
            </a:r>
          </a:p>
        </p:txBody>
      </p:sp>
    </p:spTree>
    <p:extLst>
      <p:ext uri="{BB962C8B-B14F-4D97-AF65-F5344CB8AC3E}">
        <p14:creationId xmlns:p14="http://schemas.microsoft.com/office/powerpoint/2010/main" val="1229418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Establishing Priorities</a:t>
            </a:r>
          </a:p>
        </p:txBody>
      </p:sp>
      <p:sp>
        <p:nvSpPr>
          <p:cNvPr id="3" name="Text Placeholder 2"/>
          <p:cNvSpPr>
            <a:spLocks noGrp="1"/>
          </p:cNvSpPr>
          <p:nvPr>
            <p:ph type="body" sz="quarter" idx="11"/>
          </p:nvPr>
        </p:nvSpPr>
        <p:spPr>
          <a:xfrm>
            <a:off x="250824" y="1069975"/>
            <a:ext cx="8792691" cy="5524008"/>
          </a:xfrm>
        </p:spPr>
        <p:txBody>
          <a:bodyPr/>
          <a:lstStyle/>
          <a:p>
            <a:pPr marL="0" indent="0">
              <a:buNone/>
            </a:pPr>
            <a:r>
              <a:rPr lang="en-US" b="1" dirty="0"/>
              <a:t>Group Exercise – Feedback </a:t>
            </a:r>
          </a:p>
          <a:p>
            <a:r>
              <a:rPr lang="en-US" dirty="0"/>
              <a:t>Now that you have identified your top five priorities on your tables, share these with the whole group.</a:t>
            </a:r>
          </a:p>
          <a:p>
            <a:r>
              <a:rPr lang="en-US" dirty="0"/>
              <a:t>Each table will take their turn in sharing their top five with the whole group.</a:t>
            </a:r>
          </a:p>
          <a:p>
            <a:endParaRPr lang="en-US" dirty="0"/>
          </a:p>
          <a:p>
            <a:pPr marL="0" indent="0">
              <a:buNone/>
            </a:pPr>
            <a:endParaRPr lang="en-US" dirty="0"/>
          </a:p>
          <a:p>
            <a:pPr marL="0" indent="0">
              <a:buNone/>
            </a:pPr>
            <a:r>
              <a:rPr lang="en-US" b="1" dirty="0"/>
              <a:t>Group Exercise – Agreeing Consensus</a:t>
            </a:r>
          </a:p>
          <a:p>
            <a:r>
              <a:rPr lang="en-US" dirty="0"/>
              <a:t>As a whole group you can now see what the top five priorities are for each table.</a:t>
            </a:r>
          </a:p>
          <a:p>
            <a:r>
              <a:rPr lang="en-US" dirty="0"/>
              <a:t>Agree a consensus as a whole group and identify the top five priorities for [enter name place] that you will address going forward.</a:t>
            </a:r>
          </a:p>
          <a:p>
            <a:r>
              <a:rPr lang="en-US" dirty="0"/>
              <a:t>Write these top five priorities on flip chart paper and make sure that they are visible to everyone in the room.</a:t>
            </a:r>
          </a:p>
          <a:p>
            <a:pPr marL="0" indent="0">
              <a:buNone/>
            </a:pPr>
            <a:endParaRPr lang="en-US" dirty="0"/>
          </a:p>
        </p:txBody>
      </p:sp>
    </p:spTree>
    <p:extLst>
      <p:ext uri="{BB962C8B-B14F-4D97-AF65-F5344CB8AC3E}">
        <p14:creationId xmlns:p14="http://schemas.microsoft.com/office/powerpoint/2010/main" val="1225198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596658"/>
          </a:xfrm>
        </p:spPr>
        <p:txBody>
          <a:bodyPr/>
          <a:lstStyle/>
          <a:p>
            <a:r>
              <a:rPr lang="en-GB" sz="3600" dirty="0">
                <a:solidFill>
                  <a:schemeClr val="accent5"/>
                </a:solidFill>
              </a:rPr>
              <a:t>i-THRIVE Approach to Implementation</a:t>
            </a:r>
            <a:br>
              <a:rPr lang="en-GB" sz="3600" dirty="0">
                <a:solidFill>
                  <a:schemeClr val="accent5"/>
                </a:solidFill>
              </a:rPr>
            </a:br>
            <a:r>
              <a:rPr lang="en-GB" sz="3600" dirty="0">
                <a:solidFill>
                  <a:schemeClr val="accent5"/>
                </a:solidFill>
              </a:rPr>
              <a:t>Phase 1: Understanding Your System</a:t>
            </a:r>
            <a:br>
              <a:rPr lang="en-GB" sz="3600" dirty="0">
                <a:solidFill>
                  <a:schemeClr val="accent5"/>
                </a:solidFill>
              </a:rPr>
            </a:br>
            <a:r>
              <a:rPr lang="en-GB" sz="3600" dirty="0">
                <a:solidFill>
                  <a:schemeClr val="accent5"/>
                </a:solidFill>
              </a:rPr>
              <a:t/>
            </a:r>
            <a:br>
              <a:rPr lang="en-GB" sz="3600" dirty="0">
                <a:solidFill>
                  <a:schemeClr val="accent5"/>
                </a:solidFill>
              </a:rPr>
            </a:br>
            <a:r>
              <a:rPr lang="en-GB" sz="3600" dirty="0">
                <a:solidFill>
                  <a:schemeClr val="accent5"/>
                </a:solidFill>
              </a:rPr>
              <a:t>Gap Analysis</a:t>
            </a:r>
            <a:endParaRPr lang="en-US" sz="3600" b="1" i="1" dirty="0">
              <a:solidFill>
                <a:schemeClr val="accent5"/>
              </a:solidFill>
            </a:endParaRPr>
          </a:p>
        </p:txBody>
      </p:sp>
    </p:spTree>
    <p:extLst>
      <p:ext uri="{BB962C8B-B14F-4D97-AF65-F5344CB8AC3E}">
        <p14:creationId xmlns:p14="http://schemas.microsoft.com/office/powerpoint/2010/main" val="1402779418"/>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34592"/>
            <a:ext cx="8642350" cy="576263"/>
          </a:xfrm>
        </p:spPr>
        <p:txBody>
          <a:bodyPr/>
          <a:lstStyle/>
          <a:p>
            <a:r>
              <a:rPr lang="en-US" dirty="0"/>
              <a:t>Gap Analysis</a:t>
            </a:r>
          </a:p>
        </p:txBody>
      </p:sp>
      <p:sp>
        <p:nvSpPr>
          <p:cNvPr id="3" name="Text Placeholder 2"/>
          <p:cNvSpPr>
            <a:spLocks noGrp="1"/>
          </p:cNvSpPr>
          <p:nvPr>
            <p:ph type="body" sz="quarter" idx="11"/>
          </p:nvPr>
        </p:nvSpPr>
        <p:spPr>
          <a:xfrm>
            <a:off x="250825" y="1068626"/>
            <a:ext cx="8642350" cy="5679904"/>
          </a:xfrm>
        </p:spPr>
        <p:txBody>
          <a:bodyPr/>
          <a:lstStyle/>
          <a:p>
            <a:pPr marL="0" indent="0">
              <a:buNone/>
            </a:pPr>
            <a:r>
              <a:rPr lang="en-GB" sz="2400" dirty="0"/>
              <a:t>Now that we have identified our five key priorities it is helpful to look at those priorities individually and establish:</a:t>
            </a:r>
          </a:p>
          <a:p>
            <a:pPr lvl="0"/>
            <a:r>
              <a:rPr lang="en-GB" sz="2400" dirty="0"/>
              <a:t>The ‘ideal’ as set out in the THRIVE principle</a:t>
            </a:r>
          </a:p>
          <a:p>
            <a:pPr lvl="0"/>
            <a:r>
              <a:rPr lang="en-GB" sz="2400" dirty="0"/>
              <a:t>What is currently in place?</a:t>
            </a:r>
          </a:p>
          <a:p>
            <a:pPr lvl="0"/>
            <a:r>
              <a:rPr lang="en-GB" sz="2400" dirty="0"/>
              <a:t>What is in development?</a:t>
            </a:r>
          </a:p>
          <a:p>
            <a:pPr lvl="0"/>
            <a:r>
              <a:rPr lang="en-GB" sz="2400" dirty="0"/>
              <a:t>Identified gaps</a:t>
            </a:r>
          </a:p>
          <a:p>
            <a:pPr lvl="0"/>
            <a:r>
              <a:rPr lang="en-GB" sz="2400" dirty="0"/>
              <a:t>What training might be useful?</a:t>
            </a:r>
          </a:p>
          <a:p>
            <a:pPr lvl="0"/>
            <a:r>
              <a:rPr lang="en-GB" sz="2400" dirty="0"/>
              <a:t>Recommendations about transformation</a:t>
            </a:r>
          </a:p>
        </p:txBody>
      </p:sp>
    </p:spTree>
    <p:extLst>
      <p:ext uri="{BB962C8B-B14F-4D97-AF65-F5344CB8AC3E}">
        <p14:creationId xmlns:p14="http://schemas.microsoft.com/office/powerpoint/2010/main" val="3856001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34592"/>
            <a:ext cx="8642350" cy="576263"/>
          </a:xfrm>
        </p:spPr>
        <p:txBody>
          <a:bodyPr/>
          <a:lstStyle/>
          <a:p>
            <a:r>
              <a:rPr lang="en-US" dirty="0"/>
              <a:t>Gap Analysis: group exercise</a:t>
            </a:r>
          </a:p>
        </p:txBody>
      </p:sp>
      <p:sp>
        <p:nvSpPr>
          <p:cNvPr id="3" name="Text Placeholder 2"/>
          <p:cNvSpPr>
            <a:spLocks noGrp="1"/>
          </p:cNvSpPr>
          <p:nvPr>
            <p:ph type="body" sz="quarter" idx="11"/>
          </p:nvPr>
        </p:nvSpPr>
        <p:spPr>
          <a:xfrm>
            <a:off x="250825" y="1068626"/>
            <a:ext cx="8642350" cy="5679904"/>
          </a:xfrm>
        </p:spPr>
        <p:txBody>
          <a:bodyPr/>
          <a:lstStyle/>
          <a:p>
            <a:pPr marL="0" indent="0">
              <a:buNone/>
            </a:pPr>
            <a:r>
              <a:rPr lang="en-GB" sz="2400" b="1" dirty="0"/>
              <a:t>One hour</a:t>
            </a:r>
          </a:p>
          <a:p>
            <a:pPr marL="0" indent="0">
              <a:buNone/>
            </a:pPr>
            <a:r>
              <a:rPr lang="en-GB" sz="2400" dirty="0"/>
              <a:t>On your tables begin to complete the i-THRIVE Gap Analysis </a:t>
            </a:r>
            <a:r>
              <a:rPr lang="en-GB" sz="2400" dirty="0" smtClean="0"/>
              <a:t>exercise</a:t>
            </a:r>
            <a:endParaRPr lang="en-GB" sz="2400" dirty="0"/>
          </a:p>
          <a:p>
            <a:r>
              <a:rPr lang="en-GB" sz="2400" dirty="0"/>
              <a:t>For priority one, write the agreed priority in the left hand column</a:t>
            </a:r>
          </a:p>
          <a:p>
            <a:r>
              <a:rPr lang="en-GB" sz="2400" dirty="0"/>
              <a:t>Work </a:t>
            </a:r>
            <a:r>
              <a:rPr lang="en-GB" sz="2400" dirty="0" smtClean="0"/>
              <a:t>your </a:t>
            </a:r>
            <a:r>
              <a:rPr lang="en-GB" sz="2400" dirty="0"/>
              <a:t>way through each column and add the requested information</a:t>
            </a:r>
          </a:p>
          <a:p>
            <a:r>
              <a:rPr lang="en-GB" sz="2400" dirty="0"/>
              <a:t>This is in draft form so don’t worry about having the perfect wording – you will be able to tweak and refine this at a later date</a:t>
            </a:r>
          </a:p>
          <a:p>
            <a:endParaRPr lang="en-GB" sz="2400" dirty="0"/>
          </a:p>
          <a:p>
            <a:r>
              <a:rPr lang="en-GB" sz="2400" dirty="0"/>
              <a:t>Repeat with priorities two, three, four and five</a:t>
            </a:r>
          </a:p>
          <a:p>
            <a:r>
              <a:rPr lang="en-GB" sz="2400" dirty="0"/>
              <a:t>Spend roughly 20 minutes on each priority</a:t>
            </a:r>
          </a:p>
          <a:p>
            <a:endParaRPr lang="en-GB" sz="2400" dirty="0"/>
          </a:p>
          <a:p>
            <a:pPr marL="0" indent="0">
              <a:buNone/>
            </a:pPr>
            <a:endParaRPr lang="en-GB" sz="2400" dirty="0"/>
          </a:p>
        </p:txBody>
      </p:sp>
    </p:spTree>
    <p:extLst>
      <p:ext uri="{BB962C8B-B14F-4D97-AF65-F5344CB8AC3E}">
        <p14:creationId xmlns:p14="http://schemas.microsoft.com/office/powerpoint/2010/main" val="787425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34592"/>
            <a:ext cx="8642350" cy="576263"/>
          </a:xfrm>
        </p:spPr>
        <p:txBody>
          <a:bodyPr/>
          <a:lstStyle/>
          <a:p>
            <a:r>
              <a:rPr lang="en-US" dirty="0"/>
              <a:t>Gap Analysis: group exercise</a:t>
            </a:r>
          </a:p>
        </p:txBody>
      </p:sp>
      <p:sp>
        <p:nvSpPr>
          <p:cNvPr id="3" name="Text Placeholder 2"/>
          <p:cNvSpPr>
            <a:spLocks noGrp="1"/>
          </p:cNvSpPr>
          <p:nvPr>
            <p:ph type="body" sz="quarter" idx="11"/>
          </p:nvPr>
        </p:nvSpPr>
        <p:spPr>
          <a:xfrm>
            <a:off x="250825" y="1068626"/>
            <a:ext cx="8642350" cy="5679904"/>
          </a:xfrm>
        </p:spPr>
        <p:txBody>
          <a:bodyPr/>
          <a:lstStyle/>
          <a:p>
            <a:pPr marL="0" indent="0">
              <a:buNone/>
            </a:pPr>
            <a:r>
              <a:rPr lang="en-GB" sz="2400" b="1" dirty="0"/>
              <a:t>30 mins</a:t>
            </a:r>
          </a:p>
          <a:p>
            <a:pPr marL="0" indent="0">
              <a:buNone/>
            </a:pPr>
            <a:r>
              <a:rPr lang="en-GB" sz="2400" dirty="0"/>
              <a:t>Share any key pieces of information that you have identified in using the i-THRIVE Gap Analysis </a:t>
            </a:r>
            <a:r>
              <a:rPr lang="en-GB" sz="2400" dirty="0" smtClean="0"/>
              <a:t>exercise</a:t>
            </a:r>
            <a:endParaRPr lang="en-GB" sz="2400" dirty="0"/>
          </a:p>
          <a:p>
            <a:r>
              <a:rPr lang="en-GB" sz="2400" dirty="0"/>
              <a:t>What are the major gaps that you have identified?</a:t>
            </a:r>
          </a:p>
          <a:p>
            <a:r>
              <a:rPr lang="en-GB" sz="2400" dirty="0"/>
              <a:t>Are there any quick wins that you think could lead to immediate progress?</a:t>
            </a:r>
          </a:p>
          <a:p>
            <a:r>
              <a:rPr lang="en-GB" sz="2400" dirty="0"/>
              <a:t>Do you agree on the training that might be needed to support the workforce in moving towards the ideal of the THRIVE principle?</a:t>
            </a:r>
          </a:p>
          <a:p>
            <a:r>
              <a:rPr lang="en-GB" sz="2400" dirty="0"/>
              <a:t>Have you got any great recommendations for transformation?</a:t>
            </a:r>
          </a:p>
          <a:p>
            <a:pPr marL="0" indent="0">
              <a:buNone/>
            </a:pPr>
            <a:endParaRPr lang="en-GB" sz="2400" dirty="0"/>
          </a:p>
          <a:p>
            <a:pPr marL="0" indent="0">
              <a:buNone/>
            </a:pPr>
            <a:r>
              <a:rPr lang="en-GB" sz="2400" dirty="0"/>
              <a:t>Capture any feedback on flipchart paper.</a:t>
            </a:r>
          </a:p>
        </p:txBody>
      </p:sp>
    </p:spTree>
    <p:extLst>
      <p:ext uri="{BB962C8B-B14F-4D97-AF65-F5344CB8AC3E}">
        <p14:creationId xmlns:p14="http://schemas.microsoft.com/office/powerpoint/2010/main" val="3006387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596658"/>
          </a:xfrm>
        </p:spPr>
        <p:txBody>
          <a:bodyPr/>
          <a:lstStyle/>
          <a:p>
            <a:r>
              <a:rPr lang="en-GB" sz="3600" dirty="0">
                <a:solidFill>
                  <a:schemeClr val="accent5"/>
                </a:solidFill>
              </a:rPr>
              <a:t>Next Steps</a:t>
            </a:r>
            <a:endParaRPr lang="en-US" sz="3600" b="1" i="1" dirty="0">
              <a:solidFill>
                <a:schemeClr val="accent5"/>
              </a:solidFill>
            </a:endParaRPr>
          </a:p>
        </p:txBody>
      </p:sp>
    </p:spTree>
    <p:extLst>
      <p:ext uri="{BB962C8B-B14F-4D97-AF65-F5344CB8AC3E}">
        <p14:creationId xmlns:p14="http://schemas.microsoft.com/office/powerpoint/2010/main" val="311154091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Next steps</a:t>
            </a:r>
          </a:p>
        </p:txBody>
      </p:sp>
      <p:sp>
        <p:nvSpPr>
          <p:cNvPr id="3" name="Text Placeholder 2"/>
          <p:cNvSpPr>
            <a:spLocks noGrp="1"/>
          </p:cNvSpPr>
          <p:nvPr>
            <p:ph type="body" sz="quarter" idx="11"/>
          </p:nvPr>
        </p:nvSpPr>
        <p:spPr>
          <a:xfrm>
            <a:off x="250825" y="1069975"/>
            <a:ext cx="8481052" cy="5180099"/>
          </a:xfrm>
        </p:spPr>
        <p:txBody>
          <a:bodyPr/>
          <a:lstStyle/>
          <a:p>
            <a:r>
              <a:rPr lang="en-US" sz="2400" dirty="0"/>
              <a:t>Use the priorities and gap analysis work to develop a plan for service redesign</a:t>
            </a:r>
          </a:p>
          <a:p>
            <a:endParaRPr lang="en-US" sz="2400" dirty="0"/>
          </a:p>
          <a:p>
            <a:r>
              <a:rPr lang="en-US" sz="2400" dirty="0"/>
              <a:t>Discussion on plans for wider engagement and sharing of future steps</a:t>
            </a:r>
          </a:p>
          <a:p>
            <a:pPr marL="0" indent="0">
              <a:buNone/>
            </a:pPr>
            <a:endParaRPr lang="en-US" sz="2400" dirty="0"/>
          </a:p>
          <a:p>
            <a:r>
              <a:rPr lang="en-US" sz="2400" dirty="0"/>
              <a:t>Redesign workshop</a:t>
            </a:r>
          </a:p>
          <a:p>
            <a:endParaRPr lang="en-US" dirty="0"/>
          </a:p>
          <a:p>
            <a:pPr marL="0" indent="0">
              <a:buNone/>
            </a:pPr>
            <a:endParaRPr lang="en-US" sz="1500" dirty="0"/>
          </a:p>
        </p:txBody>
      </p:sp>
    </p:spTree>
    <p:extLst>
      <p:ext uri="{BB962C8B-B14F-4D97-AF65-F5344CB8AC3E}">
        <p14:creationId xmlns:p14="http://schemas.microsoft.com/office/powerpoint/2010/main" val="3035220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1158383"/>
          </a:xfrm>
        </p:spPr>
        <p:txBody>
          <a:bodyPr/>
          <a:lstStyle/>
          <a:p>
            <a:r>
              <a:rPr lang="en-GB" sz="3600" dirty="0">
                <a:solidFill>
                  <a:schemeClr val="accent5"/>
                </a:solidFill>
              </a:rPr>
              <a:t>Overview of THRIVE and </a:t>
            </a:r>
            <a:r>
              <a:rPr lang="en-GB" sz="3600" dirty="0" err="1">
                <a:solidFill>
                  <a:schemeClr val="accent5"/>
                </a:solidFill>
              </a:rPr>
              <a:t>i</a:t>
            </a:r>
            <a:r>
              <a:rPr lang="en-GB" sz="3600" dirty="0">
                <a:solidFill>
                  <a:schemeClr val="accent5"/>
                </a:solidFill>
              </a:rPr>
              <a:t>-THRIVE</a:t>
            </a:r>
            <a:endParaRPr lang="en-US" sz="3600" b="1" i="1" dirty="0">
              <a:solidFill>
                <a:schemeClr val="accent5"/>
              </a:solidFill>
            </a:endParaRPr>
          </a:p>
        </p:txBody>
      </p:sp>
    </p:spTree>
    <p:extLst>
      <p:ext uri="{BB962C8B-B14F-4D97-AF65-F5344CB8AC3E}">
        <p14:creationId xmlns:p14="http://schemas.microsoft.com/office/powerpoint/2010/main" val="2007114734"/>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information: i-THRIVE</a:t>
            </a:r>
          </a:p>
        </p:txBody>
      </p:sp>
      <p:sp>
        <p:nvSpPr>
          <p:cNvPr id="3" name="Text Placeholder 2"/>
          <p:cNvSpPr>
            <a:spLocks noGrp="1"/>
          </p:cNvSpPr>
          <p:nvPr>
            <p:ph type="body" sz="quarter" idx="11"/>
          </p:nvPr>
        </p:nvSpPr>
        <p:spPr/>
        <p:txBody>
          <a:bodyPr/>
          <a:lstStyle/>
          <a:p>
            <a:pPr marL="0" indent="0" algn="ctr">
              <a:buNone/>
            </a:pPr>
            <a:r>
              <a:rPr lang="en-US" sz="4400" b="1" dirty="0">
                <a:solidFill>
                  <a:srgbClr val="000000"/>
                </a:solidFill>
                <a:hlinkClick r:id="rId2"/>
              </a:rPr>
              <a:t>www.implementingthrive.org</a:t>
            </a:r>
            <a:endParaRPr lang="en-US" sz="4400" b="1" dirty="0">
              <a:solidFill>
                <a:srgbClr val="000000"/>
              </a:solidFill>
            </a:endParaRPr>
          </a:p>
          <a:p>
            <a:pPr marL="0" indent="0" algn="ctr">
              <a:buNone/>
            </a:pPr>
            <a:endParaRPr lang="en-US" sz="4400" b="1" dirty="0">
              <a:solidFill>
                <a:srgbClr val="000000"/>
              </a:solidFill>
            </a:endParaRPr>
          </a:p>
          <a:p>
            <a:pPr marL="0" indent="0" algn="ctr">
              <a:buNone/>
            </a:pPr>
            <a:r>
              <a:rPr lang="en-US" sz="4400" b="1" dirty="0">
                <a:solidFill>
                  <a:srgbClr val="000000"/>
                </a:solidFill>
              </a:rPr>
              <a:t>Twitter @iTHRIVEinfo</a:t>
            </a:r>
            <a:endParaRPr lang="en-US" sz="4400" dirty="0">
              <a:solidFill>
                <a:srgbClr val="000000"/>
              </a:solidFill>
            </a:endParaRPr>
          </a:p>
          <a:p>
            <a:pPr marL="0" indent="0">
              <a:buNone/>
            </a:pPr>
            <a:endParaRPr lang="en-US" sz="1600" dirty="0">
              <a:solidFill>
                <a:srgbClr val="00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84195484"/>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a:t>
            </a:r>
            <a:r>
              <a:rPr lang="en-US" dirty="0" smtClean="0"/>
              <a:t>information: the i-THRIVE Programme Team</a:t>
            </a:r>
            <a:endParaRPr lang="en-US" dirty="0"/>
          </a:p>
        </p:txBody>
      </p:sp>
      <p:sp>
        <p:nvSpPr>
          <p:cNvPr id="3" name="Text Placeholder 2"/>
          <p:cNvSpPr>
            <a:spLocks noGrp="1"/>
          </p:cNvSpPr>
          <p:nvPr>
            <p:ph type="body" sz="quarter" idx="11"/>
          </p:nvPr>
        </p:nvSpPr>
        <p:spPr>
          <a:xfrm>
            <a:off x="1288296" y="1422781"/>
            <a:ext cx="3556660" cy="4290513"/>
          </a:xfrm>
        </p:spPr>
        <p:txBody>
          <a:bodyPr/>
          <a:lstStyle/>
          <a:p>
            <a:pPr marL="0" indent="0">
              <a:buNone/>
            </a:pPr>
            <a:r>
              <a:rPr lang="en-US" sz="1600" b="1" dirty="0" smtClean="0">
                <a:solidFill>
                  <a:srgbClr val="000000"/>
                </a:solidFill>
              </a:rPr>
              <a:t>Anna </a:t>
            </a:r>
            <a:r>
              <a:rPr lang="en-US" sz="1600" b="1" dirty="0">
                <a:solidFill>
                  <a:srgbClr val="000000"/>
                </a:solidFill>
              </a:rPr>
              <a:t>Moore: </a:t>
            </a:r>
            <a:endParaRPr lang="en-US" sz="1600" b="1" dirty="0" smtClean="0">
              <a:solidFill>
                <a:srgbClr val="000000"/>
              </a:solidFill>
            </a:endParaRPr>
          </a:p>
          <a:p>
            <a:pPr marL="0" indent="0">
              <a:buNone/>
            </a:pPr>
            <a:r>
              <a:rPr lang="en-US" sz="1600" dirty="0" smtClean="0">
                <a:solidFill>
                  <a:srgbClr val="000000"/>
                </a:solidFill>
              </a:rPr>
              <a:t>i</a:t>
            </a:r>
            <a:r>
              <a:rPr lang="en-US" sz="1600" dirty="0">
                <a:solidFill>
                  <a:srgbClr val="000000"/>
                </a:solidFill>
              </a:rPr>
              <a:t>-THRIVE </a:t>
            </a:r>
            <a:r>
              <a:rPr lang="en-US" sz="1600" dirty="0" smtClean="0">
                <a:solidFill>
                  <a:srgbClr val="000000"/>
                </a:solidFill>
              </a:rPr>
              <a:t>Lead</a:t>
            </a:r>
          </a:p>
          <a:p>
            <a:pPr marL="0" indent="0">
              <a:buNone/>
            </a:pPr>
            <a:r>
              <a:rPr lang="en-US" sz="1600" dirty="0" smtClean="0">
                <a:hlinkClick r:id="rId2"/>
              </a:rPr>
              <a:t>a.moore</a:t>
            </a:r>
            <a:r>
              <a:rPr lang="en-US" sz="1600" dirty="0">
                <a:hlinkClick r:id="rId2"/>
              </a:rPr>
              <a:t>@ucl.ac.uk</a:t>
            </a:r>
            <a:endParaRPr lang="en-US" sz="1600" dirty="0"/>
          </a:p>
          <a:p>
            <a:pPr marL="0" indent="0">
              <a:buNone/>
            </a:pPr>
            <a:endParaRPr lang="en-US" sz="1600" b="1" dirty="0" smtClean="0"/>
          </a:p>
          <a:p>
            <a:pPr marL="0" indent="0">
              <a:buNone/>
            </a:pPr>
            <a:endParaRPr lang="en-US" sz="1600" b="1" dirty="0" smtClean="0"/>
          </a:p>
          <a:p>
            <a:pPr marL="0" indent="0">
              <a:buNone/>
            </a:pPr>
            <a:r>
              <a:rPr lang="en-US" sz="1600" b="1" dirty="0" smtClean="0"/>
              <a:t>Rachel James:</a:t>
            </a:r>
            <a:endParaRPr lang="en-US" sz="1600" b="1" dirty="0"/>
          </a:p>
          <a:p>
            <a:pPr marL="0" indent="0">
              <a:buNone/>
            </a:pPr>
            <a:r>
              <a:rPr lang="en-US" sz="1600" dirty="0"/>
              <a:t>i-THRIVE </a:t>
            </a:r>
            <a:r>
              <a:rPr lang="en-US" sz="1600" dirty="0" smtClean="0"/>
              <a:t>Clinical Lead</a:t>
            </a:r>
            <a:endParaRPr lang="en-US" sz="1600" dirty="0"/>
          </a:p>
          <a:p>
            <a:pPr marL="0" indent="0">
              <a:buNone/>
            </a:pPr>
            <a:r>
              <a:rPr lang="en-US" sz="1600" dirty="0" smtClean="0">
                <a:hlinkClick r:id="rId3"/>
              </a:rPr>
              <a:t>rjames</a:t>
            </a:r>
            <a:r>
              <a:rPr lang="en-US" sz="1600" dirty="0">
                <a:hlinkClick r:id="rId3"/>
              </a:rPr>
              <a:t>@tavi-</a:t>
            </a:r>
            <a:r>
              <a:rPr lang="en-US" sz="1600" dirty="0" smtClean="0">
                <a:hlinkClick r:id="rId3"/>
              </a:rPr>
              <a:t>port.nhs.uk</a:t>
            </a:r>
            <a:endParaRPr lang="en-US" sz="1600" dirty="0" smtClean="0"/>
          </a:p>
          <a:p>
            <a:pPr marL="0" indent="0">
              <a:buNone/>
            </a:pPr>
            <a:endParaRPr lang="en-US" sz="1600" dirty="0" smtClean="0"/>
          </a:p>
          <a:p>
            <a:pPr marL="0" indent="0">
              <a:buNone/>
            </a:pPr>
            <a:endParaRPr lang="en-US" sz="1600" dirty="0"/>
          </a:p>
          <a:p>
            <a:pPr marL="0" indent="0">
              <a:buNone/>
            </a:pPr>
            <a:r>
              <a:rPr lang="en-US" sz="1600" b="1" dirty="0" smtClean="0"/>
              <a:t>Bethan Morris:</a:t>
            </a:r>
          </a:p>
          <a:p>
            <a:pPr marL="0" indent="0">
              <a:buNone/>
            </a:pPr>
            <a:r>
              <a:rPr lang="en-US" sz="1600" dirty="0" smtClean="0"/>
              <a:t>i-THRIVE Research Officer</a:t>
            </a:r>
          </a:p>
          <a:p>
            <a:pPr marL="0" indent="0">
              <a:buNone/>
            </a:pPr>
            <a:r>
              <a:rPr lang="en-US" sz="1600" dirty="0" smtClean="0">
                <a:hlinkClick r:id="rId4"/>
              </a:rPr>
              <a:t>Bethan.morris@annafreud.org</a:t>
            </a:r>
            <a:endParaRPr lang="en-US" sz="1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p:cNvPicPr>
            <a:picLocks noChangeAspect="1"/>
          </p:cNvPicPr>
          <p:nvPr/>
        </p:nvPicPr>
        <p:blipFill rotWithShape="1">
          <a:blip r:embed="rId5"/>
          <a:srcRect b="24420"/>
          <a:stretch/>
        </p:blipFill>
        <p:spPr>
          <a:xfrm>
            <a:off x="409575" y="2944328"/>
            <a:ext cx="765832" cy="772294"/>
          </a:xfrm>
          <a:prstGeom prst="rect">
            <a:avLst/>
          </a:prstGeom>
          <a:ln>
            <a:solidFill>
              <a:srgbClr val="BD019D"/>
            </a:solidFill>
          </a:ln>
        </p:spPr>
      </p:pic>
      <p:pic>
        <p:nvPicPr>
          <p:cNvPr id="6" name="Picture 5"/>
          <p:cNvPicPr>
            <a:picLocks noChangeAspect="1"/>
          </p:cNvPicPr>
          <p:nvPr/>
        </p:nvPicPr>
        <p:blipFill rotWithShape="1">
          <a:blip r:embed="rId6"/>
          <a:srcRect l="9783" t="4666" b="21524"/>
          <a:stretch/>
        </p:blipFill>
        <p:spPr>
          <a:xfrm>
            <a:off x="409575" y="1556549"/>
            <a:ext cx="765832" cy="738261"/>
          </a:xfrm>
          <a:prstGeom prst="rect">
            <a:avLst/>
          </a:prstGeom>
          <a:ln>
            <a:solidFill>
              <a:srgbClr val="BD019D"/>
            </a:solidFill>
          </a:ln>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val="0"/>
              </a:ext>
            </a:extLst>
          </a:blip>
          <a:srcRect l="26109" t="13961" r="22501" b="41248"/>
          <a:stretch/>
        </p:blipFill>
        <p:spPr>
          <a:xfrm>
            <a:off x="409575" y="4366140"/>
            <a:ext cx="765832" cy="890021"/>
          </a:xfrm>
          <a:prstGeom prst="rect">
            <a:avLst/>
          </a:prstGeom>
          <a:ln>
            <a:solidFill>
              <a:srgbClr val="BD019D"/>
            </a:solidFill>
          </a:ln>
        </p:spPr>
      </p:pic>
    </p:spTree>
    <p:extLst>
      <p:ext uri="{BB962C8B-B14F-4D97-AF65-F5344CB8AC3E}">
        <p14:creationId xmlns:p14="http://schemas.microsoft.com/office/powerpoint/2010/main" val="418272320"/>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archive.teachfind.com/ttv/static.teachers.tv/shared/EMMA/microsites/readytolearn/logo-tavistock-portman.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09738" y="1068947"/>
            <a:ext cx="2979382" cy="108636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260649"/>
            <a:ext cx="5238582" cy="492443"/>
          </a:xfrm>
          <a:prstGeom prst="rect">
            <a:avLst/>
          </a:prstGeom>
        </p:spPr>
        <p:txBody>
          <a:bodyPr wrap="square">
            <a:spAutoFit/>
          </a:bodyPr>
          <a:lstStyle/>
          <a:p>
            <a:pPr fontAlgn="auto">
              <a:spcBef>
                <a:spcPts val="0"/>
              </a:spcBef>
              <a:spcAft>
                <a:spcPts val="0"/>
              </a:spcAft>
              <a:defRPr/>
            </a:pPr>
            <a:r>
              <a:rPr lang="en-GB" sz="2600" b="1" dirty="0" smtClean="0">
                <a:solidFill>
                  <a:srgbClr val="781D7D"/>
                </a:solidFill>
              </a:rPr>
              <a:t>The THRIVE Conceptual Framework</a:t>
            </a:r>
            <a:endParaRPr lang="en-GB" sz="2600" b="1" dirty="0">
              <a:solidFill>
                <a:srgbClr val="781D7D"/>
              </a:solidFill>
            </a:endParaRPr>
          </a:p>
        </p:txBody>
      </p:sp>
      <p:pic>
        <p:nvPicPr>
          <p:cNvPr id="7" name="Picture 6"/>
          <p:cNvPicPr>
            <a:picLocks noChangeAspect="1"/>
          </p:cNvPicPr>
          <p:nvPr/>
        </p:nvPicPr>
        <p:blipFill>
          <a:blip r:embed="rId4"/>
          <a:stretch>
            <a:fillRect/>
          </a:stretch>
        </p:blipFill>
        <p:spPr>
          <a:xfrm>
            <a:off x="6530454" y="2155308"/>
            <a:ext cx="2267890" cy="712392"/>
          </a:xfrm>
          <a:prstGeom prst="rect">
            <a:avLst/>
          </a:prstGeom>
        </p:spPr>
      </p:pic>
      <p:sp>
        <p:nvSpPr>
          <p:cNvPr id="11" name="TextBox 10"/>
          <p:cNvSpPr txBox="1"/>
          <p:nvPr/>
        </p:nvSpPr>
        <p:spPr>
          <a:xfrm>
            <a:off x="251520" y="1167806"/>
            <a:ext cx="5352867" cy="5570756"/>
          </a:xfrm>
          <a:prstGeom prst="rect">
            <a:avLst/>
          </a:prstGeom>
          <a:noFill/>
        </p:spPr>
        <p:txBody>
          <a:bodyPr wrap="square" rtlCol="0">
            <a:spAutoFit/>
          </a:bodyPr>
          <a:lstStyle/>
          <a:p>
            <a:pPr>
              <a:buClr>
                <a:srgbClr val="A4D620"/>
              </a:buClr>
            </a:pPr>
            <a:r>
              <a:rPr lang="en-US" sz="2000" dirty="0"/>
              <a:t>The THRIVE conceptual framework </a:t>
            </a:r>
            <a:r>
              <a:rPr lang="en-US" sz="2000" dirty="0" smtClean="0"/>
              <a:t>(Wolpert, et al. 2016) was </a:t>
            </a:r>
            <a:r>
              <a:rPr lang="en-US" sz="2000" dirty="0"/>
              <a:t>developed as a collaboration between the Anna Freud National Centre for Children and Families and the Tavistock and Portman NHS Foundation Trust</a:t>
            </a:r>
            <a:r>
              <a:rPr lang="en-US" sz="2000" dirty="0" smtClean="0"/>
              <a:t>.</a:t>
            </a:r>
          </a:p>
          <a:p>
            <a:pPr marL="285750" indent="-285750">
              <a:buClr>
                <a:srgbClr val="A4D620"/>
              </a:buClr>
              <a:buFont typeface="Arial" panose="020B0604020202020204" pitchFamily="34" charset="0"/>
              <a:buChar char="•"/>
            </a:pPr>
            <a:endParaRPr lang="en-US" sz="2000" dirty="0"/>
          </a:p>
          <a:p>
            <a:pPr>
              <a:buClr>
                <a:srgbClr val="A4D620"/>
              </a:buClr>
            </a:pPr>
            <a:r>
              <a:rPr lang="en-GB" sz="2000" dirty="0">
                <a:solidFill>
                  <a:prstClr val="black"/>
                </a:solidFill>
              </a:rPr>
              <a:t>Built on learning from:</a:t>
            </a:r>
          </a:p>
          <a:p>
            <a:pPr marL="216000" indent="-216000">
              <a:buClr>
                <a:srgbClr val="A4D620"/>
              </a:buClr>
              <a:buFont typeface="Arial" panose="020B0604020202020204" pitchFamily="34" charset="0"/>
              <a:buChar char="•"/>
            </a:pPr>
            <a:r>
              <a:rPr lang="en-GB" sz="2000" b="1" dirty="0">
                <a:solidFill>
                  <a:prstClr val="black"/>
                </a:solidFill>
              </a:rPr>
              <a:t>Child Outcomes Research Consortium (CORC)</a:t>
            </a:r>
            <a:r>
              <a:rPr lang="en-GB" sz="2000" dirty="0">
                <a:solidFill>
                  <a:prstClr val="black"/>
                </a:solidFill>
              </a:rPr>
              <a:t>; use of patient reported outcome measures to transform practice: </a:t>
            </a:r>
            <a:r>
              <a:rPr lang="en-GB" sz="2000" dirty="0">
                <a:solidFill>
                  <a:prstClr val="black"/>
                </a:solidFill>
                <a:hlinkClick r:id="rId5"/>
              </a:rPr>
              <a:t>www.corc.uk.net</a:t>
            </a:r>
            <a:r>
              <a:rPr lang="en-GB" sz="2000" dirty="0">
                <a:solidFill>
                  <a:prstClr val="black"/>
                </a:solidFill>
              </a:rPr>
              <a:t>  </a:t>
            </a:r>
          </a:p>
          <a:p>
            <a:pPr marL="216000" indent="-216000">
              <a:buClr>
                <a:srgbClr val="A4D620"/>
              </a:buClr>
              <a:buFont typeface="Arial" panose="020B0604020202020204" pitchFamily="34" charset="0"/>
              <a:buChar char="•"/>
            </a:pPr>
            <a:r>
              <a:rPr lang="en-GB" sz="2000" b="1" dirty="0">
                <a:solidFill>
                  <a:prstClr val="black"/>
                </a:solidFill>
              </a:rPr>
              <a:t>Choice and Partnership Approach (CAPA)</a:t>
            </a:r>
            <a:r>
              <a:rPr lang="en-GB" sz="2000" dirty="0">
                <a:solidFill>
                  <a:prstClr val="black"/>
                </a:solidFill>
              </a:rPr>
              <a:t>; how to manage flow and embed shared decision making: </a:t>
            </a:r>
            <a:r>
              <a:rPr lang="en-GB" sz="2000" dirty="0">
                <a:solidFill>
                  <a:prstClr val="black"/>
                </a:solidFill>
                <a:hlinkClick r:id="rId6"/>
              </a:rPr>
              <a:t>http://capa.co.uk/</a:t>
            </a:r>
            <a:r>
              <a:rPr lang="en-GB" sz="2000" dirty="0">
                <a:solidFill>
                  <a:prstClr val="black"/>
                </a:solidFill>
              </a:rPr>
              <a:t> </a:t>
            </a:r>
          </a:p>
          <a:p>
            <a:pPr marL="216000" indent="-216000">
              <a:buClr>
                <a:srgbClr val="A4D620"/>
              </a:buClr>
              <a:buFont typeface="Arial" panose="020B0604020202020204" pitchFamily="34" charset="0"/>
              <a:buChar char="•"/>
            </a:pPr>
            <a:r>
              <a:rPr lang="en-GB" sz="2000" b="1" dirty="0">
                <a:solidFill>
                  <a:prstClr val="black"/>
                </a:solidFill>
              </a:rPr>
              <a:t>Payment Systems in CAMHS development</a:t>
            </a:r>
            <a:r>
              <a:rPr lang="en-GB" sz="2000" dirty="0">
                <a:solidFill>
                  <a:prstClr val="black"/>
                </a:solidFill>
              </a:rPr>
              <a:t>; 19 case mix adjusted groupings: </a:t>
            </a:r>
            <a:r>
              <a:rPr lang="en-GB" sz="2000" dirty="0">
                <a:solidFill>
                  <a:prstClr val="black"/>
                </a:solidFill>
                <a:hlinkClick r:id="rId7"/>
              </a:rPr>
              <a:t>http://pbrcamhs.org/final-report-published/</a:t>
            </a:r>
            <a:endParaRPr lang="en-GB" sz="2000" dirty="0">
              <a:solidFill>
                <a:prstClr val="black"/>
              </a:solidFill>
            </a:endParaRPr>
          </a:p>
          <a:p>
            <a:pPr marL="285750" indent="-285750">
              <a:buClr>
                <a:srgbClr val="A4D620"/>
              </a:buClr>
              <a:buFont typeface="Arial" panose="020B0604020202020204" pitchFamily="34" charset="0"/>
              <a:buChar char="•"/>
            </a:pPr>
            <a:endParaRPr lang="en-US" dirty="0"/>
          </a:p>
          <a:p>
            <a:pPr marL="285750" indent="-285750">
              <a:buClr>
                <a:srgbClr val="A4D620"/>
              </a:buClr>
              <a:buFont typeface="Arial" panose="020B0604020202020204" pitchFamily="34" charset="0"/>
              <a:buChar char="•"/>
            </a:pPr>
            <a:endParaRPr lang="en-US" dirty="0"/>
          </a:p>
        </p:txBody>
      </p:sp>
      <p:pic>
        <p:nvPicPr>
          <p:cNvPr id="5" name="Picture 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619978" y="3284353"/>
            <a:ext cx="2178366" cy="3084221"/>
          </a:xfrm>
          <a:prstGeom prst="rect">
            <a:avLst/>
          </a:prstGeom>
        </p:spPr>
      </p:pic>
    </p:spTree>
    <p:extLst>
      <p:ext uri="{BB962C8B-B14F-4D97-AF65-F5344CB8AC3E}">
        <p14:creationId xmlns:p14="http://schemas.microsoft.com/office/powerpoint/2010/main" val="2475534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492443"/>
          </a:xfrm>
          <a:prstGeom prst="rect">
            <a:avLst/>
          </a:prstGeom>
        </p:spPr>
        <p:txBody>
          <a:bodyPr wrap="square">
            <a:spAutoFit/>
          </a:bodyPr>
          <a:lstStyle/>
          <a:p>
            <a:pPr>
              <a:defRPr/>
            </a:pPr>
            <a:r>
              <a:rPr lang="en-GB" sz="2600" b="1" dirty="0">
                <a:solidFill>
                  <a:srgbClr val="781D7D"/>
                </a:solidFill>
              </a:rPr>
              <a:t>The THRIVE Conceptual </a:t>
            </a:r>
            <a:r>
              <a:rPr lang="en-GB" sz="2600" b="1" dirty="0" smtClean="0">
                <a:solidFill>
                  <a:srgbClr val="781D7D"/>
                </a:solidFill>
              </a:rPr>
              <a:t>Framework</a:t>
            </a:r>
            <a:endParaRPr lang="en-GB" sz="2600" b="1" dirty="0">
              <a:solidFill>
                <a:srgbClr val="781D7D"/>
              </a:solidFill>
            </a:endParaRPr>
          </a:p>
        </p:txBody>
      </p:sp>
      <p:pic>
        <p:nvPicPr>
          <p:cNvPr id="2" name="Picture 1"/>
          <p:cNvPicPr>
            <a:picLocks noChangeAspect="1"/>
          </p:cNvPicPr>
          <p:nvPr/>
        </p:nvPicPr>
        <p:blipFill>
          <a:blip r:embed="rId3"/>
          <a:stretch>
            <a:fillRect/>
          </a:stretch>
        </p:blipFill>
        <p:spPr>
          <a:xfrm>
            <a:off x="1064545" y="1124628"/>
            <a:ext cx="3139609" cy="304395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t="2113" r="3840" b="1412"/>
          <a:stretch/>
        </p:blipFill>
        <p:spPr>
          <a:xfrm>
            <a:off x="5528667" y="1133848"/>
            <a:ext cx="3073386" cy="2989518"/>
          </a:xfrm>
          <a:prstGeom prst="rect">
            <a:avLst/>
          </a:prstGeom>
        </p:spPr>
      </p:pic>
      <p:sp>
        <p:nvSpPr>
          <p:cNvPr id="7" name="Text Placeholder 6"/>
          <p:cNvSpPr>
            <a:spLocks noGrp="1"/>
          </p:cNvSpPr>
          <p:nvPr>
            <p:ph type="body" sz="quarter" idx="11"/>
          </p:nvPr>
        </p:nvSpPr>
        <p:spPr>
          <a:xfrm>
            <a:off x="290895" y="4520618"/>
            <a:ext cx="8322021" cy="1871853"/>
          </a:xfrm>
          <a:solidFill>
            <a:schemeClr val="bg1"/>
          </a:solidFill>
        </p:spPr>
        <p:txBody>
          <a:bodyPr/>
          <a:lstStyle/>
          <a:p>
            <a:pPr marL="274320" indent="-274320"/>
            <a:r>
              <a:rPr lang="en-US" dirty="0" smtClean="0"/>
              <a:t>Distinction between advice/support and evidence based “treatment”</a:t>
            </a:r>
          </a:p>
          <a:p>
            <a:pPr marL="274320" indent="-274320"/>
            <a:r>
              <a:rPr lang="en-US" dirty="0" smtClean="0"/>
              <a:t>The five </a:t>
            </a:r>
            <a:r>
              <a:rPr lang="en-US" dirty="0"/>
              <a:t>n</a:t>
            </a:r>
            <a:r>
              <a:rPr lang="en-US" dirty="0" smtClean="0"/>
              <a:t>eeds </a:t>
            </a:r>
            <a:r>
              <a:rPr lang="en-US" dirty="0"/>
              <a:t>b</a:t>
            </a:r>
            <a:r>
              <a:rPr lang="en-US" dirty="0" smtClean="0"/>
              <a:t>ased </a:t>
            </a:r>
            <a:r>
              <a:rPr lang="en-US" dirty="0"/>
              <a:t>g</a:t>
            </a:r>
            <a:r>
              <a:rPr lang="en-US" dirty="0" smtClean="0"/>
              <a:t>roups </a:t>
            </a:r>
            <a:r>
              <a:rPr lang="en-US" dirty="0"/>
              <a:t>are distinct in terms of the:</a:t>
            </a:r>
          </a:p>
          <a:p>
            <a:pPr marL="640080" lvl="1" indent="-274320"/>
            <a:r>
              <a:rPr lang="en-US" dirty="0"/>
              <a:t>needs and/or choices of the individuals within each group</a:t>
            </a:r>
          </a:p>
          <a:p>
            <a:pPr marL="640080" lvl="1" indent="-274320"/>
            <a:r>
              <a:rPr lang="en-US" dirty="0"/>
              <a:t>skill mix of professionals required to meet these needs </a:t>
            </a:r>
          </a:p>
          <a:p>
            <a:pPr marL="640080" lvl="1" indent="-274320"/>
            <a:r>
              <a:rPr lang="en-US" dirty="0"/>
              <a:t>resources required to meet the needs and/or choices of people in that group</a:t>
            </a:r>
          </a:p>
          <a:p>
            <a:pPr marL="0" indent="0">
              <a:buNone/>
            </a:pPr>
            <a:endParaRPr lang="en-US" dirty="0"/>
          </a:p>
        </p:txBody>
      </p:sp>
      <p:sp>
        <p:nvSpPr>
          <p:cNvPr id="8" name="TextBox 7"/>
          <p:cNvSpPr txBox="1"/>
          <p:nvPr/>
        </p:nvSpPr>
        <p:spPr>
          <a:xfrm>
            <a:off x="280032" y="1194452"/>
            <a:ext cx="1169661" cy="307777"/>
          </a:xfrm>
          <a:prstGeom prst="rect">
            <a:avLst/>
          </a:prstGeom>
          <a:noFill/>
        </p:spPr>
        <p:txBody>
          <a:bodyPr wrap="none" rtlCol="0">
            <a:spAutoFit/>
          </a:bodyPr>
          <a:lstStyle/>
          <a:p>
            <a:r>
              <a:rPr lang="en-US" sz="1400" b="1" dirty="0">
                <a:solidFill>
                  <a:srgbClr val="F32F79"/>
                </a:solidFill>
              </a:rPr>
              <a:t>Input offered</a:t>
            </a:r>
          </a:p>
        </p:txBody>
      </p:sp>
      <p:sp>
        <p:nvSpPr>
          <p:cNvPr id="13" name="TextBox 12"/>
          <p:cNvSpPr txBox="1"/>
          <p:nvPr/>
        </p:nvSpPr>
        <p:spPr>
          <a:xfrm>
            <a:off x="4451906" y="1058833"/>
            <a:ext cx="2095156" cy="523220"/>
          </a:xfrm>
          <a:prstGeom prst="rect">
            <a:avLst/>
          </a:prstGeom>
          <a:noFill/>
        </p:spPr>
        <p:txBody>
          <a:bodyPr wrap="square" rtlCol="0">
            <a:spAutoFit/>
          </a:bodyPr>
          <a:lstStyle/>
          <a:p>
            <a:r>
              <a:rPr lang="en-US" sz="1400" b="1" dirty="0">
                <a:solidFill>
                  <a:srgbClr val="F32F79"/>
                </a:solidFill>
              </a:rPr>
              <a:t>Description of the </a:t>
            </a:r>
            <a:r>
              <a:rPr lang="en-US" sz="1400" b="1" dirty="0" smtClean="0">
                <a:solidFill>
                  <a:srgbClr val="F32F79"/>
                </a:solidFill>
              </a:rPr>
              <a:t>THRIVE-groups</a:t>
            </a:r>
            <a:endParaRPr lang="en-US" sz="1400" b="1" dirty="0">
              <a:solidFill>
                <a:srgbClr val="F32F79"/>
              </a:solidFill>
            </a:endParaRPr>
          </a:p>
        </p:txBody>
      </p:sp>
      <p:sp>
        <p:nvSpPr>
          <p:cNvPr id="9" name="TextBox 8"/>
          <p:cNvSpPr txBox="1"/>
          <p:nvPr/>
        </p:nvSpPr>
        <p:spPr>
          <a:xfrm>
            <a:off x="1989473" y="6452798"/>
            <a:ext cx="7154527" cy="307777"/>
          </a:xfrm>
          <a:prstGeom prst="rect">
            <a:avLst/>
          </a:prstGeom>
          <a:noFill/>
        </p:spPr>
        <p:txBody>
          <a:bodyPr wrap="square" rtlCol="0">
            <a:spAutoFit/>
          </a:bodyPr>
          <a:lstStyle/>
          <a:p>
            <a:pPr algn="r"/>
            <a:r>
              <a:rPr lang="en-US" sz="1400" i="1" dirty="0" smtClean="0">
                <a:solidFill>
                  <a:prstClr val="black"/>
                </a:solidFill>
              </a:rPr>
              <a:t>THRIVE Elaborated, Second Edition </a:t>
            </a:r>
            <a:r>
              <a:rPr lang="en-GB" sz="1400" i="1" dirty="0" smtClean="0">
                <a:solidFill>
                  <a:prstClr val="black"/>
                </a:solidFill>
              </a:rPr>
              <a:t>(Wolpert </a:t>
            </a:r>
            <a:r>
              <a:rPr lang="en-GB" sz="1400" i="1" dirty="0">
                <a:solidFill>
                  <a:prstClr val="black"/>
                </a:solidFill>
              </a:rPr>
              <a:t>et al., 2016)</a:t>
            </a:r>
            <a:r>
              <a:rPr lang="en-GB" sz="1400" b="1" dirty="0">
                <a:solidFill>
                  <a:prstClr val="black"/>
                </a:solidFill>
              </a:rPr>
              <a:t> </a:t>
            </a:r>
          </a:p>
        </p:txBody>
      </p:sp>
    </p:spTree>
    <p:extLst>
      <p:ext uri="{BB962C8B-B14F-4D97-AF65-F5344CB8AC3E}">
        <p14:creationId xmlns:p14="http://schemas.microsoft.com/office/powerpoint/2010/main" val="1711726044"/>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4008" y="836613"/>
            <a:ext cx="4129087" cy="4481512"/>
          </a:xfrm>
        </p:spPr>
        <p:txBody>
          <a:bodyPr/>
          <a:lstStyle/>
          <a:p>
            <a:r>
              <a:rPr lang="en-GB" sz="2000" dirty="0" smtClean="0"/>
              <a:t>Shared decision making at heart of choice</a:t>
            </a:r>
          </a:p>
          <a:p>
            <a:pPr marL="0" indent="0">
              <a:buNone/>
            </a:pPr>
            <a:endParaRPr lang="en-GB" sz="2000" dirty="0" smtClean="0"/>
          </a:p>
          <a:p>
            <a:r>
              <a:rPr lang="en-GB" sz="2000" dirty="0" smtClean="0"/>
              <a:t>Acknowledgment of limitation of evidence-based interventions</a:t>
            </a:r>
          </a:p>
          <a:p>
            <a:endParaRPr lang="en-GB" sz="2000" dirty="0" smtClean="0"/>
          </a:p>
          <a:p>
            <a:r>
              <a:rPr lang="en-GB" sz="2000" dirty="0" smtClean="0"/>
              <a:t>Acknowledgment of limitations of resources</a:t>
            </a:r>
          </a:p>
          <a:p>
            <a:endParaRPr lang="en-GB" sz="2000" dirty="0" smtClean="0"/>
          </a:p>
          <a:p>
            <a:r>
              <a:rPr lang="en-GB" sz="2000" dirty="0" smtClean="0"/>
              <a:t>Distinction between getting help (“treatment”) and risk support</a:t>
            </a:r>
          </a:p>
          <a:p>
            <a:endParaRPr lang="en-GB" sz="2000" dirty="0"/>
          </a:p>
          <a:p>
            <a:r>
              <a:rPr lang="en-GB" sz="2000" dirty="0" smtClean="0"/>
              <a:t>Greater emphasis on how to help young people and communities build on their own strengths</a:t>
            </a:r>
          </a:p>
          <a:p>
            <a:endParaRPr lang="en-GB" dirty="0"/>
          </a:p>
          <a:p>
            <a:endParaRPr lang="en-GB" dirty="0"/>
          </a:p>
        </p:txBody>
      </p:sp>
      <p:sp>
        <p:nvSpPr>
          <p:cNvPr id="4" name="Text Placeholder 3"/>
          <p:cNvSpPr>
            <a:spLocks noGrp="1"/>
          </p:cNvSpPr>
          <p:nvPr>
            <p:ph type="body" sz="quarter" idx="10"/>
          </p:nvPr>
        </p:nvSpPr>
        <p:spPr/>
        <p:txBody>
          <a:bodyPr/>
          <a:lstStyle/>
          <a:p>
            <a:r>
              <a:rPr lang="en-GB" dirty="0" smtClean="0"/>
              <a:t>THRIVE Key Principles</a:t>
            </a:r>
            <a:endParaRPr lang="en-GB" dirty="0"/>
          </a:p>
        </p:txBody>
      </p:sp>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t="2113" r="3840" b="1412"/>
          <a:stretch/>
        </p:blipFill>
        <p:spPr>
          <a:xfrm>
            <a:off x="250825" y="1431116"/>
            <a:ext cx="4129088" cy="4016405"/>
          </a:xfrm>
          <a:prstGeom prst="rect">
            <a:avLst/>
          </a:prstGeom>
        </p:spPr>
      </p:pic>
      <p:sp>
        <p:nvSpPr>
          <p:cNvPr id="6" name="TextBox 5"/>
          <p:cNvSpPr txBox="1"/>
          <p:nvPr/>
        </p:nvSpPr>
        <p:spPr>
          <a:xfrm>
            <a:off x="1989473" y="6452798"/>
            <a:ext cx="7154527" cy="307777"/>
          </a:xfrm>
          <a:prstGeom prst="rect">
            <a:avLst/>
          </a:prstGeom>
          <a:noFill/>
        </p:spPr>
        <p:txBody>
          <a:bodyPr wrap="square" rtlCol="0">
            <a:spAutoFit/>
          </a:bodyPr>
          <a:lstStyle/>
          <a:p>
            <a:pPr algn="r"/>
            <a:r>
              <a:rPr lang="en-US" sz="1400" i="1" dirty="0" smtClean="0">
                <a:solidFill>
                  <a:prstClr val="black"/>
                </a:solidFill>
              </a:rPr>
              <a:t>THRIVE Elaborated, Second Edition </a:t>
            </a:r>
            <a:r>
              <a:rPr lang="en-GB" sz="1400" i="1" dirty="0" smtClean="0">
                <a:solidFill>
                  <a:prstClr val="black"/>
                </a:solidFill>
              </a:rPr>
              <a:t>(Wolpert </a:t>
            </a:r>
            <a:r>
              <a:rPr lang="en-GB" sz="1400" i="1" dirty="0">
                <a:solidFill>
                  <a:prstClr val="black"/>
                </a:solidFill>
              </a:rPr>
              <a:t>et al., 2016)</a:t>
            </a:r>
            <a:r>
              <a:rPr lang="en-GB" sz="1400" b="1" dirty="0">
                <a:solidFill>
                  <a:prstClr val="black"/>
                </a:solidFill>
              </a:rPr>
              <a:t> </a:t>
            </a:r>
          </a:p>
        </p:txBody>
      </p:sp>
    </p:spTree>
    <p:extLst>
      <p:ext uri="{BB962C8B-B14F-4D97-AF65-F5344CB8AC3E}">
        <p14:creationId xmlns:p14="http://schemas.microsoft.com/office/powerpoint/2010/main" val="3519759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892552"/>
          </a:xfrm>
          <a:prstGeom prst="rect">
            <a:avLst/>
          </a:prstGeom>
        </p:spPr>
        <p:txBody>
          <a:bodyPr wrap="square">
            <a:spAutoFit/>
          </a:bodyPr>
          <a:lstStyle/>
          <a:p>
            <a:pPr fontAlgn="auto">
              <a:spcBef>
                <a:spcPts val="0"/>
              </a:spcBef>
              <a:spcAft>
                <a:spcPts val="0"/>
              </a:spcAft>
              <a:defRPr/>
            </a:pPr>
            <a:r>
              <a:rPr lang="en-GB" sz="2600" b="1" dirty="0">
                <a:solidFill>
                  <a:srgbClr val="781D7D"/>
                </a:solidFill>
              </a:rPr>
              <a:t>The THRIVE Conceptual Framework: Latest Iteration (November 2016)</a:t>
            </a:r>
          </a:p>
        </p:txBody>
      </p:sp>
      <p:sp>
        <p:nvSpPr>
          <p:cNvPr id="7" name="Text Placeholder 6"/>
          <p:cNvSpPr>
            <a:spLocks noGrp="1"/>
          </p:cNvSpPr>
          <p:nvPr>
            <p:ph type="body" sz="quarter" idx="11"/>
          </p:nvPr>
        </p:nvSpPr>
        <p:spPr>
          <a:xfrm>
            <a:off x="255371" y="1197736"/>
            <a:ext cx="8770641" cy="5357610"/>
          </a:xfrm>
          <a:noFill/>
        </p:spPr>
        <p:txBody>
          <a:bodyPr/>
          <a:lstStyle/>
          <a:p>
            <a:pPr marL="0" indent="0">
              <a:buNone/>
            </a:pPr>
            <a:r>
              <a:rPr lang="en-GB" dirty="0"/>
              <a:t>THRIVE was originally authored by professionals involved in mental health support for children and young people, all of whom came from a health background. </a:t>
            </a:r>
          </a:p>
          <a:p>
            <a:pPr marL="0" indent="0">
              <a:buNone/>
            </a:pPr>
            <a:endParaRPr lang="en-GB" dirty="0"/>
          </a:p>
          <a:p>
            <a:pPr marL="0" indent="0">
              <a:buNone/>
            </a:pPr>
            <a:r>
              <a:rPr lang="en-GB" dirty="0"/>
              <a:t>THRIVE Elaborated (Second Edition) now has co-authors from the world of education and social care, and have drawn on views from head teacher panels, CCG leads and local authority directors. </a:t>
            </a:r>
          </a:p>
          <a:p>
            <a:pPr marL="0" indent="0">
              <a:buNone/>
            </a:pPr>
            <a:endParaRPr lang="en-GB" dirty="0"/>
          </a:p>
          <a:p>
            <a:pPr marL="0" indent="0">
              <a:buNone/>
            </a:pPr>
            <a:r>
              <a:rPr lang="en-GB" dirty="0"/>
              <a:t>Highlights four key ways in which the THRIVE framework is inherently multi-agency:</a:t>
            </a:r>
          </a:p>
          <a:p>
            <a:pPr marL="180000" lvl="0" indent="0">
              <a:buNone/>
            </a:pPr>
            <a:r>
              <a:rPr lang="en-GB" dirty="0">
                <a:solidFill>
                  <a:srgbClr val="A4D620"/>
                </a:solidFill>
              </a:rPr>
              <a:t>1.</a:t>
            </a:r>
            <a:r>
              <a:rPr lang="en-GB" dirty="0"/>
              <a:t> THRIVE endorses multi-agency definitions of mental health promoting practices</a:t>
            </a:r>
          </a:p>
          <a:p>
            <a:pPr marL="180000" indent="0">
              <a:buNone/>
            </a:pPr>
            <a:r>
              <a:rPr lang="en-GB" dirty="0">
                <a:solidFill>
                  <a:srgbClr val="A4D620"/>
                </a:solidFill>
              </a:rPr>
              <a:t>2. </a:t>
            </a:r>
            <a:r>
              <a:rPr lang="en-GB" dirty="0"/>
              <a:t>THRIVE encourages shared multi-agency responsibility for promoting “thriving”</a:t>
            </a:r>
          </a:p>
          <a:p>
            <a:pPr marL="180000" indent="0">
              <a:buNone/>
            </a:pPr>
            <a:r>
              <a:rPr lang="en-GB" dirty="0">
                <a:solidFill>
                  <a:srgbClr val="A4D620"/>
                </a:solidFill>
              </a:rPr>
              <a:t>3.</a:t>
            </a:r>
            <a:r>
              <a:rPr lang="en-GB" dirty="0"/>
              <a:t> THRIVE promotes multi-agency proactive “advice” and “help”</a:t>
            </a:r>
          </a:p>
          <a:p>
            <a:pPr marL="180000" indent="0">
              <a:buNone/>
            </a:pPr>
            <a:r>
              <a:rPr lang="en-GB" dirty="0">
                <a:solidFill>
                  <a:srgbClr val="A4D620"/>
                </a:solidFill>
              </a:rPr>
              <a:t>4. </a:t>
            </a:r>
            <a:r>
              <a:rPr lang="en-GB" dirty="0"/>
              <a:t>THRIVE supports multi-agency clarity on endings as well as beginnings</a:t>
            </a:r>
          </a:p>
          <a:p>
            <a:pPr marL="0" indent="0">
              <a:buNone/>
            </a:pPr>
            <a:endParaRPr lang="en-US" dirty="0"/>
          </a:p>
        </p:txBody>
      </p:sp>
      <p:sp>
        <p:nvSpPr>
          <p:cNvPr id="5" name="TextBox 4"/>
          <p:cNvSpPr txBox="1"/>
          <p:nvPr/>
        </p:nvSpPr>
        <p:spPr>
          <a:xfrm>
            <a:off x="1989473" y="6452798"/>
            <a:ext cx="7154527" cy="307777"/>
          </a:xfrm>
          <a:prstGeom prst="rect">
            <a:avLst/>
          </a:prstGeom>
          <a:noFill/>
        </p:spPr>
        <p:txBody>
          <a:bodyPr wrap="square" rtlCol="0">
            <a:spAutoFit/>
          </a:bodyPr>
          <a:lstStyle/>
          <a:p>
            <a:pPr algn="r"/>
            <a:r>
              <a:rPr lang="en-US" sz="1400" i="1" dirty="0" smtClean="0">
                <a:solidFill>
                  <a:prstClr val="black"/>
                </a:solidFill>
              </a:rPr>
              <a:t>THRIVE Elaborated, Second Edition </a:t>
            </a:r>
            <a:r>
              <a:rPr lang="en-GB" sz="1400" i="1" dirty="0" smtClean="0">
                <a:solidFill>
                  <a:prstClr val="black"/>
                </a:solidFill>
              </a:rPr>
              <a:t>(Wolpert </a:t>
            </a:r>
            <a:r>
              <a:rPr lang="en-GB" sz="1400" i="1" dirty="0">
                <a:solidFill>
                  <a:prstClr val="black"/>
                </a:solidFill>
              </a:rPr>
              <a:t>et al., 2016)</a:t>
            </a:r>
            <a:r>
              <a:rPr lang="en-GB" sz="1400" b="1" dirty="0">
                <a:solidFill>
                  <a:prstClr val="black"/>
                </a:solidFill>
              </a:rPr>
              <a:t> </a:t>
            </a:r>
          </a:p>
        </p:txBody>
      </p:sp>
    </p:spTree>
    <p:extLst>
      <p:ext uri="{BB962C8B-B14F-4D97-AF65-F5344CB8AC3E}">
        <p14:creationId xmlns:p14="http://schemas.microsoft.com/office/powerpoint/2010/main" val="587991213"/>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468172" cy="589656"/>
          </a:xfrm>
        </p:spPr>
        <p:txBody>
          <a:bodyPr/>
          <a:lstStyle/>
          <a:p>
            <a:r>
              <a:rPr lang="en-US" dirty="0" smtClean="0"/>
              <a:t>The response to the THRIVE Conceptual Framework</a:t>
            </a:r>
            <a:endParaRPr lang="en-US" dirty="0"/>
          </a:p>
        </p:txBody>
      </p:sp>
      <p:sp>
        <p:nvSpPr>
          <p:cNvPr id="6" name="TextBox 5"/>
          <p:cNvSpPr txBox="1"/>
          <p:nvPr/>
        </p:nvSpPr>
        <p:spPr>
          <a:xfrm>
            <a:off x="3539548" y="3496306"/>
            <a:ext cx="2446987"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How do we make it work in our area?</a:t>
            </a:r>
            <a:endParaRPr lang="en-GB" sz="2000" dirty="0"/>
          </a:p>
        </p:txBody>
      </p:sp>
      <p:sp>
        <p:nvSpPr>
          <p:cNvPr id="7" name="TextBox 6"/>
          <p:cNvSpPr txBox="1"/>
          <p:nvPr/>
        </p:nvSpPr>
        <p:spPr>
          <a:xfrm>
            <a:off x="631069" y="3285033"/>
            <a:ext cx="2446987" cy="1464231"/>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What do the principles look like in practice on the ground?</a:t>
            </a:r>
            <a:endParaRPr lang="en-GB" sz="2000" dirty="0"/>
          </a:p>
        </p:txBody>
      </p:sp>
      <p:sp>
        <p:nvSpPr>
          <p:cNvPr id="8" name="TextBox 7"/>
          <p:cNvSpPr txBox="1"/>
          <p:nvPr/>
        </p:nvSpPr>
        <p:spPr>
          <a:xfrm>
            <a:off x="6272016" y="3986802"/>
            <a:ext cx="2446987"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Is there a blueprint for implementation?</a:t>
            </a:r>
            <a:endParaRPr lang="en-GB" sz="2000" dirty="0"/>
          </a:p>
        </p:txBody>
      </p:sp>
      <p:sp>
        <p:nvSpPr>
          <p:cNvPr id="9" name="TextBox 8"/>
          <p:cNvSpPr txBox="1"/>
          <p:nvPr/>
        </p:nvSpPr>
        <p:spPr>
          <a:xfrm>
            <a:off x="6096001" y="5367280"/>
            <a:ext cx="2446987" cy="1123712"/>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How do we implement the concepts?</a:t>
            </a:r>
            <a:endParaRPr lang="en-GB" sz="2000" dirty="0"/>
          </a:p>
        </p:txBody>
      </p:sp>
      <p:sp>
        <p:nvSpPr>
          <p:cNvPr id="10" name="TextBox 9"/>
          <p:cNvSpPr txBox="1"/>
          <p:nvPr/>
        </p:nvSpPr>
        <p:spPr>
          <a:xfrm>
            <a:off x="3363534" y="4749265"/>
            <a:ext cx="2446987" cy="1464231"/>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How should we design services to reflect THRIVE principles?</a:t>
            </a:r>
            <a:endParaRPr lang="en-GB" sz="2000" dirty="0"/>
          </a:p>
        </p:txBody>
      </p:sp>
      <p:sp>
        <p:nvSpPr>
          <p:cNvPr id="11" name="TextBox 10"/>
          <p:cNvSpPr txBox="1"/>
          <p:nvPr/>
        </p:nvSpPr>
        <p:spPr>
          <a:xfrm>
            <a:off x="250831" y="5181393"/>
            <a:ext cx="2446987" cy="1123712"/>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smtClean="0"/>
              <a:t>Can we access support for implementation?</a:t>
            </a:r>
            <a:endParaRPr lang="en-GB" sz="2000" dirty="0"/>
          </a:p>
        </p:txBody>
      </p:sp>
      <p:sp>
        <p:nvSpPr>
          <p:cNvPr id="12" name="TextBox 11"/>
          <p:cNvSpPr txBox="1"/>
          <p:nvPr/>
        </p:nvSpPr>
        <p:spPr>
          <a:xfrm>
            <a:off x="250831" y="1030942"/>
            <a:ext cx="8596961" cy="1379101"/>
          </a:xfrm>
          <a:prstGeom prst="roundRect">
            <a:avLst/>
          </a:prstGeom>
          <a:noFill/>
          <a:ln>
            <a:solidFill>
              <a:schemeClr val="accent4"/>
            </a:solidFill>
          </a:ln>
        </p:spPr>
        <p:txBody>
          <a:bodyPr wrap="square" rtlCol="0">
            <a:spAutoFit/>
          </a:bodyPr>
          <a:lstStyle/>
          <a:p>
            <a:pPr algn="ctr"/>
            <a:r>
              <a:rPr lang="en-GB" sz="2500" dirty="0" smtClean="0"/>
              <a:t>We really like the concept and principles of THRIVE and would like to use it to underpin our redesign of mental health services for children and young people in line with Future in Mind</a:t>
            </a:r>
            <a:endParaRPr lang="en-GB" sz="2500" dirty="0"/>
          </a:p>
        </p:txBody>
      </p:sp>
      <p:sp>
        <p:nvSpPr>
          <p:cNvPr id="13" name="TextBox 12"/>
          <p:cNvSpPr txBox="1"/>
          <p:nvPr/>
        </p:nvSpPr>
        <p:spPr>
          <a:xfrm>
            <a:off x="3261423" y="2534410"/>
            <a:ext cx="2446987" cy="442674"/>
          </a:xfrm>
          <a:prstGeom prst="roundRect">
            <a:avLst/>
          </a:prstGeom>
          <a:noFill/>
          <a:ln>
            <a:noFill/>
          </a:ln>
        </p:spPr>
        <p:txBody>
          <a:bodyPr wrap="square" rtlCol="0">
            <a:spAutoFit/>
          </a:bodyPr>
          <a:lstStyle/>
          <a:p>
            <a:pPr algn="ctr"/>
            <a:r>
              <a:rPr lang="en-GB" sz="2000" dirty="0" smtClean="0"/>
              <a:t>BUT…</a:t>
            </a:r>
            <a:endParaRPr lang="en-GB" sz="2000" dirty="0"/>
          </a:p>
        </p:txBody>
      </p:sp>
    </p:spTree>
    <p:extLst>
      <p:ext uri="{BB962C8B-B14F-4D97-AF65-F5344CB8AC3E}">
        <p14:creationId xmlns:p14="http://schemas.microsoft.com/office/powerpoint/2010/main" val="697329863"/>
      </p:ext>
    </p:extLst>
  </p:cSld>
  <p:clrMapOvr>
    <a:masterClrMapping/>
  </p:clrMapOvr>
  <mc:AlternateContent xmlns:mc="http://schemas.openxmlformats.org/markup-compatibility/2006" xmlns:p14="http://schemas.microsoft.com/office/powerpoint/2010/main">
    <mc:Choice Requires="p14">
      <p:transition spd="slow" p14:dur="2000" advTm="57117"/>
    </mc:Choice>
    <mc:Fallback xmlns="">
      <p:transition xmlns:p14="http://schemas.microsoft.com/office/powerpoint/2010/main" spd="slow" advTm="5711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2" y="173626"/>
            <a:ext cx="6842125" cy="576263"/>
          </a:xfrm>
        </p:spPr>
        <p:txBody>
          <a:bodyPr/>
          <a:lstStyle/>
          <a:p>
            <a:r>
              <a:rPr lang="en-US" dirty="0">
                <a:solidFill>
                  <a:schemeClr val="accent5"/>
                </a:solidFill>
              </a:rPr>
              <a:t>i-THRIVE </a:t>
            </a:r>
            <a:r>
              <a:rPr lang="en-US" dirty="0" smtClean="0">
                <a:solidFill>
                  <a:schemeClr val="accent5"/>
                </a:solidFill>
              </a:rPr>
              <a:t>Programme</a:t>
            </a:r>
            <a:endParaRPr lang="en-GB" dirty="0"/>
          </a:p>
        </p:txBody>
      </p:sp>
      <p:sp>
        <p:nvSpPr>
          <p:cNvPr id="19" name="Right Arrow 18"/>
          <p:cNvSpPr/>
          <p:nvPr/>
        </p:nvSpPr>
        <p:spPr>
          <a:xfrm>
            <a:off x="2912899" y="3154081"/>
            <a:ext cx="2295427" cy="815926"/>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4" name="Rectangle 23"/>
          <p:cNvSpPr/>
          <p:nvPr/>
        </p:nvSpPr>
        <p:spPr>
          <a:xfrm>
            <a:off x="288078" y="5308234"/>
            <a:ext cx="8855922" cy="1015663"/>
          </a:xfrm>
          <a:prstGeom prst="rect">
            <a:avLst/>
          </a:prstGeom>
          <a:solidFill>
            <a:schemeClr val="bg1"/>
          </a:solidFill>
        </p:spPr>
        <p:txBody>
          <a:bodyPr wrap="square">
            <a:spAutoFit/>
          </a:bodyPr>
          <a:lstStyle/>
          <a:p>
            <a:pPr>
              <a:buClr>
                <a:srgbClr val="A4D620"/>
              </a:buClr>
            </a:pPr>
            <a:r>
              <a:rPr lang="en-US" sz="2000" dirty="0" smtClean="0"/>
              <a:t>The </a:t>
            </a:r>
            <a:r>
              <a:rPr lang="en-US" sz="2000" dirty="0"/>
              <a:t>i-THRIVE programme is a collaboration between the Anna Freud National Centre for Children and Families, the Tavistock and Portman NHS Foundation Trust, Dartmouth Institute for Health Policy and Clinical </a:t>
            </a:r>
            <a:r>
              <a:rPr lang="en-US" sz="2000" dirty="0" smtClean="0"/>
              <a:t>Practice, </a:t>
            </a:r>
            <a:r>
              <a:rPr lang="en-US" sz="2000" dirty="0"/>
              <a:t>and UCLPartners</a:t>
            </a:r>
            <a:r>
              <a:rPr lang="en-US" sz="2000" dirty="0" smtClean="0"/>
              <a:t>.</a:t>
            </a:r>
            <a:endParaRPr lang="en-US" sz="20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39823" y="2201398"/>
            <a:ext cx="2754318" cy="2721292"/>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4516" y="2338244"/>
            <a:ext cx="1956263" cy="2769759"/>
          </a:xfrm>
          <a:prstGeom prst="rect">
            <a:avLst/>
          </a:prstGeom>
          <a:ln>
            <a:solidFill>
              <a:srgbClr val="A4D620"/>
            </a:solidFill>
          </a:ln>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13679" y="173626"/>
            <a:ext cx="2440311" cy="830395"/>
          </a:xfrm>
          <a:prstGeom prst="rect">
            <a:avLst/>
          </a:prstGeom>
        </p:spPr>
      </p:pic>
      <p:sp>
        <p:nvSpPr>
          <p:cNvPr id="6" name="Rectangle 5"/>
          <p:cNvSpPr/>
          <p:nvPr/>
        </p:nvSpPr>
        <p:spPr>
          <a:xfrm>
            <a:off x="288077" y="1202746"/>
            <a:ext cx="8428219" cy="707886"/>
          </a:xfrm>
          <a:prstGeom prst="rect">
            <a:avLst/>
          </a:prstGeom>
        </p:spPr>
        <p:txBody>
          <a:bodyPr wrap="square">
            <a:spAutoFit/>
          </a:bodyPr>
          <a:lstStyle/>
          <a:p>
            <a:pPr>
              <a:buClr>
                <a:srgbClr val="A4D620"/>
              </a:buClr>
            </a:pPr>
            <a:r>
              <a:rPr lang="en-US" sz="2000" dirty="0"/>
              <a:t>i-THRIVE is the implementation programme that supports sites to translate the THRIVE conceptual framework into a model of care that fits local context.</a:t>
            </a:r>
          </a:p>
        </p:txBody>
      </p:sp>
    </p:spTree>
    <p:extLst>
      <p:ext uri="{BB962C8B-B14F-4D97-AF65-F5344CB8AC3E}">
        <p14:creationId xmlns:p14="http://schemas.microsoft.com/office/powerpoint/2010/main" val="6257354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heme/theme1.xml><?xml version="1.0" encoding="utf-8"?>
<a:theme xmlns:a="http://schemas.openxmlformats.org/drawingml/2006/main" name="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D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CLPartners opening slides">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UCLPartners closing slide">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Theme.thmx</Template>
  <TotalTime>57610</TotalTime>
  <Words>2009</Words>
  <Application>Microsoft Office PowerPoint</Application>
  <PresentationFormat>On-screen Show (4:3)</PresentationFormat>
  <Paragraphs>290</Paragraphs>
  <Slides>31</Slides>
  <Notes>24</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31</vt:i4>
      </vt:variant>
    </vt:vector>
  </HeadingPairs>
  <TitlesOfParts>
    <vt:vector size="43" baseType="lpstr">
      <vt:lpstr>Arial</vt:lpstr>
      <vt:lpstr>Calibri</vt:lpstr>
      <vt:lpstr>Calibri Light</vt:lpstr>
      <vt:lpstr>Courier New</vt:lpstr>
      <vt:lpstr>Wingdings</vt:lpstr>
      <vt:lpstr>PHE Newham resilience Mar 2014</vt:lpstr>
      <vt:lpstr>SDM</vt:lpstr>
      <vt:lpstr>1_PHE Newham resilience Mar 2014</vt:lpstr>
      <vt:lpstr>UCLPartners opening slides</vt:lpstr>
      <vt:lpstr>UCLPartners closing slide</vt:lpstr>
      <vt:lpstr>2_PHE Newham resilience Mar 2014</vt:lpstr>
      <vt:lpstr>3_PHE Newham resilience Mar 2014</vt:lpstr>
      <vt:lpstr>Implementing THRIVE Phase 1: Developing a full understanding of your current system</vt:lpstr>
      <vt:lpstr>PowerPoint Presentation</vt:lpstr>
      <vt:lpstr>Overview of THRIVE and i-THRIVE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Core principles and components of the i-THRIVE model of care  </vt:lpstr>
      <vt:lpstr>PowerPoint Presentation</vt:lpstr>
      <vt:lpstr>PowerPoint Presentation</vt:lpstr>
      <vt:lpstr>PowerPoint Presentation</vt:lpstr>
      <vt:lpstr>i-THRIVE Approach to Implementation Phase 1: Understanding Your System</vt:lpstr>
      <vt:lpstr>PowerPoint Presentation</vt:lpstr>
      <vt:lpstr>PowerPoint Presentation</vt:lpstr>
      <vt:lpstr>PowerPoint Presentation</vt:lpstr>
      <vt:lpstr>i-THRIVE Approach to Implementation Phase 1: Understanding Your System  Establishing Priorities</vt:lpstr>
      <vt:lpstr>PowerPoint Presentation</vt:lpstr>
      <vt:lpstr>PowerPoint Presentation</vt:lpstr>
      <vt:lpstr>PowerPoint Presentation</vt:lpstr>
      <vt:lpstr>i-THRIVE Approach to Implementation Phase 1: Understanding Your System  Gap Analysis</vt:lpstr>
      <vt:lpstr>PowerPoint Presentation</vt:lpstr>
      <vt:lpstr>PowerPoint Presentation</vt:lpstr>
      <vt:lpstr>PowerPoint Presentation</vt:lpstr>
      <vt:lpstr>Next Steps</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Moore</dc:creator>
  <cp:lastModifiedBy>Bethan Morris</cp:lastModifiedBy>
  <cp:revision>1701</cp:revision>
  <cp:lastPrinted>2015-07-22T16:33:04Z</cp:lastPrinted>
  <dcterms:created xsi:type="dcterms:W3CDTF">2015-07-09T07:15:21Z</dcterms:created>
  <dcterms:modified xsi:type="dcterms:W3CDTF">2018-01-08T12:07:49Z</dcterms:modified>
</cp:coreProperties>
</file>