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tags/tag2.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tags/tag3.xml" ContentType="application/vnd.openxmlformats-officedocument.presentationml.tags+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tags/tag4.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30" r:id="rId2"/>
    <p:sldMasterId id="2147483716" r:id="rId3"/>
    <p:sldMasterId id="2147483708" r:id="rId4"/>
    <p:sldMasterId id="2147483742" r:id="rId5"/>
    <p:sldMasterId id="2147483755" r:id="rId6"/>
    <p:sldMasterId id="2147483769" r:id="rId7"/>
  </p:sldMasterIdLst>
  <p:notesMasterIdLst>
    <p:notesMasterId r:id="rId57"/>
  </p:notesMasterIdLst>
  <p:handoutMasterIdLst>
    <p:handoutMasterId r:id="rId58"/>
  </p:handoutMasterIdLst>
  <p:sldIdLst>
    <p:sldId id="412" r:id="rId8"/>
    <p:sldId id="427" r:id="rId9"/>
    <p:sldId id="488" r:id="rId10"/>
    <p:sldId id="489" r:id="rId11"/>
    <p:sldId id="490" r:id="rId12"/>
    <p:sldId id="491" r:id="rId13"/>
    <p:sldId id="492" r:id="rId14"/>
    <p:sldId id="493" r:id="rId15"/>
    <p:sldId id="494" r:id="rId16"/>
    <p:sldId id="495" r:id="rId17"/>
    <p:sldId id="496" r:id="rId18"/>
    <p:sldId id="497" r:id="rId19"/>
    <p:sldId id="498" r:id="rId20"/>
    <p:sldId id="499" r:id="rId21"/>
    <p:sldId id="500" r:id="rId22"/>
    <p:sldId id="501" r:id="rId23"/>
    <p:sldId id="502" r:id="rId24"/>
    <p:sldId id="503" r:id="rId25"/>
    <p:sldId id="449" r:id="rId26"/>
    <p:sldId id="505" r:id="rId27"/>
    <p:sldId id="506" r:id="rId28"/>
    <p:sldId id="507" r:id="rId29"/>
    <p:sldId id="508" r:id="rId30"/>
    <p:sldId id="509" r:id="rId31"/>
    <p:sldId id="510" r:id="rId32"/>
    <p:sldId id="511" r:id="rId33"/>
    <p:sldId id="512" r:id="rId34"/>
    <p:sldId id="513" r:id="rId35"/>
    <p:sldId id="514" r:id="rId36"/>
    <p:sldId id="515" r:id="rId37"/>
    <p:sldId id="516" r:id="rId38"/>
    <p:sldId id="517" r:id="rId39"/>
    <p:sldId id="518" r:id="rId40"/>
    <p:sldId id="519" r:id="rId41"/>
    <p:sldId id="520" r:id="rId42"/>
    <p:sldId id="521" r:id="rId43"/>
    <p:sldId id="479" r:id="rId44"/>
    <p:sldId id="469" r:id="rId45"/>
    <p:sldId id="470" r:id="rId46"/>
    <p:sldId id="471" r:id="rId47"/>
    <p:sldId id="472" r:id="rId48"/>
    <p:sldId id="473" r:id="rId49"/>
    <p:sldId id="474" r:id="rId50"/>
    <p:sldId id="475" r:id="rId51"/>
    <p:sldId id="476" r:id="rId52"/>
    <p:sldId id="477" r:id="rId53"/>
    <p:sldId id="478" r:id="rId54"/>
    <p:sldId id="524" r:id="rId55"/>
    <p:sldId id="525" r:id="rId56"/>
  </p:sldIdLst>
  <p:sldSz cx="9144000" cy="6858000" type="screen4x3"/>
  <p:notesSz cx="9872663"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a Moore" initials="AM" lastIdx="14" clrIdx="0"/>
  <p:cmAuthor id="1" name="Steve Ryan" initials="SR"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019D"/>
    <a:srgbClr val="A4D6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17" autoAdjust="0"/>
    <p:restoredTop sz="94434" autoAdjust="0"/>
  </p:normalViewPr>
  <p:slideViewPr>
    <p:cSldViewPr snapToGrid="0" snapToObjects="1">
      <p:cViewPr varScale="1">
        <p:scale>
          <a:sx n="74" d="100"/>
          <a:sy n="74" d="100"/>
        </p:scale>
        <p:origin x="1470" y="54"/>
      </p:cViewPr>
      <p:guideLst>
        <p:guide orient="horz" pos="2160"/>
        <p:guide pos="2880"/>
      </p:guideLst>
    </p:cSldViewPr>
  </p:slideViewPr>
  <p:outlineViewPr>
    <p:cViewPr>
      <p:scale>
        <a:sx n="33" d="100"/>
        <a:sy n="33" d="100"/>
      </p:scale>
      <p:origin x="0" y="602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6" d="100"/>
          <a:sy n="76" d="100"/>
        </p:scale>
        <p:origin x="171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BBD723-9454-3743-9A49-5140B8A48B1C}" type="doc">
      <dgm:prSet loTypeId="urn:microsoft.com/office/officeart/2005/8/layout/venn2" loCatId="" qsTypeId="urn:microsoft.com/office/officeart/2005/8/quickstyle/simple2" qsCatId="simple" csTypeId="urn:microsoft.com/office/officeart/2005/8/colors/accent6_3" csCatId="accent6" phldr="1"/>
      <dgm:spPr/>
      <dgm:t>
        <a:bodyPr/>
        <a:lstStyle/>
        <a:p>
          <a:endParaRPr lang="en-US"/>
        </a:p>
      </dgm:t>
    </dgm:pt>
    <dgm:pt modelId="{15347A8C-8FD3-5F4B-BACB-10F76C107FA7}">
      <dgm:prSet phldrT="[Text]" custT="1"/>
      <dgm:spPr/>
      <dgm:t>
        <a:bodyPr/>
        <a:lstStyle/>
        <a:p>
          <a:r>
            <a:rPr lang="en-US" sz="1200" b="1" dirty="0"/>
            <a:t>MACRO </a:t>
          </a:r>
        </a:p>
        <a:p>
          <a:r>
            <a:rPr lang="en-US" sz="1400" dirty="0"/>
            <a:t>Consideration of Population Health Improvement</a:t>
          </a:r>
        </a:p>
        <a:p>
          <a:r>
            <a:rPr lang="en-US" sz="1400" dirty="0"/>
            <a:t>How agencies work together and commission services for the population</a:t>
          </a:r>
        </a:p>
      </dgm:t>
    </dgm:pt>
    <dgm:pt modelId="{20DE10D7-157C-E447-8D43-9EB70F0A89E4}" type="parTrans" cxnId="{A2CD19CF-BA6F-444B-BB53-93F8B6A1A8F1}">
      <dgm:prSet/>
      <dgm:spPr/>
      <dgm:t>
        <a:bodyPr/>
        <a:lstStyle/>
        <a:p>
          <a:endParaRPr lang="en-US" sz="1200"/>
        </a:p>
      </dgm:t>
    </dgm:pt>
    <dgm:pt modelId="{6C3B265A-70A7-F54C-99DE-DE54A0F34D5E}" type="sibTrans" cxnId="{A2CD19CF-BA6F-444B-BB53-93F8B6A1A8F1}">
      <dgm:prSet/>
      <dgm:spPr/>
      <dgm:t>
        <a:bodyPr/>
        <a:lstStyle/>
        <a:p>
          <a:endParaRPr lang="en-US" sz="1200"/>
        </a:p>
      </dgm:t>
    </dgm:pt>
    <dgm:pt modelId="{149E4CC1-D591-DB49-80E8-C6CA4CEC3E8F}">
      <dgm:prSet phldrT="[Text]" custT="1"/>
      <dgm:spPr/>
      <dgm:t>
        <a:bodyPr/>
        <a:lstStyle/>
        <a:p>
          <a:r>
            <a:rPr lang="en-US" sz="1200" b="1" dirty="0"/>
            <a:t>MESO </a:t>
          </a:r>
        </a:p>
        <a:p>
          <a:r>
            <a:rPr lang="en-US" sz="1400" dirty="0"/>
            <a:t>Needs based groups of young people and the services/ teams that enable delivery of care according to those needs</a:t>
          </a:r>
        </a:p>
      </dgm:t>
    </dgm:pt>
    <dgm:pt modelId="{A0F59E34-B3C2-344A-BE2F-6926F8235AD5}" type="parTrans" cxnId="{054A8C20-A8B2-0A45-BF2D-85ACBF0DB0B2}">
      <dgm:prSet/>
      <dgm:spPr/>
      <dgm:t>
        <a:bodyPr/>
        <a:lstStyle/>
        <a:p>
          <a:endParaRPr lang="en-US" sz="1200"/>
        </a:p>
      </dgm:t>
    </dgm:pt>
    <dgm:pt modelId="{6970DA05-6899-554C-B93B-20EF9BC853F8}" type="sibTrans" cxnId="{054A8C20-A8B2-0A45-BF2D-85ACBF0DB0B2}">
      <dgm:prSet/>
      <dgm:spPr/>
      <dgm:t>
        <a:bodyPr/>
        <a:lstStyle/>
        <a:p>
          <a:endParaRPr lang="en-US" sz="1200"/>
        </a:p>
      </dgm:t>
    </dgm:pt>
    <dgm:pt modelId="{8AE6A5E2-D654-F644-A384-D232AADBE83F}">
      <dgm:prSet phldrT="[Text]" custT="1"/>
      <dgm:spPr/>
      <dgm:t>
        <a:bodyPr/>
        <a:lstStyle/>
        <a:p>
          <a:r>
            <a:rPr lang="en-US" sz="1200" b="1" dirty="0"/>
            <a:t>MICRO </a:t>
          </a:r>
        </a:p>
        <a:p>
          <a:r>
            <a:rPr lang="en-US" sz="1400" dirty="0"/>
            <a:t>Ways of working with young people and their families, and how professionals can work best in a collaborative and integrated way</a:t>
          </a:r>
        </a:p>
      </dgm:t>
    </dgm:pt>
    <dgm:pt modelId="{5FF00BB6-3830-204C-99C5-A32603AD1287}" type="parTrans" cxnId="{46AF0715-0A99-7842-84FC-12A61A4940C2}">
      <dgm:prSet/>
      <dgm:spPr/>
      <dgm:t>
        <a:bodyPr/>
        <a:lstStyle/>
        <a:p>
          <a:endParaRPr lang="en-US" sz="1200"/>
        </a:p>
      </dgm:t>
    </dgm:pt>
    <dgm:pt modelId="{F307B87E-6C2E-A046-ADDA-6251E2ABC2BE}" type="sibTrans" cxnId="{46AF0715-0A99-7842-84FC-12A61A4940C2}">
      <dgm:prSet/>
      <dgm:spPr/>
      <dgm:t>
        <a:bodyPr/>
        <a:lstStyle/>
        <a:p>
          <a:endParaRPr lang="en-US" sz="1200"/>
        </a:p>
      </dgm:t>
    </dgm:pt>
    <dgm:pt modelId="{CC4F485F-8C9F-304E-8846-ABF2D985B6C0}" type="pres">
      <dgm:prSet presAssocID="{53BBD723-9454-3743-9A49-5140B8A48B1C}" presName="Name0" presStyleCnt="0">
        <dgm:presLayoutVars>
          <dgm:chMax val="7"/>
          <dgm:resizeHandles val="exact"/>
        </dgm:presLayoutVars>
      </dgm:prSet>
      <dgm:spPr/>
      <dgm:t>
        <a:bodyPr/>
        <a:lstStyle/>
        <a:p>
          <a:endParaRPr lang="en-GB"/>
        </a:p>
      </dgm:t>
    </dgm:pt>
    <dgm:pt modelId="{088AEF80-EBCC-FA44-93BC-09E5FDEA9811}" type="pres">
      <dgm:prSet presAssocID="{53BBD723-9454-3743-9A49-5140B8A48B1C}" presName="comp1" presStyleCnt="0"/>
      <dgm:spPr/>
    </dgm:pt>
    <dgm:pt modelId="{1DCD494D-1D6C-8947-9E0D-FE68D97DB0D5}" type="pres">
      <dgm:prSet presAssocID="{53BBD723-9454-3743-9A49-5140B8A48B1C}" presName="circle1" presStyleLbl="node1" presStyleIdx="0" presStyleCnt="3" custScaleX="109112"/>
      <dgm:spPr/>
      <dgm:t>
        <a:bodyPr/>
        <a:lstStyle/>
        <a:p>
          <a:endParaRPr lang="en-GB"/>
        </a:p>
      </dgm:t>
    </dgm:pt>
    <dgm:pt modelId="{AF28A1C2-957A-F545-A9B5-C004F6D12338}" type="pres">
      <dgm:prSet presAssocID="{53BBD723-9454-3743-9A49-5140B8A48B1C}" presName="c1text" presStyleLbl="node1" presStyleIdx="0" presStyleCnt="3">
        <dgm:presLayoutVars>
          <dgm:bulletEnabled val="1"/>
        </dgm:presLayoutVars>
      </dgm:prSet>
      <dgm:spPr/>
      <dgm:t>
        <a:bodyPr/>
        <a:lstStyle/>
        <a:p>
          <a:endParaRPr lang="en-GB"/>
        </a:p>
      </dgm:t>
    </dgm:pt>
    <dgm:pt modelId="{6490026A-41A5-3940-B8A3-9CEEDC4A8727}" type="pres">
      <dgm:prSet presAssocID="{53BBD723-9454-3743-9A49-5140B8A48B1C}" presName="comp2" presStyleCnt="0"/>
      <dgm:spPr/>
    </dgm:pt>
    <dgm:pt modelId="{18E347D1-2335-154C-9B8A-3BA87A0A08C5}" type="pres">
      <dgm:prSet presAssocID="{53BBD723-9454-3743-9A49-5140B8A48B1C}" presName="circle2" presStyleLbl="node1" presStyleIdx="1" presStyleCnt="3"/>
      <dgm:spPr/>
      <dgm:t>
        <a:bodyPr/>
        <a:lstStyle/>
        <a:p>
          <a:endParaRPr lang="en-GB"/>
        </a:p>
      </dgm:t>
    </dgm:pt>
    <dgm:pt modelId="{80C45DB0-B479-764B-9089-F23252ED39F4}" type="pres">
      <dgm:prSet presAssocID="{53BBD723-9454-3743-9A49-5140B8A48B1C}" presName="c2text" presStyleLbl="node1" presStyleIdx="1" presStyleCnt="3">
        <dgm:presLayoutVars>
          <dgm:bulletEnabled val="1"/>
        </dgm:presLayoutVars>
      </dgm:prSet>
      <dgm:spPr/>
      <dgm:t>
        <a:bodyPr/>
        <a:lstStyle/>
        <a:p>
          <a:endParaRPr lang="en-GB"/>
        </a:p>
      </dgm:t>
    </dgm:pt>
    <dgm:pt modelId="{5860ED74-0D1E-0249-A01B-119DC7B1999B}" type="pres">
      <dgm:prSet presAssocID="{53BBD723-9454-3743-9A49-5140B8A48B1C}" presName="comp3" presStyleCnt="0"/>
      <dgm:spPr/>
    </dgm:pt>
    <dgm:pt modelId="{137598C9-C0CC-C547-91F7-EBD8CD721DDC}" type="pres">
      <dgm:prSet presAssocID="{53BBD723-9454-3743-9A49-5140B8A48B1C}" presName="circle3" presStyleLbl="node1" presStyleIdx="2" presStyleCnt="3"/>
      <dgm:spPr/>
      <dgm:t>
        <a:bodyPr/>
        <a:lstStyle/>
        <a:p>
          <a:endParaRPr lang="en-GB"/>
        </a:p>
      </dgm:t>
    </dgm:pt>
    <dgm:pt modelId="{D2AF0142-BDAF-E247-94C0-FB9F7361CD38}" type="pres">
      <dgm:prSet presAssocID="{53BBD723-9454-3743-9A49-5140B8A48B1C}" presName="c3text" presStyleLbl="node1" presStyleIdx="2" presStyleCnt="3">
        <dgm:presLayoutVars>
          <dgm:bulletEnabled val="1"/>
        </dgm:presLayoutVars>
      </dgm:prSet>
      <dgm:spPr/>
      <dgm:t>
        <a:bodyPr/>
        <a:lstStyle/>
        <a:p>
          <a:endParaRPr lang="en-GB"/>
        </a:p>
      </dgm:t>
    </dgm:pt>
  </dgm:ptLst>
  <dgm:cxnLst>
    <dgm:cxn modelId="{054A8C20-A8B2-0A45-BF2D-85ACBF0DB0B2}" srcId="{53BBD723-9454-3743-9A49-5140B8A48B1C}" destId="{149E4CC1-D591-DB49-80E8-C6CA4CEC3E8F}" srcOrd="1" destOrd="0" parTransId="{A0F59E34-B3C2-344A-BE2F-6926F8235AD5}" sibTransId="{6970DA05-6899-554C-B93B-20EF9BC853F8}"/>
    <dgm:cxn modelId="{39A97A24-8EB5-4B06-AD9B-EB83BB5D4ACC}" type="presOf" srcId="{149E4CC1-D591-DB49-80E8-C6CA4CEC3E8F}" destId="{80C45DB0-B479-764B-9089-F23252ED39F4}" srcOrd="1" destOrd="0" presId="urn:microsoft.com/office/officeart/2005/8/layout/venn2"/>
    <dgm:cxn modelId="{46AF0715-0A99-7842-84FC-12A61A4940C2}" srcId="{53BBD723-9454-3743-9A49-5140B8A48B1C}" destId="{8AE6A5E2-D654-F644-A384-D232AADBE83F}" srcOrd="2" destOrd="0" parTransId="{5FF00BB6-3830-204C-99C5-A32603AD1287}" sibTransId="{F307B87E-6C2E-A046-ADDA-6251E2ABC2BE}"/>
    <dgm:cxn modelId="{02B95E2E-9245-4017-85DB-FA02DDDC3F72}" type="presOf" srcId="{8AE6A5E2-D654-F644-A384-D232AADBE83F}" destId="{137598C9-C0CC-C547-91F7-EBD8CD721DDC}" srcOrd="0" destOrd="0" presId="urn:microsoft.com/office/officeart/2005/8/layout/venn2"/>
    <dgm:cxn modelId="{A2CD19CF-BA6F-444B-BB53-93F8B6A1A8F1}" srcId="{53BBD723-9454-3743-9A49-5140B8A48B1C}" destId="{15347A8C-8FD3-5F4B-BACB-10F76C107FA7}" srcOrd="0" destOrd="0" parTransId="{20DE10D7-157C-E447-8D43-9EB70F0A89E4}" sibTransId="{6C3B265A-70A7-F54C-99DE-DE54A0F34D5E}"/>
    <dgm:cxn modelId="{3814C96F-177F-4129-8C3B-0A685123510F}" type="presOf" srcId="{149E4CC1-D591-DB49-80E8-C6CA4CEC3E8F}" destId="{18E347D1-2335-154C-9B8A-3BA87A0A08C5}" srcOrd="0" destOrd="0" presId="urn:microsoft.com/office/officeart/2005/8/layout/venn2"/>
    <dgm:cxn modelId="{CCE0B2B1-4EA5-437B-923A-D908C9D5E601}" type="presOf" srcId="{15347A8C-8FD3-5F4B-BACB-10F76C107FA7}" destId="{AF28A1C2-957A-F545-A9B5-C004F6D12338}" srcOrd="1" destOrd="0" presId="urn:microsoft.com/office/officeart/2005/8/layout/venn2"/>
    <dgm:cxn modelId="{B58CAC66-2434-4B85-B879-F2974363FFD6}" type="presOf" srcId="{8AE6A5E2-D654-F644-A384-D232AADBE83F}" destId="{D2AF0142-BDAF-E247-94C0-FB9F7361CD38}" srcOrd="1" destOrd="0" presId="urn:microsoft.com/office/officeart/2005/8/layout/venn2"/>
    <dgm:cxn modelId="{847E4624-79FA-4138-B798-CFAA5384AD79}" type="presOf" srcId="{53BBD723-9454-3743-9A49-5140B8A48B1C}" destId="{CC4F485F-8C9F-304E-8846-ABF2D985B6C0}" srcOrd="0" destOrd="0" presId="urn:microsoft.com/office/officeart/2005/8/layout/venn2"/>
    <dgm:cxn modelId="{7C155B8D-325E-43C3-8820-C09D8352EC32}" type="presOf" srcId="{15347A8C-8FD3-5F4B-BACB-10F76C107FA7}" destId="{1DCD494D-1D6C-8947-9E0D-FE68D97DB0D5}" srcOrd="0" destOrd="0" presId="urn:microsoft.com/office/officeart/2005/8/layout/venn2"/>
    <dgm:cxn modelId="{67BB0937-D1FE-4B02-8BCE-0CCD3DAE6525}" type="presParOf" srcId="{CC4F485F-8C9F-304E-8846-ABF2D985B6C0}" destId="{088AEF80-EBCC-FA44-93BC-09E5FDEA9811}" srcOrd="0" destOrd="0" presId="urn:microsoft.com/office/officeart/2005/8/layout/venn2"/>
    <dgm:cxn modelId="{DE94F92D-949F-449B-9B8F-991701CE8A9F}" type="presParOf" srcId="{088AEF80-EBCC-FA44-93BC-09E5FDEA9811}" destId="{1DCD494D-1D6C-8947-9E0D-FE68D97DB0D5}" srcOrd="0" destOrd="0" presId="urn:microsoft.com/office/officeart/2005/8/layout/venn2"/>
    <dgm:cxn modelId="{BC85B28C-D856-4E9A-A799-0AEBCFD7A3BD}" type="presParOf" srcId="{088AEF80-EBCC-FA44-93BC-09E5FDEA9811}" destId="{AF28A1C2-957A-F545-A9B5-C004F6D12338}" srcOrd="1" destOrd="0" presId="urn:microsoft.com/office/officeart/2005/8/layout/venn2"/>
    <dgm:cxn modelId="{B20F86DD-F347-402D-890E-E836FB943437}" type="presParOf" srcId="{CC4F485F-8C9F-304E-8846-ABF2D985B6C0}" destId="{6490026A-41A5-3940-B8A3-9CEEDC4A8727}" srcOrd="1" destOrd="0" presId="urn:microsoft.com/office/officeart/2005/8/layout/venn2"/>
    <dgm:cxn modelId="{A1B04278-C638-4C13-B3F1-03B0A6BF7AF9}" type="presParOf" srcId="{6490026A-41A5-3940-B8A3-9CEEDC4A8727}" destId="{18E347D1-2335-154C-9B8A-3BA87A0A08C5}" srcOrd="0" destOrd="0" presId="urn:microsoft.com/office/officeart/2005/8/layout/venn2"/>
    <dgm:cxn modelId="{1F0DB4E6-556B-42EA-9C9F-9132140747CE}" type="presParOf" srcId="{6490026A-41A5-3940-B8A3-9CEEDC4A8727}" destId="{80C45DB0-B479-764B-9089-F23252ED39F4}" srcOrd="1" destOrd="0" presId="urn:microsoft.com/office/officeart/2005/8/layout/venn2"/>
    <dgm:cxn modelId="{FA9EA550-09EF-46B6-9932-347BB0212B50}" type="presParOf" srcId="{CC4F485F-8C9F-304E-8846-ABF2D985B6C0}" destId="{5860ED74-0D1E-0249-A01B-119DC7B1999B}" srcOrd="2" destOrd="0" presId="urn:microsoft.com/office/officeart/2005/8/layout/venn2"/>
    <dgm:cxn modelId="{865FFB63-9A28-4BF1-A29F-FC89ABC187DC}" type="presParOf" srcId="{5860ED74-0D1E-0249-A01B-119DC7B1999B}" destId="{137598C9-C0CC-C547-91F7-EBD8CD721DDC}" srcOrd="0" destOrd="0" presId="urn:microsoft.com/office/officeart/2005/8/layout/venn2"/>
    <dgm:cxn modelId="{4309E009-883E-41F6-96F5-BFB55290394F}" type="presParOf" srcId="{5860ED74-0D1E-0249-A01B-119DC7B1999B}" destId="{D2AF0142-BDAF-E247-94C0-FB9F7361CD38}"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7135" cy="34026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5593177" y="0"/>
            <a:ext cx="4277135" cy="340265"/>
          </a:xfrm>
          <a:prstGeom prst="rect">
            <a:avLst/>
          </a:prstGeom>
        </p:spPr>
        <p:txBody>
          <a:bodyPr vert="horz" lIns="91440" tIns="45720" rIns="91440" bIns="45720" rtlCol="0"/>
          <a:lstStyle>
            <a:lvl1pPr algn="r">
              <a:defRPr sz="1200"/>
            </a:lvl1pPr>
          </a:lstStyle>
          <a:p>
            <a:fld id="{FC23BCFB-9AA7-41BB-B1D7-2AB9D9AE1234}" type="datetimeFigureOut">
              <a:rPr lang="en-GB" smtClean="0"/>
              <a:t>02/03/2018</a:t>
            </a:fld>
            <a:endParaRPr lang="en-GB" dirty="0"/>
          </a:p>
        </p:txBody>
      </p:sp>
      <p:sp>
        <p:nvSpPr>
          <p:cNvPr id="4" name="Footer Placeholder 3"/>
          <p:cNvSpPr>
            <a:spLocks noGrp="1"/>
          </p:cNvSpPr>
          <p:nvPr>
            <p:ph type="ftr" sz="quarter" idx="2"/>
          </p:nvPr>
        </p:nvSpPr>
        <p:spPr>
          <a:xfrm>
            <a:off x="1" y="6457410"/>
            <a:ext cx="4277135" cy="34026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5593177" y="6457410"/>
            <a:ext cx="4277135" cy="340265"/>
          </a:xfrm>
          <a:prstGeom prst="rect">
            <a:avLst/>
          </a:prstGeom>
        </p:spPr>
        <p:txBody>
          <a:bodyPr vert="horz" lIns="91440" tIns="45720" rIns="91440" bIns="45720" rtlCol="0" anchor="b"/>
          <a:lstStyle>
            <a:lvl1pPr algn="r">
              <a:defRPr sz="1200"/>
            </a:lvl1pPr>
          </a:lstStyle>
          <a:p>
            <a:fld id="{8999518E-E254-43EF-9821-934A54746891}" type="slidenum">
              <a:rPr lang="en-GB" smtClean="0"/>
              <a:t>‹#›</a:t>
            </a:fld>
            <a:endParaRPr lang="en-GB" dirty="0"/>
          </a:p>
        </p:txBody>
      </p:sp>
    </p:spTree>
    <p:extLst>
      <p:ext uri="{BB962C8B-B14F-4D97-AF65-F5344CB8AC3E}">
        <p14:creationId xmlns:p14="http://schemas.microsoft.com/office/powerpoint/2010/main" val="3906151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154" cy="33988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592225" y="0"/>
            <a:ext cx="4278154" cy="339883"/>
          </a:xfrm>
          <a:prstGeom prst="rect">
            <a:avLst/>
          </a:prstGeom>
        </p:spPr>
        <p:txBody>
          <a:bodyPr vert="horz" lIns="91440" tIns="45720" rIns="91440" bIns="45720" rtlCol="0"/>
          <a:lstStyle>
            <a:lvl1pPr algn="r">
              <a:defRPr sz="1200"/>
            </a:lvl1pPr>
          </a:lstStyle>
          <a:p>
            <a:fld id="{C7091D2E-9552-C147-B7C4-5AE05C225CD4}" type="datetimeFigureOut">
              <a:rPr lang="en-US" smtClean="0"/>
              <a:t>3/2/2018</a:t>
            </a:fld>
            <a:endParaRPr lang="en-US" dirty="0"/>
          </a:p>
        </p:txBody>
      </p:sp>
      <p:sp>
        <p:nvSpPr>
          <p:cNvPr id="4" name="Slide Image Placeholder 3"/>
          <p:cNvSpPr>
            <a:spLocks noGrp="1" noRot="1" noChangeAspect="1"/>
          </p:cNvSpPr>
          <p:nvPr>
            <p:ph type="sldImg" idx="2"/>
          </p:nvPr>
        </p:nvSpPr>
        <p:spPr>
          <a:xfrm>
            <a:off x="3236913" y="509588"/>
            <a:ext cx="3398837" cy="25495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87267" y="3228896"/>
            <a:ext cx="7898130" cy="305895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456612"/>
            <a:ext cx="4278154" cy="33988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592225" y="6456612"/>
            <a:ext cx="4278154" cy="339883"/>
          </a:xfrm>
          <a:prstGeom prst="rect">
            <a:avLst/>
          </a:prstGeom>
        </p:spPr>
        <p:txBody>
          <a:bodyPr vert="horz" lIns="91440" tIns="45720" rIns="91440" bIns="45720" rtlCol="0" anchor="b"/>
          <a:lstStyle>
            <a:lvl1pPr algn="r">
              <a:defRPr sz="1200"/>
            </a:lvl1pPr>
          </a:lstStyle>
          <a:p>
            <a:fld id="{94447537-647E-F34F-A9B5-2267D3F70077}" type="slidenum">
              <a:rPr lang="en-US" smtClean="0"/>
              <a:t>‹#›</a:t>
            </a:fld>
            <a:endParaRPr lang="en-US" dirty="0"/>
          </a:p>
        </p:txBody>
      </p:sp>
    </p:spTree>
    <p:extLst>
      <p:ext uri="{BB962C8B-B14F-4D97-AF65-F5344CB8AC3E}">
        <p14:creationId xmlns:p14="http://schemas.microsoft.com/office/powerpoint/2010/main" val="39285632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496282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Rachel</a:t>
            </a:r>
          </a:p>
          <a:p>
            <a:pPr marL="0" indent="0">
              <a:buFontTx/>
              <a:buNone/>
            </a:pPr>
            <a:endParaRPr lang="en-GB"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396082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Rachel</a:t>
            </a:r>
          </a:p>
          <a:p>
            <a:pPr marL="0" indent="0">
              <a:buFontTx/>
              <a:buNone/>
            </a:pPr>
            <a:endParaRPr lang="en-GB"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175215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Rachel</a:t>
            </a:r>
          </a:p>
          <a:p>
            <a:pPr marL="0" indent="0">
              <a:buFontTx/>
              <a:buNone/>
            </a:pPr>
            <a:endParaRPr lang="en-GB"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794902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Rachel</a:t>
            </a:r>
          </a:p>
          <a:p>
            <a:pPr marL="0" indent="0">
              <a:buFontTx/>
              <a:buNone/>
            </a:pPr>
            <a:endParaRPr lang="en-GB"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620185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Rachel</a:t>
            </a:r>
          </a:p>
          <a:p>
            <a:pPr marL="0" indent="0">
              <a:buFontTx/>
              <a:buNone/>
            </a:pPr>
            <a:endParaRPr lang="en-GB"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423489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Rachel</a:t>
            </a:r>
          </a:p>
          <a:p>
            <a:pPr marL="0" indent="0">
              <a:buFontTx/>
              <a:buNone/>
            </a:pPr>
            <a:endParaRPr lang="en-GB"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4082859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Rachel</a:t>
            </a:r>
          </a:p>
          <a:p>
            <a:pPr marL="0" indent="0">
              <a:buFontTx/>
              <a:buNone/>
            </a:pPr>
            <a:endParaRPr lang="en-GB"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592765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Rachel</a:t>
            </a:r>
          </a:p>
          <a:p>
            <a:endParaRPr lang="en-GB" dirty="0"/>
          </a:p>
        </p:txBody>
      </p:sp>
    </p:spTree>
    <p:extLst>
      <p:ext uri="{BB962C8B-B14F-4D97-AF65-F5344CB8AC3E}">
        <p14:creationId xmlns:p14="http://schemas.microsoft.com/office/powerpoint/2010/main" val="1530770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smtClean="0"/>
              <a:t>Rachel</a:t>
            </a:r>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134484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19</a:t>
            </a:fld>
            <a:endParaRPr lang="en-US" dirty="0"/>
          </a:p>
        </p:txBody>
      </p:sp>
    </p:spTree>
    <p:extLst>
      <p:ext uri="{BB962C8B-B14F-4D97-AF65-F5344CB8AC3E}">
        <p14:creationId xmlns:p14="http://schemas.microsoft.com/office/powerpoint/2010/main" val="1802171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2</a:t>
            </a:fld>
            <a:endParaRPr lang="en-US" dirty="0"/>
          </a:p>
        </p:txBody>
      </p:sp>
    </p:spTree>
    <p:extLst>
      <p:ext uri="{BB962C8B-B14F-4D97-AF65-F5344CB8AC3E}">
        <p14:creationId xmlns:p14="http://schemas.microsoft.com/office/powerpoint/2010/main" val="2420503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39449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36913" y="509588"/>
            <a:ext cx="3398837" cy="2549525"/>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Rachel</a:t>
            </a:r>
          </a:p>
          <a:p>
            <a:endParaRPr lang="en-GB" dirty="0"/>
          </a:p>
        </p:txBody>
      </p:sp>
    </p:spTree>
    <p:extLst>
      <p:ext uri="{BB962C8B-B14F-4D97-AF65-F5344CB8AC3E}">
        <p14:creationId xmlns:p14="http://schemas.microsoft.com/office/powerpoint/2010/main" val="172237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Rachel</a:t>
            </a:r>
          </a:p>
        </p:txBody>
      </p:sp>
    </p:spTree>
    <p:extLst>
      <p:ext uri="{BB962C8B-B14F-4D97-AF65-F5344CB8AC3E}">
        <p14:creationId xmlns:p14="http://schemas.microsoft.com/office/powerpoint/2010/main" val="3013232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Emma</a:t>
            </a:r>
            <a:endParaRPr lang="en-GB" dirty="0"/>
          </a:p>
        </p:txBody>
      </p:sp>
    </p:spTree>
    <p:extLst>
      <p:ext uri="{BB962C8B-B14F-4D97-AF65-F5344CB8AC3E}">
        <p14:creationId xmlns:p14="http://schemas.microsoft.com/office/powerpoint/2010/main" val="3064701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Emma</a:t>
            </a:r>
            <a:endParaRPr lang="en-GB" dirty="0"/>
          </a:p>
        </p:txBody>
      </p:sp>
    </p:spTree>
    <p:extLst>
      <p:ext uri="{BB962C8B-B14F-4D97-AF65-F5344CB8AC3E}">
        <p14:creationId xmlns:p14="http://schemas.microsoft.com/office/powerpoint/2010/main" val="2290755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36913" y="509588"/>
            <a:ext cx="3398837" cy="2549525"/>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Emma</a:t>
            </a:r>
          </a:p>
          <a:p>
            <a:endParaRPr lang="en-US" baseline="0" dirty="0"/>
          </a:p>
        </p:txBody>
      </p:sp>
    </p:spTree>
    <p:extLst>
      <p:ext uri="{BB962C8B-B14F-4D97-AF65-F5344CB8AC3E}">
        <p14:creationId xmlns:p14="http://schemas.microsoft.com/office/powerpoint/2010/main" val="3131893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Emma</a:t>
            </a:r>
            <a:endParaRPr lang="en-US" baseline="0" dirty="0"/>
          </a:p>
        </p:txBody>
      </p:sp>
    </p:spTree>
    <p:extLst>
      <p:ext uri="{BB962C8B-B14F-4D97-AF65-F5344CB8AC3E}">
        <p14:creationId xmlns:p14="http://schemas.microsoft.com/office/powerpoint/2010/main" val="16114674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36913" y="509588"/>
            <a:ext cx="3398837" cy="2549525"/>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kern="1200" dirty="0" smtClean="0">
                <a:solidFill>
                  <a:schemeClr val="tx1"/>
                </a:solidFill>
                <a:effectLst/>
                <a:latin typeface="+mn-lt"/>
                <a:ea typeface="+mn-ea"/>
                <a:cs typeface="+mn-cs"/>
              </a:rPr>
              <a:t>Emma</a:t>
            </a:r>
          </a:p>
          <a:p>
            <a:pPr marL="0" indent="0">
              <a:buFont typeface="Wingdings" panose="05000000000000000000" pitchFamily="2" charset="2"/>
              <a:buNone/>
            </a:pPr>
            <a:endParaRPr lang="en-GB" dirty="0"/>
          </a:p>
        </p:txBody>
      </p:sp>
    </p:spTree>
    <p:extLst>
      <p:ext uri="{BB962C8B-B14F-4D97-AF65-F5344CB8AC3E}">
        <p14:creationId xmlns:p14="http://schemas.microsoft.com/office/powerpoint/2010/main" val="10860918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36913" y="509588"/>
            <a:ext cx="3398837" cy="2549525"/>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kern="1200" dirty="0" smtClean="0">
                <a:solidFill>
                  <a:schemeClr val="tx1"/>
                </a:solidFill>
                <a:effectLst/>
                <a:latin typeface="+mn-lt"/>
                <a:ea typeface="+mn-ea"/>
                <a:cs typeface="+mn-cs"/>
              </a:rPr>
              <a:t>Emma</a:t>
            </a:r>
          </a:p>
          <a:p>
            <a:pPr marL="0" indent="0">
              <a:buFont typeface="Wingdings" panose="05000000000000000000" pitchFamily="2" charset="2"/>
              <a:buNone/>
            </a:pPr>
            <a:endParaRPr lang="en-GB" dirty="0"/>
          </a:p>
        </p:txBody>
      </p:sp>
    </p:spTree>
    <p:extLst>
      <p:ext uri="{BB962C8B-B14F-4D97-AF65-F5344CB8AC3E}">
        <p14:creationId xmlns:p14="http://schemas.microsoft.com/office/powerpoint/2010/main" val="3228198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Rachel/Emma</a:t>
            </a:r>
            <a:endParaRPr lang="en-US" baseline="0" dirty="0"/>
          </a:p>
        </p:txBody>
      </p:sp>
    </p:spTree>
    <p:extLst>
      <p:ext uri="{BB962C8B-B14F-4D97-AF65-F5344CB8AC3E}">
        <p14:creationId xmlns:p14="http://schemas.microsoft.com/office/powerpoint/2010/main" val="1757043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Rachel</a:t>
            </a:r>
            <a:endParaRPr lang="en-US" dirty="0"/>
          </a:p>
        </p:txBody>
      </p:sp>
    </p:spTree>
    <p:extLst>
      <p:ext uri="{BB962C8B-B14F-4D97-AF65-F5344CB8AC3E}">
        <p14:creationId xmlns:p14="http://schemas.microsoft.com/office/powerpoint/2010/main" val="17076434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91317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36913" y="509588"/>
            <a:ext cx="3398837" cy="2549525"/>
          </a:xfrm>
        </p:spPr>
      </p:sp>
      <p:sp>
        <p:nvSpPr>
          <p:cNvPr id="3" name="Notes Placeholder 2"/>
          <p:cNvSpPr>
            <a:spLocks noGrp="1"/>
          </p:cNvSpPr>
          <p:nvPr>
            <p:ph type="body" idx="1"/>
          </p:nvPr>
        </p:nvSpPr>
        <p:spPr/>
        <p:txBody>
          <a:bodyPr/>
          <a:lstStyle/>
          <a:p>
            <a:r>
              <a:rPr lang="en-GB" dirty="0" smtClean="0"/>
              <a:t>Emma</a:t>
            </a:r>
            <a:endParaRPr lang="en-GB" dirty="0"/>
          </a:p>
        </p:txBody>
      </p:sp>
    </p:spTree>
    <p:extLst>
      <p:ext uri="{BB962C8B-B14F-4D97-AF65-F5344CB8AC3E}">
        <p14:creationId xmlns:p14="http://schemas.microsoft.com/office/powerpoint/2010/main" val="31058196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36913" y="509588"/>
            <a:ext cx="3398837" cy="2549525"/>
          </a:xfrm>
        </p:spPr>
      </p:sp>
      <p:sp>
        <p:nvSpPr>
          <p:cNvPr id="3" name="Notes Placeholder 2"/>
          <p:cNvSpPr>
            <a:spLocks noGrp="1"/>
          </p:cNvSpPr>
          <p:nvPr>
            <p:ph type="body" idx="1"/>
          </p:nvPr>
        </p:nvSpPr>
        <p:spPr/>
        <p:txBody>
          <a:bodyPr/>
          <a:lstStyle/>
          <a:p>
            <a:r>
              <a:rPr lang="en-GB" dirty="0" smtClean="0"/>
              <a:t>Emma</a:t>
            </a:r>
            <a:endParaRPr lang="en-GB" dirty="0"/>
          </a:p>
        </p:txBody>
      </p:sp>
    </p:spTree>
    <p:extLst>
      <p:ext uri="{BB962C8B-B14F-4D97-AF65-F5344CB8AC3E}">
        <p14:creationId xmlns:p14="http://schemas.microsoft.com/office/powerpoint/2010/main" val="18005391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36913" y="509588"/>
            <a:ext cx="3398837" cy="2549525"/>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Emma</a:t>
            </a:r>
          </a:p>
          <a:p>
            <a:r>
              <a:rPr lang="en-GB" sz="1200" kern="1200" dirty="0" smtClean="0">
                <a:solidFill>
                  <a:schemeClr val="tx1"/>
                </a:solidFill>
                <a:effectLst/>
                <a:latin typeface="+mn-lt"/>
                <a:ea typeface="+mn-ea"/>
                <a:cs typeface="+mn-cs"/>
              </a:rPr>
              <a:t> </a:t>
            </a:r>
          </a:p>
          <a:p>
            <a:pPr marL="0" indent="0">
              <a:buFont typeface="Wingdings" panose="05000000000000000000" pitchFamily="2" charset="2"/>
              <a:buNone/>
            </a:pPr>
            <a:endParaRPr lang="en-GB" dirty="0"/>
          </a:p>
        </p:txBody>
      </p:sp>
    </p:spTree>
    <p:extLst>
      <p:ext uri="{BB962C8B-B14F-4D97-AF65-F5344CB8AC3E}">
        <p14:creationId xmlns:p14="http://schemas.microsoft.com/office/powerpoint/2010/main" val="39252739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36913" y="509588"/>
            <a:ext cx="3398837" cy="2549525"/>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Emma</a:t>
            </a:r>
          </a:p>
          <a:p>
            <a:r>
              <a:rPr lang="en-GB" sz="1200" kern="1200" dirty="0" smtClean="0">
                <a:solidFill>
                  <a:schemeClr val="tx1"/>
                </a:solidFill>
                <a:effectLst/>
                <a:latin typeface="+mn-lt"/>
                <a:ea typeface="+mn-ea"/>
                <a:cs typeface="+mn-cs"/>
              </a:rPr>
              <a:t> </a:t>
            </a:r>
          </a:p>
          <a:p>
            <a:pPr marL="0" indent="0">
              <a:buFont typeface="Wingdings" panose="05000000000000000000" pitchFamily="2" charset="2"/>
              <a:buNone/>
            </a:pPr>
            <a:endParaRPr lang="en-GB" dirty="0"/>
          </a:p>
        </p:txBody>
      </p:sp>
    </p:spTree>
    <p:extLst>
      <p:ext uri="{BB962C8B-B14F-4D97-AF65-F5344CB8AC3E}">
        <p14:creationId xmlns:p14="http://schemas.microsoft.com/office/powerpoint/2010/main" val="20685036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36913" y="509588"/>
            <a:ext cx="3398837" cy="2549525"/>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Emma</a:t>
            </a:r>
            <a:endParaRPr lang="en-GB" dirty="0"/>
          </a:p>
        </p:txBody>
      </p:sp>
    </p:spTree>
    <p:extLst>
      <p:ext uri="{BB962C8B-B14F-4D97-AF65-F5344CB8AC3E}">
        <p14:creationId xmlns:p14="http://schemas.microsoft.com/office/powerpoint/2010/main" val="5031910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37</a:t>
            </a:fld>
            <a:endParaRPr lang="en-US" dirty="0"/>
          </a:p>
        </p:txBody>
      </p:sp>
    </p:spTree>
    <p:extLst>
      <p:ext uri="{BB962C8B-B14F-4D97-AF65-F5344CB8AC3E}">
        <p14:creationId xmlns:p14="http://schemas.microsoft.com/office/powerpoint/2010/main" val="21178969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38</a:t>
            </a:fld>
            <a:endParaRPr lang="en-US"/>
          </a:p>
        </p:txBody>
      </p:sp>
    </p:spTree>
    <p:extLst>
      <p:ext uri="{BB962C8B-B14F-4D97-AF65-F5344CB8AC3E}">
        <p14:creationId xmlns:p14="http://schemas.microsoft.com/office/powerpoint/2010/main" val="24680903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t>THRIVE identifies the</a:t>
            </a:r>
            <a:r>
              <a:rPr lang="en-US" baseline="0" dirty="0"/>
              <a:t> needs based groupings</a:t>
            </a:r>
          </a:p>
          <a:p>
            <a:pPr marL="171450" indent="-171450">
              <a:buFont typeface="Wingdings" panose="05000000000000000000" pitchFamily="2" charset="2"/>
              <a:buChar char="§"/>
            </a:pPr>
            <a:r>
              <a:rPr lang="en-US" baseline="0" dirty="0"/>
              <a:t>i-THRIVE has identified categories of services that when grouped together enable to to deliver needs based care</a:t>
            </a:r>
          </a:p>
          <a:p>
            <a:pPr marL="171450" indent="-171450">
              <a:buFont typeface="Wingdings" panose="05000000000000000000" pitchFamily="2" charset="2"/>
              <a:buChar char="§"/>
            </a:pPr>
            <a:r>
              <a:rPr lang="en-US" baseline="0" dirty="0"/>
              <a:t>These services are what should be in place to deliver needs based care – how they are then delivered is based on local context</a:t>
            </a:r>
          </a:p>
          <a:p>
            <a:pPr marL="171450" indent="-171450">
              <a:buFont typeface="Wingdings" panose="05000000000000000000" pitchFamily="2" charset="2"/>
              <a:buChar char="§"/>
            </a:pPr>
            <a:r>
              <a:rPr lang="en-US" baseline="0" dirty="0"/>
              <a:t>The bullet points on the right are integral to the i-THRIVE model and need to be embedded to all services for all groups</a:t>
            </a:r>
          </a:p>
          <a:p>
            <a:endParaRPr lang="en-US" baseline="0" dirty="0"/>
          </a:p>
        </p:txBody>
      </p:sp>
      <p:sp>
        <p:nvSpPr>
          <p:cNvPr id="4" name="Slide Number Placeholder 3"/>
          <p:cNvSpPr>
            <a:spLocks noGrp="1"/>
          </p:cNvSpPr>
          <p:nvPr>
            <p:ph type="sldNum" sz="quarter" idx="10"/>
          </p:nvPr>
        </p:nvSpPr>
        <p:spPr/>
        <p:txBody>
          <a:bodyPr/>
          <a:lstStyle/>
          <a:p>
            <a:fld id="{94447537-647E-F34F-A9B5-2267D3F70077}" type="slidenum">
              <a:rPr lang="en-US" smtClean="0"/>
              <a:t>40</a:t>
            </a:fld>
            <a:endParaRPr lang="en-US"/>
          </a:p>
        </p:txBody>
      </p:sp>
    </p:spTree>
    <p:extLst>
      <p:ext uri="{BB962C8B-B14F-4D97-AF65-F5344CB8AC3E}">
        <p14:creationId xmlns:p14="http://schemas.microsoft.com/office/powerpoint/2010/main" val="32023562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44</a:t>
            </a:fld>
            <a:endParaRPr lang="en-US"/>
          </a:p>
        </p:txBody>
      </p:sp>
    </p:spTree>
    <p:extLst>
      <p:ext uri="{BB962C8B-B14F-4D97-AF65-F5344CB8AC3E}">
        <p14:creationId xmlns:p14="http://schemas.microsoft.com/office/powerpoint/2010/main" val="1532351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Rachel</a:t>
            </a:r>
            <a:endParaRPr lang="en-US" dirty="0"/>
          </a:p>
        </p:txBody>
      </p:sp>
    </p:spTree>
    <p:extLst>
      <p:ext uri="{BB962C8B-B14F-4D97-AF65-F5344CB8AC3E}">
        <p14:creationId xmlns:p14="http://schemas.microsoft.com/office/powerpoint/2010/main" val="18984240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46</a:t>
            </a:fld>
            <a:endParaRPr lang="en-US"/>
          </a:p>
        </p:txBody>
      </p:sp>
    </p:spTree>
    <p:extLst>
      <p:ext uri="{BB962C8B-B14F-4D97-AF65-F5344CB8AC3E}">
        <p14:creationId xmlns:p14="http://schemas.microsoft.com/office/powerpoint/2010/main" val="1478209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auto">
              <a:spcBef>
                <a:spcPts val="0"/>
              </a:spcBef>
              <a:spcAft>
                <a:spcPts val="600"/>
              </a:spcAft>
              <a:buFont typeface="Wingdings" panose="05000000000000000000" pitchFamily="2" charset="2"/>
              <a:buNone/>
            </a:pPr>
            <a:r>
              <a:rPr lang="en-US" dirty="0" smtClean="0"/>
              <a:t>Rachel</a:t>
            </a:r>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9163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auto">
              <a:spcBef>
                <a:spcPts val="0"/>
              </a:spcBef>
              <a:spcAft>
                <a:spcPts val="600"/>
              </a:spcAft>
              <a:buFont typeface="Wingdings" panose="05000000000000000000" pitchFamily="2" charset="2"/>
              <a:buNone/>
            </a:pPr>
            <a:r>
              <a:rPr lang="en-GB" sz="2000" dirty="0" smtClean="0">
                <a:solidFill>
                  <a:schemeClr val="tx1"/>
                </a:solidFill>
              </a:rPr>
              <a:t>Rachel</a:t>
            </a:r>
            <a:endParaRPr lang="en-US" dirty="0"/>
          </a:p>
        </p:txBody>
      </p:sp>
    </p:spTree>
    <p:extLst>
      <p:ext uri="{BB962C8B-B14F-4D97-AF65-F5344CB8AC3E}">
        <p14:creationId xmlns:p14="http://schemas.microsoft.com/office/powerpoint/2010/main" val="3783123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Rachel</a:t>
            </a:r>
          </a:p>
        </p:txBody>
      </p:sp>
    </p:spTree>
    <p:extLst>
      <p:ext uri="{BB962C8B-B14F-4D97-AF65-F5344CB8AC3E}">
        <p14:creationId xmlns:p14="http://schemas.microsoft.com/office/powerpoint/2010/main" val="1960169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smtClean="0"/>
              <a:t>Rachel</a:t>
            </a:r>
            <a:endParaRPr lang="en-GB"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762990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Rachel</a:t>
            </a:r>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713587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3.xml"/><Relationship Id="rId1" Type="http://schemas.openxmlformats.org/officeDocument/2006/relationships/tags" Target="../tags/tag1.xml"/><Relationship Id="rId4" Type="http://schemas.openxmlformats.org/officeDocument/2006/relationships/image" Target="../media/image9.jpe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5.xml"/><Relationship Id="rId1" Type="http://schemas.openxmlformats.org/officeDocument/2006/relationships/tags" Target="../tags/tag2.xml"/><Relationship Id="rId4" Type="http://schemas.openxmlformats.org/officeDocument/2006/relationships/image" Target="../media/image9.jpe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6.xml"/><Relationship Id="rId1" Type="http://schemas.openxmlformats.org/officeDocument/2006/relationships/tags" Target="../tags/tag3.xml"/><Relationship Id="rId4" Type="http://schemas.openxmlformats.org/officeDocument/2006/relationships/image" Target="../media/image9.jpe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7.xml"/><Relationship Id="rId1" Type="http://schemas.openxmlformats.org/officeDocument/2006/relationships/tags" Target="../tags/tag4.xml"/><Relationship Id="rId4" Type="http://schemas.openxmlformats.org/officeDocument/2006/relationships/image" Target="../media/image9.jpeg"/></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22814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7848907-1966-4A26-AC64-AAACD4B8710E}" type="datetimeFigureOut">
              <a:rPr lang="en-GB" smtClean="0"/>
              <a:t>02/03/2018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70023550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7848907-1966-4A26-AC64-AAACD4B8710E}" type="datetimeFigureOut">
              <a:rPr lang="en-GB" smtClean="0"/>
              <a:t>02/03/2018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317524806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48907-1966-4A26-AC64-AAACD4B8710E}" type="datetimeFigureOut">
              <a:rPr lang="en-GB" smtClean="0"/>
              <a:t>02/03/2018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399580972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848907-1966-4A26-AC64-AAACD4B8710E}" type="datetimeFigureOut">
              <a:rPr lang="en-GB" smtClean="0"/>
              <a:t>02/03/2018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268128007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848907-1966-4A26-AC64-AAACD4B8710E}" type="datetimeFigureOut">
              <a:rPr lang="en-GB" smtClean="0"/>
              <a:t>02/03/2018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104088850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848907-1966-4A26-AC64-AAACD4B8710E}" type="datetimeFigureOut">
              <a:rPr lang="en-GB" smtClean="0"/>
              <a:t>02/03/2018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291735127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848907-1966-4A26-AC64-AAACD4B8710E}" type="datetimeFigureOut">
              <a:rPr lang="en-GB" smtClean="0"/>
              <a:t>02/03/2018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173711225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351053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28836344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25231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1524429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281246807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09"/>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dirty="0"/>
              <a:t>Drag picture to placeholder or click icon to add</a:t>
            </a:r>
          </a:p>
        </p:txBody>
      </p:sp>
    </p:spTree>
    <p:extLst>
      <p:ext uri="{BB962C8B-B14F-4D97-AF65-F5344CB8AC3E}">
        <p14:creationId xmlns:p14="http://schemas.microsoft.com/office/powerpoint/2010/main" val="392256625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8"/>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dirty="0"/>
              <a:t>Drag picture to placeholder or click icon to add</a:t>
            </a:r>
          </a:p>
        </p:txBody>
      </p:sp>
    </p:spTree>
    <p:extLst>
      <p:ext uri="{BB962C8B-B14F-4D97-AF65-F5344CB8AC3E}">
        <p14:creationId xmlns:p14="http://schemas.microsoft.com/office/powerpoint/2010/main" val="355218499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24" y="1124744"/>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76553195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ACA269-9148-405F-86A2-ED7573B9B5C6}" type="datetimeFigureOut">
              <a:rPr lang="en-GB" smtClean="0"/>
              <a:t>02/03/2018</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25EE48-E841-457A-9275-CE7AD3BD4C46}" type="slidenum">
              <a:rPr lang="en-GB" smtClean="0"/>
              <a:t>‹#›</a:t>
            </a:fld>
            <a:endParaRPr lang="en-GB" dirty="0"/>
          </a:p>
        </p:txBody>
      </p:sp>
    </p:spTree>
    <p:extLst>
      <p:ext uri="{BB962C8B-B14F-4D97-AF65-F5344CB8AC3E}">
        <p14:creationId xmlns:p14="http://schemas.microsoft.com/office/powerpoint/2010/main" val="328225899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0"/>
            <a:ext cx="2133600" cy="365125"/>
          </a:xfrm>
          <a:prstGeom prst="rect">
            <a:avLst/>
          </a:prstGeom>
          <a:ln/>
        </p:spPr>
        <p:txBody>
          <a:bodyPr/>
          <a:lstStyle>
            <a:lvl1pPr>
              <a:defRPr/>
            </a:lvl1pPr>
          </a:lstStyle>
          <a:p>
            <a:fld id="{DA5A8D2D-B30F-410E-BF0A-C93262F860C7}" type="slidenum">
              <a:rPr lang="en-GB" smtClean="0"/>
              <a:pPr/>
              <a:t>‹#›</a:t>
            </a:fld>
            <a:endParaRPr lang="en-GB" dirty="0"/>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2" y="266146"/>
            <a:ext cx="1430533" cy="453548"/>
          </a:xfrm>
          <a:prstGeom prst="rect">
            <a:avLst/>
          </a:prstGeom>
        </p:spPr>
      </p:pic>
    </p:spTree>
    <p:extLst>
      <p:ext uri="{BB962C8B-B14F-4D97-AF65-F5344CB8AC3E}">
        <p14:creationId xmlns:p14="http://schemas.microsoft.com/office/powerpoint/2010/main" val="345143982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26" y="5589240"/>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2"/>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6" y="6093296"/>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283754275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ondon buses –Whitechapel">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6257925" cy="6858000"/>
          </a:xfrm>
          <a:prstGeom prst="rect">
            <a:avLst/>
          </a:prstGeom>
        </p:spPr>
      </p:pic>
      <p:sp>
        <p:nvSpPr>
          <p:cNvPr id="10" name="Text Placeholder 9"/>
          <p:cNvSpPr>
            <a:spLocks noGrp="1"/>
          </p:cNvSpPr>
          <p:nvPr>
            <p:ph type="body" sz="quarter" idx="10" hasCustomPrompt="1"/>
          </p:nvPr>
        </p:nvSpPr>
        <p:spPr>
          <a:xfrm>
            <a:off x="2051720" y="5589240"/>
            <a:ext cx="6697663" cy="504056"/>
          </a:xfrm>
          <a:prstGeom prst="rect">
            <a:avLst/>
          </a:prstGeom>
        </p:spPr>
        <p:txBody>
          <a:bodyPr/>
          <a:lstStyle>
            <a:lvl1pPr marL="0" indent="0">
              <a:buNone/>
              <a:defRPr sz="1600" b="1">
                <a:solidFill>
                  <a:srgbClr val="006298"/>
                </a:solidFill>
              </a:defRPr>
            </a:lvl1pPr>
          </a:lstStyle>
          <a:p>
            <a:pPr lvl="0"/>
            <a:r>
              <a:rPr lang="en-GB" dirty="0"/>
              <a:t>Presenter name, position, UCLPartners</a:t>
            </a:r>
          </a:p>
          <a:p>
            <a:pPr lvl="0"/>
            <a:endParaRPr lang="en-GB" dirty="0"/>
          </a:p>
        </p:txBody>
      </p:sp>
      <p:sp>
        <p:nvSpPr>
          <p:cNvPr id="12" name="Text Placeholder 11"/>
          <p:cNvSpPr>
            <a:spLocks noGrp="1"/>
          </p:cNvSpPr>
          <p:nvPr>
            <p:ph type="body" sz="quarter" idx="11" hasCustomPrompt="1"/>
          </p:nvPr>
        </p:nvSpPr>
        <p:spPr>
          <a:xfrm>
            <a:off x="2051720" y="4869160"/>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21" name="Text Placeholder 20"/>
          <p:cNvSpPr>
            <a:spLocks noGrp="1"/>
          </p:cNvSpPr>
          <p:nvPr>
            <p:ph type="body" sz="quarter" idx="12" hasCustomPrompt="1"/>
          </p:nvPr>
        </p:nvSpPr>
        <p:spPr>
          <a:xfrm>
            <a:off x="2051720" y="6093296"/>
            <a:ext cx="6697663" cy="359370"/>
          </a:xfrm>
          <a:prstGeom prst="rect">
            <a:avLst/>
          </a:prstGeom>
        </p:spPr>
        <p:txBody>
          <a:bodyPr/>
          <a:lstStyle>
            <a:lvl1pPr marL="0" indent="0">
              <a:buNone/>
              <a:defRPr sz="1600" b="1">
                <a:solidFill>
                  <a:srgbClr val="006298"/>
                </a:solidFill>
              </a:defRPr>
            </a:lvl1pPr>
          </a:lstStyle>
          <a:p>
            <a:pPr lvl="0"/>
            <a:r>
              <a:rPr lang="en-GB" dirty="0"/>
              <a:t>Date</a:t>
            </a:r>
          </a:p>
        </p:txBody>
      </p:sp>
    </p:spTree>
    <p:extLst>
      <p:ext uri="{BB962C8B-B14F-4D97-AF65-F5344CB8AC3E}">
        <p14:creationId xmlns:p14="http://schemas.microsoft.com/office/powerpoint/2010/main" val="399590571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599595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25940692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289863120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69370090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10232753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09"/>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dirty="0"/>
              <a:t>Drag picture to placeholder or click icon to add</a:t>
            </a:r>
          </a:p>
        </p:txBody>
      </p:sp>
    </p:spTree>
    <p:extLst>
      <p:ext uri="{BB962C8B-B14F-4D97-AF65-F5344CB8AC3E}">
        <p14:creationId xmlns:p14="http://schemas.microsoft.com/office/powerpoint/2010/main" val="7542634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8"/>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dirty="0"/>
              <a:t>Drag picture to placeholder or click icon to add</a:t>
            </a:r>
          </a:p>
        </p:txBody>
      </p:sp>
    </p:spTree>
    <p:extLst>
      <p:ext uri="{BB962C8B-B14F-4D97-AF65-F5344CB8AC3E}">
        <p14:creationId xmlns:p14="http://schemas.microsoft.com/office/powerpoint/2010/main" val="104253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24" y="1124744"/>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16180605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ACA269-9148-405F-86A2-ED7573B9B5C6}" type="datetimeFigureOut">
              <a:rPr lang="en-GB" smtClean="0">
                <a:solidFill>
                  <a:prstClr val="black"/>
                </a:solidFill>
              </a:rPr>
              <a:pPr/>
              <a:t>02/03/2018</a:t>
            </a:fld>
            <a:endParaRPr lang="en-GB"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25EE48-E841-457A-9275-CE7AD3BD4C46}"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66203384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0"/>
            <a:ext cx="2133600" cy="365125"/>
          </a:xfrm>
          <a:prstGeom prst="rect">
            <a:avLst/>
          </a:prstGeom>
          <a:ln/>
        </p:spPr>
        <p:txBody>
          <a:bodyPr/>
          <a:lstStyle>
            <a:lvl1pPr>
              <a:defRPr/>
            </a:lvl1pPr>
          </a:lstStyle>
          <a:p>
            <a:fld id="{DA5A8D2D-B30F-410E-BF0A-C93262F860C7}" type="slidenum">
              <a:rPr lang="en-GB" smtClean="0">
                <a:solidFill>
                  <a:prstClr val="black"/>
                </a:solidFill>
              </a:rPr>
              <a:pPr/>
              <a:t>‹#›</a:t>
            </a:fld>
            <a:endParaRPr lang="en-GB" dirty="0">
              <a:solidFill>
                <a:prstClr val="black"/>
              </a:solidFill>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2" y="266146"/>
            <a:ext cx="1430533" cy="453548"/>
          </a:xfrm>
          <a:prstGeom prst="rect">
            <a:avLst/>
          </a:prstGeom>
        </p:spPr>
      </p:pic>
    </p:spTree>
    <p:extLst>
      <p:ext uri="{BB962C8B-B14F-4D97-AF65-F5344CB8AC3E}">
        <p14:creationId xmlns:p14="http://schemas.microsoft.com/office/powerpoint/2010/main" val="17063973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26" y="5589240"/>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2"/>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6" y="6093296"/>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36299550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50"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p:nvSpPr>
        <p:spPr>
          <a:xfrm>
            <a:off x="1997149" y="1844828"/>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@uclpartners</a:t>
            </a:r>
          </a:p>
        </p:txBody>
      </p:sp>
    </p:spTree>
    <p:extLst>
      <p:ext uri="{BB962C8B-B14F-4D97-AF65-F5344CB8AC3E}">
        <p14:creationId xmlns:p14="http://schemas.microsoft.com/office/powerpoint/2010/main" val="928218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689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ACA269-9148-405F-86A2-ED7573B9B5C6}" type="datetimeFigureOut">
              <a:rPr lang="en-GB" smtClean="0"/>
              <a:t>02/03/2018</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25EE48-E841-457A-9275-CE7AD3BD4C46}" type="slidenum">
              <a:rPr lang="en-GB" smtClean="0"/>
              <a:t>‹#›</a:t>
            </a:fld>
            <a:endParaRPr lang="en-GB" dirty="0"/>
          </a:p>
        </p:txBody>
      </p:sp>
    </p:spTree>
    <p:extLst>
      <p:ext uri="{BB962C8B-B14F-4D97-AF65-F5344CB8AC3E}">
        <p14:creationId xmlns:p14="http://schemas.microsoft.com/office/powerpoint/2010/main" val="90196149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1820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42747531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9088518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12084906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09"/>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dirty="0"/>
              <a:t>Drag picture to placeholder or click icon to add</a:t>
            </a:r>
          </a:p>
        </p:txBody>
      </p:sp>
    </p:spTree>
    <p:extLst>
      <p:ext uri="{BB962C8B-B14F-4D97-AF65-F5344CB8AC3E}">
        <p14:creationId xmlns:p14="http://schemas.microsoft.com/office/powerpoint/2010/main" val="23209392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8"/>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dirty="0"/>
              <a:t>Drag picture to placeholder or click icon to add</a:t>
            </a:r>
          </a:p>
        </p:txBody>
      </p:sp>
    </p:spTree>
    <p:extLst>
      <p:ext uri="{BB962C8B-B14F-4D97-AF65-F5344CB8AC3E}">
        <p14:creationId xmlns:p14="http://schemas.microsoft.com/office/powerpoint/2010/main" val="32030371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24" y="1124744"/>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7074823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ACA269-9148-405F-86A2-ED7573B9B5C6}" type="datetimeFigureOut">
              <a:rPr lang="en-GB" smtClean="0">
                <a:solidFill>
                  <a:prstClr val="black"/>
                </a:solidFill>
              </a:rPr>
              <a:pPr/>
              <a:t>02/03/2018</a:t>
            </a:fld>
            <a:endParaRPr lang="en-GB"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25EE48-E841-457A-9275-CE7AD3BD4C46}"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7599682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0"/>
            <a:ext cx="2133600" cy="365125"/>
          </a:xfrm>
          <a:prstGeom prst="rect">
            <a:avLst/>
          </a:prstGeom>
          <a:ln/>
        </p:spPr>
        <p:txBody>
          <a:bodyPr/>
          <a:lstStyle>
            <a:lvl1pPr>
              <a:defRPr/>
            </a:lvl1pPr>
          </a:lstStyle>
          <a:p>
            <a:fld id="{DA5A8D2D-B30F-410E-BF0A-C93262F860C7}" type="slidenum">
              <a:rPr lang="en-GB" smtClean="0">
                <a:solidFill>
                  <a:prstClr val="black"/>
                </a:solidFill>
              </a:rPr>
              <a:pPr/>
              <a:t>‹#›</a:t>
            </a:fld>
            <a:endParaRPr lang="en-GB" dirty="0">
              <a:solidFill>
                <a:prstClr val="black"/>
              </a:solidFill>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2" y="266146"/>
            <a:ext cx="1430533" cy="453548"/>
          </a:xfrm>
          <a:prstGeom prst="rect">
            <a:avLst/>
          </a:prstGeom>
        </p:spPr>
      </p:pic>
    </p:spTree>
    <p:extLst>
      <p:ext uri="{BB962C8B-B14F-4D97-AF65-F5344CB8AC3E}">
        <p14:creationId xmlns:p14="http://schemas.microsoft.com/office/powerpoint/2010/main" val="24376050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26" y="5589240"/>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2"/>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6" y="6093296"/>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1915267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10521918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50"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p:nvSpPr>
        <p:spPr>
          <a:xfrm>
            <a:off x="1997149" y="1844828"/>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@uclpartners</a:t>
            </a:r>
          </a:p>
        </p:txBody>
      </p:sp>
    </p:spTree>
    <p:extLst>
      <p:ext uri="{BB962C8B-B14F-4D97-AF65-F5344CB8AC3E}">
        <p14:creationId xmlns:p14="http://schemas.microsoft.com/office/powerpoint/2010/main" val="21820649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30992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79303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11649884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40451142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17600594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09"/>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dirty="0"/>
              <a:t>Drag picture to placeholder or click icon to add</a:t>
            </a:r>
          </a:p>
        </p:txBody>
      </p:sp>
    </p:spTree>
    <p:extLst>
      <p:ext uri="{BB962C8B-B14F-4D97-AF65-F5344CB8AC3E}">
        <p14:creationId xmlns:p14="http://schemas.microsoft.com/office/powerpoint/2010/main" val="15043089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8"/>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dirty="0"/>
              <a:t>Drag picture to placeholder or click icon to add</a:t>
            </a:r>
          </a:p>
        </p:txBody>
      </p:sp>
    </p:spTree>
    <p:extLst>
      <p:ext uri="{BB962C8B-B14F-4D97-AF65-F5344CB8AC3E}">
        <p14:creationId xmlns:p14="http://schemas.microsoft.com/office/powerpoint/2010/main" val="32172111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24" y="1124744"/>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0409460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ACA269-9148-405F-86A2-ED7573B9B5C6}" type="datetimeFigureOut">
              <a:rPr lang="en-GB" smtClean="0">
                <a:solidFill>
                  <a:prstClr val="black"/>
                </a:solidFill>
              </a:rPr>
              <a:pPr/>
              <a:t>02/03/2018</a:t>
            </a:fld>
            <a:endParaRPr lang="en-GB"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25EE48-E841-457A-9275-CE7AD3BD4C46}"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187103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7848907-1966-4A26-AC64-AAACD4B8710E}" type="datetimeFigureOut">
              <a:rPr lang="en-GB" smtClean="0"/>
              <a:t>02/03/2018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428248104"/>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0"/>
            <a:ext cx="2133600" cy="365125"/>
          </a:xfrm>
          <a:prstGeom prst="rect">
            <a:avLst/>
          </a:prstGeom>
          <a:ln/>
        </p:spPr>
        <p:txBody>
          <a:bodyPr/>
          <a:lstStyle>
            <a:lvl1pPr>
              <a:defRPr/>
            </a:lvl1pPr>
          </a:lstStyle>
          <a:p>
            <a:fld id="{DA5A8D2D-B30F-410E-BF0A-C93262F860C7}" type="slidenum">
              <a:rPr lang="en-GB" smtClean="0">
                <a:solidFill>
                  <a:prstClr val="black"/>
                </a:solidFill>
              </a:rPr>
              <a:pPr/>
              <a:t>‹#›</a:t>
            </a:fld>
            <a:endParaRPr lang="en-GB" dirty="0">
              <a:solidFill>
                <a:prstClr val="black"/>
              </a:solidFill>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2" y="266146"/>
            <a:ext cx="1430533" cy="453548"/>
          </a:xfrm>
          <a:prstGeom prst="rect">
            <a:avLst/>
          </a:prstGeom>
        </p:spPr>
      </p:pic>
    </p:spTree>
    <p:extLst>
      <p:ext uri="{BB962C8B-B14F-4D97-AF65-F5344CB8AC3E}">
        <p14:creationId xmlns:p14="http://schemas.microsoft.com/office/powerpoint/2010/main" val="795037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26" y="5589240"/>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2"/>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6" y="6093296"/>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9565918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50"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p:nvSpPr>
        <p:spPr>
          <a:xfrm>
            <a:off x="1997149" y="1844828"/>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@uclpartners</a:t>
            </a:r>
          </a:p>
        </p:txBody>
      </p:sp>
    </p:spTree>
    <p:extLst>
      <p:ext uri="{BB962C8B-B14F-4D97-AF65-F5344CB8AC3E}">
        <p14:creationId xmlns:p14="http://schemas.microsoft.com/office/powerpoint/2010/main" val="343799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76009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848907-1966-4A26-AC64-AAACD4B8710E}" type="datetimeFigureOut">
              <a:rPr lang="en-GB" smtClean="0"/>
              <a:t>02/03/2018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156744062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848907-1966-4A26-AC64-AAACD4B8710E}" type="datetimeFigureOut">
              <a:rPr lang="en-GB" smtClean="0"/>
              <a:t>02/03/2018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74652331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7848907-1966-4A26-AC64-AAACD4B8710E}" type="datetimeFigureOut">
              <a:rPr lang="en-GB" smtClean="0"/>
              <a:t>02/03/2018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32881583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png"/><Relationship Id="rId18" Type="http://schemas.openxmlformats.org/officeDocument/2006/relationships/image" Target="../media/image7.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1.png"/><Relationship Id="rId17" Type="http://schemas.openxmlformats.org/officeDocument/2006/relationships/image" Target="../media/image6.png"/><Relationship Id="rId2" Type="http://schemas.openxmlformats.org/officeDocument/2006/relationships/slideLayout" Target="../slideLayouts/slideLayout18.xml"/><Relationship Id="rId16" Type="http://schemas.openxmlformats.org/officeDocument/2006/relationships/image" Target="../media/image5.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3.xml"/><Relationship Id="rId5" Type="http://schemas.openxmlformats.org/officeDocument/2006/relationships/slideLayout" Target="../slideLayouts/slideLayout21.xml"/><Relationship Id="rId15" Type="http://schemas.openxmlformats.org/officeDocument/2006/relationships/image" Target="../media/image4.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4.xml"/><Relationship Id="rId1"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5.xml"/><Relationship Id="rId18" Type="http://schemas.openxmlformats.org/officeDocument/2006/relationships/image" Target="../media/image17.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16.gif"/><Relationship Id="rId2" Type="http://schemas.openxmlformats.org/officeDocument/2006/relationships/slideLayout" Target="../slideLayouts/slideLayout29.xml"/><Relationship Id="rId16" Type="http://schemas.openxmlformats.org/officeDocument/2006/relationships/image" Target="../media/image15.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14.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1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6.xml"/><Relationship Id="rId18" Type="http://schemas.openxmlformats.org/officeDocument/2006/relationships/image" Target="../media/image15.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image" Target="../media/image14.png"/><Relationship Id="rId2" Type="http://schemas.openxmlformats.org/officeDocument/2006/relationships/slideLayout" Target="../slideLayouts/slideLayout41.xml"/><Relationship Id="rId16" Type="http://schemas.openxmlformats.org/officeDocument/2006/relationships/image" Target="../media/image13.jpe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6.pn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7.xml"/><Relationship Id="rId18" Type="http://schemas.openxmlformats.org/officeDocument/2006/relationships/image" Target="../media/image17.pn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image" Target="../media/image16.gif"/><Relationship Id="rId2" Type="http://schemas.openxmlformats.org/officeDocument/2006/relationships/slideLayout" Target="../slideLayouts/slideLayout53.xml"/><Relationship Id="rId16" Type="http://schemas.openxmlformats.org/officeDocument/2006/relationships/image" Target="../media/image15.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image" Target="../media/image14.png"/><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1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3E27A0-6531-479A-B7C6-1AC2347D6923}" type="slidenum">
              <a:rPr kumimoji="0" lang="en-GB" sz="1200" b="0" i="0" u="none" strike="noStrike" kern="1200" cap="none" spc="0" normalizeH="0" baseline="0" noProof="0" smtClean="0">
                <a:ln>
                  <a:noFill/>
                </a:ln>
                <a:solidFill>
                  <a:prstClr val="black">
                    <a:tint val="75000"/>
                  </a:prst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ndParaRPr>
          </a:p>
        </p:txBody>
      </p:sp>
    </p:spTree>
    <p:extLst>
      <p:ext uri="{BB962C8B-B14F-4D97-AF65-F5344CB8AC3E}">
        <p14:creationId xmlns:p14="http://schemas.microsoft.com/office/powerpoint/2010/main" val="380745600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7" r:id="rId4"/>
    <p:sldLayoutId id="2147483768" r:id="rId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48907-1966-4A26-AC64-AAACD4B8710E}" type="datetimeFigureOut">
              <a:rPr lang="en-GB" smtClean="0"/>
              <a:t>02/03/2018</a:t>
            </a:fld>
            <a:endParaRPr lang="en-GB"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000F6F-EE41-49A8-9A1A-34C4605C6AA5}" type="slidenum">
              <a:rPr lang="en-GB" smtClean="0"/>
              <a:t>‹#›</a:t>
            </a:fld>
            <a:endParaRPr lang="en-GB" dirty="0"/>
          </a:p>
        </p:txBody>
      </p:sp>
    </p:spTree>
    <p:extLst>
      <p:ext uri="{BB962C8B-B14F-4D97-AF65-F5344CB8AC3E}">
        <p14:creationId xmlns:p14="http://schemas.microsoft.com/office/powerpoint/2010/main" val="59301640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3E27A0-6531-479A-B7C6-1AC2347D6923}" type="slidenum">
              <a:rPr kumimoji="0" lang="en-GB" sz="1200" b="0" i="0" u="none" strike="noStrike" kern="1200" cap="none" spc="0" normalizeH="0" baseline="0" noProof="0" smtClean="0">
                <a:ln>
                  <a:noFill/>
                </a:ln>
                <a:solidFill>
                  <a:prstClr val="black">
                    <a:tint val="75000"/>
                  </a:prst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ndParaRPr>
          </a:p>
        </p:txBody>
      </p:sp>
      <p:pic>
        <p:nvPicPr>
          <p:cNvPr id="3" name="Picture 2"/>
          <p:cNvPicPr>
            <a:picLocks noChangeAspect="1"/>
          </p:cNvPicPr>
          <p:nvPr userDrawn="1"/>
        </p:nvPicPr>
        <p:blipFill>
          <a:blip r:embed="rId12">
            <a:alphaModFix amt="40000"/>
          </a:blip>
          <a:stretch>
            <a:fillRect/>
          </a:stretch>
        </p:blipFill>
        <p:spPr>
          <a:xfrm>
            <a:off x="5521855" y="6296535"/>
            <a:ext cx="1183640" cy="518160"/>
          </a:xfrm>
          <a:prstGeom prst="rect">
            <a:avLst/>
          </a:prstGeom>
        </p:spPr>
      </p:pic>
      <p:grpSp>
        <p:nvGrpSpPr>
          <p:cNvPr id="6" name="Group 5"/>
          <p:cNvGrpSpPr/>
          <p:nvPr userDrawn="1"/>
        </p:nvGrpSpPr>
        <p:grpSpPr>
          <a:xfrm>
            <a:off x="7939558" y="36987"/>
            <a:ext cx="1204442" cy="865692"/>
            <a:chOff x="5523697" y="36987"/>
            <a:chExt cx="3620303" cy="2734270"/>
          </a:xfrm>
        </p:grpSpPr>
        <p:pic>
          <p:nvPicPr>
            <p:cNvPr id="2" name="Picture 1"/>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5523697" y="36987"/>
              <a:ext cx="3620303" cy="2734270"/>
            </a:xfrm>
            <a:prstGeom prst="rect">
              <a:avLst/>
            </a:prstGeom>
          </p:spPr>
        </p:pic>
        <p:sp>
          <p:nvSpPr>
            <p:cNvPr id="5" name="Rectangle 4"/>
            <p:cNvSpPr/>
            <p:nvPr userDrawn="1"/>
          </p:nvSpPr>
          <p:spPr>
            <a:xfrm>
              <a:off x="8299191" y="2707267"/>
              <a:ext cx="802353" cy="639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8" name="Picture 7"/>
          <p:cNvPicPr>
            <a:picLocks noChangeAspect="1"/>
          </p:cNvPicPr>
          <p:nvPr userDrawn="1"/>
        </p:nvPicPr>
        <p:blipFill>
          <a:blip r:embed="rId14">
            <a:alphaModFix amt="40000"/>
          </a:blip>
          <a:stretch>
            <a:fillRect/>
          </a:stretch>
        </p:blipFill>
        <p:spPr>
          <a:xfrm>
            <a:off x="3568749" y="6406551"/>
            <a:ext cx="1914525" cy="371475"/>
          </a:xfrm>
          <a:prstGeom prst="rect">
            <a:avLst/>
          </a:prstGeom>
        </p:spPr>
      </p:pic>
      <p:pic>
        <p:nvPicPr>
          <p:cNvPr id="9" name="Picture 8"/>
          <p:cNvPicPr>
            <a:picLocks noChangeAspect="1"/>
          </p:cNvPicPr>
          <p:nvPr userDrawn="1"/>
        </p:nvPicPr>
        <p:blipFill>
          <a:blip r:embed="rId15" cstate="print">
            <a:alphaModFix amt="40000"/>
            <a:extLst>
              <a:ext uri="{28A0092B-C50C-407E-A947-70E740481C1C}">
                <a14:useLocalDpi xmlns:a14="http://schemas.microsoft.com/office/drawing/2010/main"/>
              </a:ext>
            </a:extLst>
          </a:blip>
          <a:stretch>
            <a:fillRect/>
          </a:stretch>
        </p:blipFill>
        <p:spPr>
          <a:xfrm>
            <a:off x="6752884" y="6327896"/>
            <a:ext cx="1128105" cy="451883"/>
          </a:xfrm>
          <a:prstGeom prst="rect">
            <a:avLst/>
          </a:prstGeom>
        </p:spPr>
      </p:pic>
      <p:pic>
        <p:nvPicPr>
          <p:cNvPr id="11" name="Picture 10"/>
          <p:cNvPicPr>
            <a:picLocks noChangeAspect="1"/>
          </p:cNvPicPr>
          <p:nvPr userDrawn="1"/>
        </p:nvPicPr>
        <p:blipFill>
          <a:blip r:embed="rId16" cstate="print">
            <a:alphaModFix amt="40000"/>
            <a:extLst>
              <a:ext uri="{28A0092B-C50C-407E-A947-70E740481C1C}">
                <a14:useLocalDpi xmlns:a14="http://schemas.microsoft.com/office/drawing/2010/main"/>
              </a:ext>
            </a:extLst>
          </a:blip>
          <a:stretch>
            <a:fillRect/>
          </a:stretch>
        </p:blipFill>
        <p:spPr>
          <a:xfrm>
            <a:off x="1579817" y="6480023"/>
            <a:ext cx="1984268" cy="320876"/>
          </a:xfrm>
          <a:prstGeom prst="rect">
            <a:avLst/>
          </a:prstGeom>
        </p:spPr>
      </p:pic>
      <p:pic>
        <p:nvPicPr>
          <p:cNvPr id="12" name="Picture 11"/>
          <p:cNvPicPr>
            <a:picLocks noChangeAspect="1"/>
          </p:cNvPicPr>
          <p:nvPr userDrawn="1"/>
        </p:nvPicPr>
        <p:blipFill>
          <a:blip r:embed="rId17">
            <a:alphaModFix amt="40000"/>
          </a:blip>
          <a:stretch>
            <a:fillRect/>
          </a:stretch>
        </p:blipFill>
        <p:spPr>
          <a:xfrm>
            <a:off x="7939558" y="6322583"/>
            <a:ext cx="1181046" cy="424302"/>
          </a:xfrm>
          <a:prstGeom prst="rect">
            <a:avLst/>
          </a:prstGeom>
        </p:spPr>
      </p:pic>
      <p:pic>
        <p:nvPicPr>
          <p:cNvPr id="13" name="Picture 12"/>
          <p:cNvPicPr>
            <a:picLocks noChangeAspect="1"/>
          </p:cNvPicPr>
          <p:nvPr userDrawn="1"/>
        </p:nvPicPr>
        <p:blipFill>
          <a:blip r:embed="rId18" cstate="print">
            <a:alphaModFix amt="40000"/>
            <a:extLst>
              <a:ext uri="{28A0092B-C50C-407E-A947-70E740481C1C}">
                <a14:useLocalDpi xmlns:a14="http://schemas.microsoft.com/office/drawing/2010/main"/>
              </a:ext>
            </a:extLst>
          </a:blip>
          <a:stretch>
            <a:fillRect/>
          </a:stretch>
        </p:blipFill>
        <p:spPr>
          <a:xfrm>
            <a:off x="48958" y="6325051"/>
            <a:ext cx="1546322" cy="536684"/>
          </a:xfrm>
          <a:prstGeom prst="rect">
            <a:avLst/>
          </a:prstGeom>
        </p:spPr>
      </p:pic>
    </p:spTree>
    <p:extLst>
      <p:ext uri="{BB962C8B-B14F-4D97-AF65-F5344CB8AC3E}">
        <p14:creationId xmlns:p14="http://schemas.microsoft.com/office/powerpoint/2010/main" val="105397558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80313" y="323402"/>
            <a:ext cx="1430529" cy="450895"/>
          </a:xfrm>
          <a:prstGeom prst="rect">
            <a:avLst/>
          </a:prstGeom>
        </p:spPr>
      </p:pic>
      <p:sp>
        <p:nvSpPr>
          <p:cNvPr id="3"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3E27A0-6531-479A-B7C6-1AC2347D6923}" type="slidenum">
              <a:rPr kumimoji="0" lang="en-GB" sz="1200" b="0" i="0" u="none" strike="noStrike" kern="1200" cap="none" spc="0" normalizeH="0" baseline="0" noProof="0" smtClean="0">
                <a:ln>
                  <a:noFill/>
                </a:ln>
                <a:solidFill>
                  <a:prstClr val="black">
                    <a:tint val="75000"/>
                  </a:prst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ndParaRPr>
          </a:p>
        </p:txBody>
      </p:sp>
    </p:spTree>
    <p:extLst>
      <p:ext uri="{BB962C8B-B14F-4D97-AF65-F5344CB8AC3E}">
        <p14:creationId xmlns:p14="http://schemas.microsoft.com/office/powerpoint/2010/main" val="1287807669"/>
      </p:ext>
    </p:extLst>
  </p:cSld>
  <p:clrMap bg1="lt1" tx1="dk1" bg2="lt2" tx2="dk2" accent1="accent1" accent2="accent2" accent3="accent3" accent4="accent4" accent5="accent5" accent6="accent6" hlink="hlink" folHlink="folHlink"/>
  <p:sldLayoutIdLst>
    <p:sldLayoutId id="2147483709"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3E27A0-6531-479A-B7C6-1AC2347D6923}" type="slidenum">
              <a:rPr lang="en-GB" smtClean="0">
                <a:solidFill>
                  <a:prstClr val="black">
                    <a:tint val="75000"/>
                  </a:prstClr>
                </a:solidFill>
              </a:rPr>
              <a:pPr>
                <a:defRPr/>
              </a:pPr>
              <a:t>‹#›</a:t>
            </a:fld>
            <a:endParaRPr lang="en-GB" dirty="0">
              <a:solidFill>
                <a:prstClr val="black">
                  <a:tint val="75000"/>
                </a:prstClr>
              </a:solidFill>
            </a:endParaRPr>
          </a:p>
        </p:txBody>
      </p:sp>
      <p:pic>
        <p:nvPicPr>
          <p:cNvPr id="7" name="Picture 6"/>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8435689" y="56265"/>
            <a:ext cx="636780" cy="629144"/>
          </a:xfrm>
          <a:prstGeom prst="rect">
            <a:avLst/>
          </a:prstGeom>
        </p:spPr>
      </p:pic>
      <p:pic>
        <p:nvPicPr>
          <p:cNvPr id="1026" name="Picture 2" descr="Anna Freud Centre - Caring for young minds"/>
          <p:cNvPicPr>
            <a:picLocks noChangeAspect="1" noChangeArrowheads="1"/>
          </p:cNvPicPr>
          <p:nvPr userDrawn="1"/>
        </p:nvPicPr>
        <p:blipFill>
          <a:blip r:embed="rId15" cstate="email">
            <a:extLst>
              <a:ext uri="{28A0092B-C50C-407E-A947-70E740481C1C}">
                <a14:useLocalDpi xmlns:a14="http://schemas.microsoft.com/office/drawing/2010/main" val="0"/>
              </a:ext>
            </a:extLst>
          </a:blip>
          <a:srcRect/>
          <a:stretch>
            <a:fillRect/>
          </a:stretch>
        </p:blipFill>
        <p:spPr bwMode="auto">
          <a:xfrm>
            <a:off x="653510" y="6270103"/>
            <a:ext cx="1556839" cy="47678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5427582" y="6170411"/>
            <a:ext cx="1245592" cy="619317"/>
          </a:xfrm>
          <a:prstGeom prst="rect">
            <a:avLst/>
          </a:prstGeom>
        </p:spPr>
      </p:pic>
      <p:pic>
        <p:nvPicPr>
          <p:cNvPr id="3" name="Picture 2" descr="\\annafreud2.local\dfs\MyDocuments\ILee\My Documents\My Pictures\i-THRIVE Images\tavistock logo.gif"/>
          <p:cNvPicPr>
            <a:picLocks noChangeAspect="1" noChangeArrowheads="1"/>
          </p:cNvPicPr>
          <p:nvPr userDrawn="1"/>
        </p:nvPicPr>
        <p:blipFill>
          <a:blip r:embed="rId17" cstate="email">
            <a:extLst>
              <a:ext uri="{28A0092B-C50C-407E-A947-70E740481C1C}">
                <a14:useLocalDpi xmlns:a14="http://schemas.microsoft.com/office/drawing/2010/main" val="0"/>
              </a:ext>
            </a:extLst>
          </a:blip>
          <a:srcRect/>
          <a:stretch>
            <a:fillRect/>
          </a:stretch>
        </p:blipFill>
        <p:spPr bwMode="auto">
          <a:xfrm>
            <a:off x="2855259" y="6372451"/>
            <a:ext cx="1985682" cy="24821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annafreud2.local\dfs\MyDocuments\ILee\My Documents\My Pictures\i-THRIVE Images\uclp logo.png"/>
          <p:cNvPicPr>
            <a:picLocks noChangeAspect="1" noChangeArrowheads="1"/>
          </p:cNvPicPr>
          <p:nvPr userDrawn="1"/>
        </p:nvPicPr>
        <p:blipFill>
          <a:blip r:embed="rId18" cstate="email">
            <a:extLst>
              <a:ext uri="{28A0092B-C50C-407E-A947-70E740481C1C}">
                <a14:useLocalDpi xmlns:a14="http://schemas.microsoft.com/office/drawing/2010/main" val="0"/>
              </a:ext>
            </a:extLst>
          </a:blip>
          <a:srcRect/>
          <a:stretch>
            <a:fillRect/>
          </a:stretch>
        </p:blipFill>
        <p:spPr bwMode="auto">
          <a:xfrm>
            <a:off x="7248525" y="6245590"/>
            <a:ext cx="1285875" cy="461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46162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3E27A0-6531-479A-B7C6-1AC2347D6923}" type="slidenum">
              <a:rPr lang="en-GB" smtClean="0">
                <a:solidFill>
                  <a:prstClr val="black">
                    <a:tint val="75000"/>
                  </a:prstClr>
                </a:solidFill>
              </a:rPr>
              <a:pPr>
                <a:defRPr/>
              </a:pPr>
              <a:t>‹#›</a:t>
            </a:fld>
            <a:endParaRPr lang="en-GB" dirty="0">
              <a:solidFill>
                <a:prstClr val="black">
                  <a:tint val="75000"/>
                </a:prstClr>
              </a:solidFill>
            </a:endParaRPr>
          </a:p>
        </p:txBody>
      </p:sp>
      <p:pic>
        <p:nvPicPr>
          <p:cNvPr id="11" name="Picture 10"/>
          <p:cNvPicPr>
            <a:picLocks noChangeAspect="1"/>
          </p:cNvPicPr>
          <p:nvPr userDrawn="1"/>
        </p:nvPicPr>
        <p:blipFill>
          <a:blip r:embed="rId14" cstate="print">
            <a:alphaModFix amt="40000"/>
            <a:extLst>
              <a:ext uri="{28A0092B-C50C-407E-A947-70E740481C1C}">
                <a14:useLocalDpi xmlns:a14="http://schemas.microsoft.com/office/drawing/2010/main"/>
              </a:ext>
            </a:extLst>
          </a:blip>
          <a:stretch>
            <a:fillRect/>
          </a:stretch>
        </p:blipFill>
        <p:spPr>
          <a:xfrm>
            <a:off x="2636837" y="6360505"/>
            <a:ext cx="1984268" cy="320876"/>
          </a:xfrm>
          <a:prstGeom prst="rect">
            <a:avLst/>
          </a:prstGeom>
        </p:spPr>
      </p:pic>
      <p:pic>
        <p:nvPicPr>
          <p:cNvPr id="12" name="Picture 11"/>
          <p:cNvPicPr>
            <a:picLocks noChangeAspect="1"/>
          </p:cNvPicPr>
          <p:nvPr userDrawn="1"/>
        </p:nvPicPr>
        <p:blipFill>
          <a:blip r:embed="rId15">
            <a:alphaModFix amt="40000"/>
          </a:blip>
          <a:stretch>
            <a:fillRect/>
          </a:stretch>
        </p:blipFill>
        <p:spPr>
          <a:xfrm>
            <a:off x="7527637" y="6240514"/>
            <a:ext cx="1181046" cy="424302"/>
          </a:xfrm>
          <a:prstGeom prst="rect">
            <a:avLst/>
          </a:prstGeom>
        </p:spPr>
      </p:pic>
      <p:pic>
        <p:nvPicPr>
          <p:cNvPr id="7" name="Picture 6"/>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8435689" y="56265"/>
            <a:ext cx="636780" cy="629144"/>
          </a:xfrm>
          <a:prstGeom prst="rect">
            <a:avLst/>
          </a:prstGeom>
        </p:spPr>
      </p:pic>
      <p:pic>
        <p:nvPicPr>
          <p:cNvPr id="1026" name="Picture 2" descr="Anna Freud Centre - Caring for young minds"/>
          <p:cNvPicPr>
            <a:picLocks noChangeAspect="1" noChangeArrowheads="1"/>
          </p:cNvPicPr>
          <p:nvPr userDrawn="1"/>
        </p:nvPicPr>
        <p:blipFill>
          <a:blip r:embed="rId17" cstate="email">
            <a:extLst>
              <a:ext uri="{28A0092B-C50C-407E-A947-70E740481C1C}">
                <a14:useLocalDpi xmlns:a14="http://schemas.microsoft.com/office/drawing/2010/main" val="0"/>
              </a:ext>
            </a:extLst>
          </a:blip>
          <a:srcRect/>
          <a:stretch>
            <a:fillRect/>
          </a:stretch>
        </p:blipFill>
        <p:spPr bwMode="auto">
          <a:xfrm>
            <a:off x="653510" y="6270103"/>
            <a:ext cx="1556839" cy="47678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18" cstate="email">
            <a:extLst>
              <a:ext uri="{28A0092B-C50C-407E-A947-70E740481C1C}">
                <a14:useLocalDpi xmlns:a14="http://schemas.microsoft.com/office/drawing/2010/main" val="0"/>
              </a:ext>
            </a:extLst>
          </a:blip>
          <a:stretch>
            <a:fillRect/>
          </a:stretch>
        </p:blipFill>
        <p:spPr>
          <a:xfrm>
            <a:off x="5427582" y="6170411"/>
            <a:ext cx="1245592" cy="619317"/>
          </a:xfrm>
          <a:prstGeom prst="rect">
            <a:avLst/>
          </a:prstGeom>
        </p:spPr>
      </p:pic>
    </p:spTree>
    <p:extLst>
      <p:ext uri="{BB962C8B-B14F-4D97-AF65-F5344CB8AC3E}">
        <p14:creationId xmlns:p14="http://schemas.microsoft.com/office/powerpoint/2010/main" val="2057139992"/>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3E27A0-6531-479A-B7C6-1AC2347D6923}" type="slidenum">
              <a:rPr lang="en-GB" smtClean="0">
                <a:solidFill>
                  <a:prstClr val="black">
                    <a:tint val="75000"/>
                  </a:prstClr>
                </a:solidFill>
              </a:rPr>
              <a:pPr>
                <a:defRPr/>
              </a:pPr>
              <a:t>‹#›</a:t>
            </a:fld>
            <a:endParaRPr lang="en-GB" dirty="0">
              <a:solidFill>
                <a:prstClr val="black">
                  <a:tint val="75000"/>
                </a:prstClr>
              </a:solidFill>
            </a:endParaRPr>
          </a:p>
        </p:txBody>
      </p:sp>
      <p:pic>
        <p:nvPicPr>
          <p:cNvPr id="7" name="Picture 6"/>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8435689" y="56265"/>
            <a:ext cx="636780" cy="629144"/>
          </a:xfrm>
          <a:prstGeom prst="rect">
            <a:avLst/>
          </a:prstGeom>
        </p:spPr>
      </p:pic>
      <p:pic>
        <p:nvPicPr>
          <p:cNvPr id="1026" name="Picture 2" descr="Anna Freud Centre - Caring for young minds"/>
          <p:cNvPicPr>
            <a:picLocks noChangeAspect="1" noChangeArrowheads="1"/>
          </p:cNvPicPr>
          <p:nvPr userDrawn="1"/>
        </p:nvPicPr>
        <p:blipFill>
          <a:blip r:embed="rId15" cstate="email">
            <a:extLst>
              <a:ext uri="{28A0092B-C50C-407E-A947-70E740481C1C}">
                <a14:useLocalDpi xmlns:a14="http://schemas.microsoft.com/office/drawing/2010/main" val="0"/>
              </a:ext>
            </a:extLst>
          </a:blip>
          <a:srcRect/>
          <a:stretch>
            <a:fillRect/>
          </a:stretch>
        </p:blipFill>
        <p:spPr bwMode="auto">
          <a:xfrm>
            <a:off x="653510" y="6270103"/>
            <a:ext cx="1556839" cy="47678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5427582" y="6170411"/>
            <a:ext cx="1245592" cy="619317"/>
          </a:xfrm>
          <a:prstGeom prst="rect">
            <a:avLst/>
          </a:prstGeom>
        </p:spPr>
      </p:pic>
      <p:pic>
        <p:nvPicPr>
          <p:cNvPr id="8" name="Picture 7" descr="\\annafreud2.local\dfs\MyDocuments\ILee\My Documents\My Pictures\i-THRIVE Images\tavistock logo.gif"/>
          <p:cNvPicPr>
            <a:picLocks noChangeAspect="1" noChangeArrowheads="1"/>
          </p:cNvPicPr>
          <p:nvPr userDrawn="1"/>
        </p:nvPicPr>
        <p:blipFill>
          <a:blip r:embed="rId17" cstate="email">
            <a:extLst>
              <a:ext uri="{28A0092B-C50C-407E-A947-70E740481C1C}">
                <a14:useLocalDpi xmlns:a14="http://schemas.microsoft.com/office/drawing/2010/main" val="0"/>
              </a:ext>
            </a:extLst>
          </a:blip>
          <a:srcRect/>
          <a:stretch>
            <a:fillRect/>
          </a:stretch>
        </p:blipFill>
        <p:spPr bwMode="auto">
          <a:xfrm>
            <a:off x="2768762" y="6359311"/>
            <a:ext cx="2186298" cy="2732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annafreud2.local\dfs\MyDocuments\ILee\My Documents\My Pictures\i-THRIVE Images\uclp logo.png"/>
          <p:cNvPicPr>
            <a:picLocks noChangeAspect="1" noChangeArrowheads="1"/>
          </p:cNvPicPr>
          <p:nvPr userDrawn="1"/>
        </p:nvPicPr>
        <p:blipFill>
          <a:blip r:embed="rId18" cstate="email">
            <a:extLst>
              <a:ext uri="{28A0092B-C50C-407E-A947-70E740481C1C}">
                <a14:useLocalDpi xmlns:a14="http://schemas.microsoft.com/office/drawing/2010/main" val="0"/>
              </a:ext>
            </a:extLst>
          </a:blip>
          <a:srcRect/>
          <a:stretch>
            <a:fillRect/>
          </a:stretch>
        </p:blipFill>
        <p:spPr bwMode="auto">
          <a:xfrm>
            <a:off x="7248525" y="6245590"/>
            <a:ext cx="1285875" cy="461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341697"/>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g"/><Relationship Id="rId7"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0.gi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implementingthrive.or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0.gif"/><Relationship Id="rId7" Type="http://schemas.openxmlformats.org/officeDocument/2006/relationships/hyperlink" Target="http://pbrcamhs.org/final-report-published/"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capa.co.uk/" TargetMode="External"/><Relationship Id="rId5" Type="http://schemas.openxmlformats.org/officeDocument/2006/relationships/hyperlink" Target="http://www.corc.uk.net/" TargetMode="External"/><Relationship Id="rId4" Type="http://schemas.openxmlformats.org/officeDocument/2006/relationships/image" Target="../media/image19.png"/></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implementingthrive.org/" TargetMode="External"/><Relationship Id="rId1" Type="http://schemas.openxmlformats.org/officeDocument/2006/relationships/slideLayout" Target="../slideLayouts/slideLayout53.xml"/></Relationships>
</file>

<file path=ppt/slides/_rels/slide49.xml.rels><?xml version="1.0" encoding="UTF-8" standalone="yes"?>
<Relationships xmlns="http://schemas.openxmlformats.org/package/2006/relationships"><Relationship Id="rId3" Type="http://schemas.openxmlformats.org/officeDocument/2006/relationships/hyperlink" Target="mailto:rjames@tavi-port.nhs.uk" TargetMode="External"/><Relationship Id="rId7" Type="http://schemas.openxmlformats.org/officeDocument/2006/relationships/image" Target="../media/image46.jpeg"/><Relationship Id="rId2" Type="http://schemas.openxmlformats.org/officeDocument/2006/relationships/hyperlink" Target="mailto:a.moore@ucl.ac.uk" TargetMode="External"/><Relationship Id="rId1" Type="http://schemas.openxmlformats.org/officeDocument/2006/relationships/slideLayout" Target="../slideLayouts/slideLayout5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hyperlink" Target="mailto:Ilse.Lee@annafreud.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429555"/>
            <a:ext cx="7772400" cy="787850"/>
          </a:xfrm>
        </p:spPr>
        <p:txBody>
          <a:bodyPr/>
          <a:lstStyle/>
          <a:p>
            <a:r>
              <a:rPr lang="en-GB" dirty="0">
                <a:solidFill>
                  <a:schemeClr val="accent5"/>
                </a:solidFill>
              </a:rPr>
              <a:t>i-THRIVE in [place name]</a:t>
            </a:r>
            <a:endParaRPr lang="en-US" b="1" i="1" dirty="0">
              <a:solidFill>
                <a:schemeClr val="accent5"/>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0866" y="3801107"/>
            <a:ext cx="4771180" cy="1997931"/>
          </a:xfrm>
          <a:prstGeom prst="rect">
            <a:avLst/>
          </a:prstGeom>
        </p:spPr>
      </p:pic>
      <p:sp>
        <p:nvSpPr>
          <p:cNvPr id="4" name="Rectangle 3"/>
          <p:cNvSpPr/>
          <p:nvPr/>
        </p:nvSpPr>
        <p:spPr>
          <a:xfrm>
            <a:off x="1808915" y="2217405"/>
            <a:ext cx="5575082" cy="1200328"/>
          </a:xfrm>
          <a:prstGeom prst="rect">
            <a:avLst/>
          </a:prstGeom>
        </p:spPr>
        <p:txBody>
          <a:bodyPr wrap="square">
            <a:spAutoFit/>
          </a:bodyPr>
          <a:lstStyle/>
          <a:p>
            <a:pPr algn="ctr"/>
            <a:r>
              <a:rPr lang="en-US" sz="2400" i="1" dirty="0">
                <a:solidFill>
                  <a:srgbClr val="F32F79"/>
                </a:solidFill>
              </a:rPr>
              <a:t>“If we keep on doing what we have been doing, we are going to keep on getting what we have been getting”</a:t>
            </a:r>
          </a:p>
        </p:txBody>
      </p:sp>
    </p:spTree>
    <p:extLst>
      <p:ext uri="{BB962C8B-B14F-4D97-AF65-F5344CB8AC3E}">
        <p14:creationId xmlns:p14="http://schemas.microsoft.com/office/powerpoint/2010/main" val="1232757592"/>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Getting Advice and Signposting: The Theory</a:t>
            </a:r>
          </a:p>
        </p:txBody>
      </p:sp>
      <p:sp>
        <p:nvSpPr>
          <p:cNvPr id="3" name="Text Placeholder 2"/>
          <p:cNvSpPr>
            <a:spLocks noGrp="1"/>
          </p:cNvSpPr>
          <p:nvPr>
            <p:ph type="body" sz="quarter" idx="11"/>
          </p:nvPr>
        </p:nvSpPr>
        <p:spPr>
          <a:xfrm>
            <a:off x="250824" y="1028126"/>
            <a:ext cx="8686699" cy="5656009"/>
          </a:xfrm>
        </p:spPr>
        <p:txBody>
          <a:bodyPr/>
          <a:lstStyle/>
          <a:p>
            <a:pPr marL="252000" indent="-216000"/>
            <a:r>
              <a:rPr lang="en-US" b="1" dirty="0"/>
              <a:t>Context</a:t>
            </a:r>
            <a:r>
              <a:rPr lang="en-US" dirty="0"/>
              <a:t>: The children, young people and families who may require temporary support within the community or advice to self-manage long-term conditions for those who choose to do so.</a:t>
            </a:r>
          </a:p>
          <a:p>
            <a:pPr marL="252000" indent="-216000"/>
            <a:r>
              <a:rPr lang="en-US" b="1" dirty="0"/>
              <a:t>Data</a:t>
            </a:r>
            <a:r>
              <a:rPr lang="en-US" dirty="0"/>
              <a:t>: The modal number of sessions of children, young people and families in CAMHS is one. Practitioner reports suggest that some find just a single contact with services enough to normalize behavior and provide them with reassurance they are doing the right things to resolve the problem.</a:t>
            </a:r>
          </a:p>
          <a:p>
            <a:pPr marL="252000" indent="-216000"/>
            <a:r>
              <a:rPr lang="en-US" b="1" dirty="0"/>
              <a:t>Resource</a:t>
            </a:r>
            <a:r>
              <a:rPr lang="en-US" dirty="0"/>
              <a:t>: If it is estimated that 30% of children and young people needing specialist support would benefit from only small amount of resource, then this group would account for 8% of total </a:t>
            </a:r>
            <a:r>
              <a:rPr lang="en-US" dirty="0" smtClean="0"/>
              <a:t>spend and staff time. </a:t>
            </a:r>
            <a:endParaRPr lang="en-US" dirty="0"/>
          </a:p>
          <a:p>
            <a:pPr marL="252000" indent="-216000"/>
            <a:r>
              <a:rPr lang="en-US" b="1" dirty="0"/>
              <a:t>Provision</a:t>
            </a:r>
            <a:r>
              <a:rPr lang="en-US" dirty="0"/>
              <a:t>:</a:t>
            </a:r>
            <a:r>
              <a:rPr lang="en-US" dirty="0">
                <a:solidFill>
                  <a:srgbClr val="FF0000"/>
                </a:solidFill>
              </a:rPr>
              <a:t> </a:t>
            </a:r>
            <a:r>
              <a:rPr lang="en-US" dirty="0"/>
              <a:t>The support provided in ‘getting advice’ can be provided in a range of settings including health, local authority</a:t>
            </a:r>
            <a:r>
              <a:rPr lang="en-US" dirty="0" smtClean="0"/>
              <a:t>, schools, </a:t>
            </a:r>
            <a:r>
              <a:rPr lang="en-US" dirty="0"/>
              <a:t>social care and third sector. Input should involve some of the most experienced </a:t>
            </a:r>
            <a:r>
              <a:rPr lang="en-US" dirty="0" smtClean="0"/>
              <a:t>mental health workforce </a:t>
            </a:r>
            <a:r>
              <a:rPr lang="en-US" dirty="0"/>
              <a:t>to determine how best to help. Local databases can help to identify relevant community and digital resources. Support should build on existing family resources and </a:t>
            </a:r>
            <a:r>
              <a:rPr lang="en-US" dirty="0" smtClean="0"/>
              <a:t>self-management </a:t>
            </a:r>
            <a:r>
              <a:rPr lang="en-US" dirty="0"/>
              <a:t>promoted through information provision. THRIVE suggests an invitation to re-contact services after advice is given in case things do not improve could be made.</a:t>
            </a:r>
          </a:p>
          <a:p>
            <a:endParaRPr lang="en-US" dirty="0"/>
          </a:p>
          <a:p>
            <a:endParaRPr lang="en-GB" sz="2400" dirty="0">
              <a:solidFill>
                <a:schemeClr val="accent5"/>
              </a:solidFill>
            </a:endParaRPr>
          </a:p>
          <a:p>
            <a:endParaRPr lang="en-GB" sz="2400" dirty="0">
              <a:solidFill>
                <a:schemeClr val="accent5"/>
              </a:solidFill>
            </a:endParaRPr>
          </a:p>
          <a:p>
            <a:endParaRPr lang="en-GB" sz="2400" dirty="0">
              <a:solidFill>
                <a:schemeClr val="accent5"/>
              </a:solidFill>
            </a:endParaRPr>
          </a:p>
        </p:txBody>
      </p:sp>
    </p:spTree>
    <p:extLst>
      <p:ext uri="{BB962C8B-B14F-4D97-AF65-F5344CB8AC3E}">
        <p14:creationId xmlns:p14="http://schemas.microsoft.com/office/powerpoint/2010/main" val="19341261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Getting Advice and Signposting: In Practice</a:t>
            </a:r>
          </a:p>
        </p:txBody>
      </p:sp>
      <p:sp>
        <p:nvSpPr>
          <p:cNvPr id="3" name="Text Placeholder 2"/>
          <p:cNvSpPr>
            <a:spLocks noGrp="1"/>
          </p:cNvSpPr>
          <p:nvPr>
            <p:ph type="body" sz="quarter" idx="11"/>
          </p:nvPr>
        </p:nvSpPr>
        <p:spPr>
          <a:xfrm>
            <a:off x="250825" y="1259946"/>
            <a:ext cx="8642350" cy="4845886"/>
          </a:xfrm>
        </p:spPr>
        <p:txBody>
          <a:bodyPr/>
          <a:lstStyle/>
          <a:p>
            <a:r>
              <a:rPr lang="en-GB" sz="2400" dirty="0"/>
              <a:t>Breaking down </a:t>
            </a:r>
            <a:r>
              <a:rPr lang="en-GB" sz="2400" dirty="0" smtClean="0"/>
              <a:t>barriers and linking </a:t>
            </a:r>
            <a:r>
              <a:rPr lang="en-GB" sz="2400" dirty="0"/>
              <a:t>services to provide integrated care</a:t>
            </a:r>
          </a:p>
          <a:p>
            <a:r>
              <a:rPr lang="en-GB" sz="2400" dirty="0" smtClean="0"/>
              <a:t>Multi-agency assessments that are supported by senior mental health staff</a:t>
            </a:r>
          </a:p>
          <a:p>
            <a:r>
              <a:rPr lang="en-GB" sz="2400" dirty="0" smtClean="0"/>
              <a:t>Digital offer for information, support and guidance</a:t>
            </a:r>
          </a:p>
          <a:p>
            <a:r>
              <a:rPr lang="en-GB" sz="2400" dirty="0" smtClean="0"/>
              <a:t>Established community network of providers – choice of support for children, young people and their families</a:t>
            </a:r>
          </a:p>
          <a:p>
            <a:r>
              <a:rPr lang="en-GB" sz="2400" dirty="0" smtClean="0"/>
              <a:t>Mental health support accessible in schools and primary care</a:t>
            </a:r>
            <a:endParaRPr lang="en-GB" sz="2400" dirty="0"/>
          </a:p>
          <a:p>
            <a:r>
              <a:rPr lang="en-GB" sz="2400" dirty="0"/>
              <a:t>Early guidance to ensure the right treatment and the right time</a:t>
            </a:r>
          </a:p>
          <a:p>
            <a:r>
              <a:rPr lang="en-GB" sz="2400" dirty="0" smtClean="0"/>
              <a:t>Focus </a:t>
            </a:r>
            <a:r>
              <a:rPr lang="en-GB" sz="2400" dirty="0"/>
              <a:t>on early intervention to build resilience and influence </a:t>
            </a:r>
            <a:r>
              <a:rPr lang="en-GB" sz="2400" dirty="0" smtClean="0"/>
              <a:t>outcomes </a:t>
            </a:r>
            <a:r>
              <a:rPr lang="en-GB" sz="2400" dirty="0"/>
              <a:t>positively</a:t>
            </a:r>
          </a:p>
          <a:p>
            <a:pPr marL="0" indent="0">
              <a:buNone/>
            </a:pPr>
            <a:endParaRPr lang="en-GB" sz="2400" dirty="0">
              <a:solidFill>
                <a:schemeClr val="accent5"/>
              </a:solidFill>
            </a:endParaRPr>
          </a:p>
          <a:p>
            <a:endParaRPr lang="en-GB" sz="2400" dirty="0">
              <a:solidFill>
                <a:schemeClr val="accent5"/>
              </a:solidFill>
            </a:endParaRPr>
          </a:p>
          <a:p>
            <a:endParaRPr lang="en-GB" sz="2400" dirty="0">
              <a:solidFill>
                <a:schemeClr val="accent5"/>
              </a:solidFill>
            </a:endParaRPr>
          </a:p>
        </p:txBody>
      </p:sp>
    </p:spTree>
    <p:extLst>
      <p:ext uri="{BB962C8B-B14F-4D97-AF65-F5344CB8AC3E}">
        <p14:creationId xmlns:p14="http://schemas.microsoft.com/office/powerpoint/2010/main" val="30767192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Getting Help: The Theory</a:t>
            </a:r>
          </a:p>
        </p:txBody>
      </p:sp>
      <p:sp>
        <p:nvSpPr>
          <p:cNvPr id="3" name="Text Placeholder 2"/>
          <p:cNvSpPr>
            <a:spLocks noGrp="1"/>
          </p:cNvSpPr>
          <p:nvPr>
            <p:ph type="body" sz="quarter" idx="11"/>
          </p:nvPr>
        </p:nvSpPr>
        <p:spPr>
          <a:xfrm>
            <a:off x="250825" y="1041005"/>
            <a:ext cx="8642350" cy="5475705"/>
          </a:xfrm>
        </p:spPr>
        <p:txBody>
          <a:bodyPr/>
          <a:lstStyle/>
          <a:p>
            <a:r>
              <a:rPr lang="en-US" sz="2400" b="1" dirty="0"/>
              <a:t>Context: </a:t>
            </a:r>
            <a:r>
              <a:rPr lang="en-US" sz="2400" dirty="0"/>
              <a:t>The children, young people and families who would benefit from focused, evidence-based treatment.</a:t>
            </a:r>
          </a:p>
          <a:p>
            <a:r>
              <a:rPr lang="en-US" sz="2400" b="1" dirty="0"/>
              <a:t>Data</a:t>
            </a:r>
            <a:r>
              <a:rPr lang="en-US" sz="2400" dirty="0"/>
              <a:t>: Of the 60% of children, young people and their families who were assigned to ‘getting help’ only half were </a:t>
            </a:r>
            <a:r>
              <a:rPr lang="en-US" sz="2400" dirty="0" smtClean="0"/>
              <a:t>receiving care aligned </a:t>
            </a:r>
            <a:r>
              <a:rPr lang="en-US" sz="2400" dirty="0"/>
              <a:t>to specific NICE guidance.</a:t>
            </a:r>
          </a:p>
          <a:p>
            <a:r>
              <a:rPr lang="en-US" sz="2400" b="1" dirty="0"/>
              <a:t>Resource</a:t>
            </a:r>
            <a:r>
              <a:rPr lang="en-US" sz="2400" dirty="0"/>
              <a:t>: The mean number of face-to-face contacts was seven for this group.</a:t>
            </a:r>
          </a:p>
          <a:p>
            <a:r>
              <a:rPr lang="en-US" sz="2400" b="1" dirty="0"/>
              <a:t>Provision: </a:t>
            </a:r>
            <a:r>
              <a:rPr lang="en-US" sz="2400" dirty="0"/>
              <a:t>The THRIVE model places a greater emphasis on ending interventions when they are not working. Input might draw on specialised technicians in different treatments. Treatment would involve explicit agreement from the beginning about the outcome being worked towards and the likely timeframe. There would be a plan for what happens if it is not achieved.</a:t>
            </a:r>
            <a:endParaRPr lang="en-GB" sz="2400" dirty="0">
              <a:solidFill>
                <a:schemeClr val="accent5"/>
              </a:solidFill>
            </a:endParaRPr>
          </a:p>
          <a:p>
            <a:endParaRPr lang="en-GB" sz="2400" dirty="0">
              <a:solidFill>
                <a:schemeClr val="accent5"/>
              </a:solidFill>
            </a:endParaRPr>
          </a:p>
          <a:p>
            <a:endParaRPr lang="en-GB" sz="2800" dirty="0">
              <a:solidFill>
                <a:schemeClr val="accent5"/>
              </a:solidFill>
            </a:endParaRPr>
          </a:p>
        </p:txBody>
      </p:sp>
    </p:spTree>
    <p:extLst>
      <p:ext uri="{BB962C8B-B14F-4D97-AF65-F5344CB8AC3E}">
        <p14:creationId xmlns:p14="http://schemas.microsoft.com/office/powerpoint/2010/main" val="1752978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Getting More Help: The Theory</a:t>
            </a:r>
          </a:p>
        </p:txBody>
      </p:sp>
      <p:sp>
        <p:nvSpPr>
          <p:cNvPr id="3" name="Text Placeholder 2"/>
          <p:cNvSpPr>
            <a:spLocks noGrp="1"/>
          </p:cNvSpPr>
          <p:nvPr>
            <p:ph type="body" sz="quarter" idx="11"/>
          </p:nvPr>
        </p:nvSpPr>
        <p:spPr>
          <a:xfrm>
            <a:off x="250825" y="1041005"/>
            <a:ext cx="8642350" cy="5475705"/>
          </a:xfrm>
        </p:spPr>
        <p:txBody>
          <a:bodyPr/>
          <a:lstStyle/>
          <a:p>
            <a:r>
              <a:rPr lang="en-US" sz="2400" b="1" dirty="0"/>
              <a:t>Context</a:t>
            </a:r>
            <a:r>
              <a:rPr lang="en-US" sz="2400" dirty="0"/>
              <a:t>: The children, young people and families who would benefit from extensive long-term treatment. Some conditions such as psychosis, eating disorders and emerging personality disorders are likely to require this input.</a:t>
            </a:r>
          </a:p>
          <a:p>
            <a:r>
              <a:rPr lang="en-US" sz="2400" b="1" dirty="0"/>
              <a:t>Data</a:t>
            </a:r>
            <a:r>
              <a:rPr lang="en-US" sz="2400" dirty="0"/>
              <a:t>: This group makes up 5% of children, young people and their families receiving input, but accounted for 39% of appointments. The average number of appointments attended is estimated to be around ten.</a:t>
            </a:r>
          </a:p>
          <a:p>
            <a:r>
              <a:rPr lang="en-US" sz="2400" b="1" dirty="0"/>
              <a:t>Resource</a:t>
            </a:r>
            <a:r>
              <a:rPr lang="en-US" sz="2400" dirty="0"/>
              <a:t>: The range of costs within the group is likely to be very  wide. </a:t>
            </a:r>
          </a:p>
          <a:p>
            <a:r>
              <a:rPr lang="en-US" sz="2400" b="1" dirty="0"/>
              <a:t>Provision</a:t>
            </a:r>
            <a:r>
              <a:rPr lang="en-US" sz="2400" dirty="0"/>
              <a:t>: More procedurally defined interventions could be provided by less highly trained practitioners than are required for ‘getting advice’.</a:t>
            </a:r>
          </a:p>
          <a:p>
            <a:endParaRPr lang="en-GB" sz="2400" dirty="0">
              <a:solidFill>
                <a:schemeClr val="accent5"/>
              </a:solidFill>
            </a:endParaRPr>
          </a:p>
          <a:p>
            <a:endParaRPr lang="en-GB" sz="2800" dirty="0">
              <a:solidFill>
                <a:schemeClr val="accent5"/>
              </a:solidFill>
            </a:endParaRPr>
          </a:p>
        </p:txBody>
      </p:sp>
    </p:spTree>
    <p:extLst>
      <p:ext uri="{BB962C8B-B14F-4D97-AF65-F5344CB8AC3E}">
        <p14:creationId xmlns:p14="http://schemas.microsoft.com/office/powerpoint/2010/main" val="2994228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Getting Help and Getting More Help: In Practice</a:t>
            </a:r>
          </a:p>
        </p:txBody>
      </p:sp>
      <p:sp>
        <p:nvSpPr>
          <p:cNvPr id="3" name="Text Placeholder 2"/>
          <p:cNvSpPr>
            <a:spLocks noGrp="1"/>
          </p:cNvSpPr>
          <p:nvPr>
            <p:ph type="body" sz="quarter" idx="11"/>
          </p:nvPr>
        </p:nvSpPr>
        <p:spPr>
          <a:xfrm>
            <a:off x="250825" y="1259946"/>
            <a:ext cx="8642350" cy="4192587"/>
          </a:xfrm>
        </p:spPr>
        <p:txBody>
          <a:bodyPr/>
          <a:lstStyle/>
          <a:p>
            <a:r>
              <a:rPr lang="en-GB" sz="2400" dirty="0"/>
              <a:t>Establishing a common language</a:t>
            </a:r>
          </a:p>
          <a:p>
            <a:r>
              <a:rPr lang="en-GB" sz="2400" dirty="0"/>
              <a:t>Importance of evidence based practice</a:t>
            </a:r>
          </a:p>
          <a:p>
            <a:r>
              <a:rPr lang="en-GB" sz="2400" dirty="0"/>
              <a:t>Need for high quality outcomes which help to build an evidence base</a:t>
            </a:r>
          </a:p>
          <a:p>
            <a:r>
              <a:rPr lang="en-GB" sz="2400" dirty="0"/>
              <a:t>The need for more defined interventions rather than open ended </a:t>
            </a:r>
            <a:r>
              <a:rPr lang="en-GB" sz="2400" dirty="0" smtClean="0"/>
              <a:t>treatment</a:t>
            </a:r>
          </a:p>
          <a:p>
            <a:r>
              <a:rPr lang="en-GB" sz="2400" dirty="0" smtClean="0"/>
              <a:t>Clear goals identified at the beginning of treatment, and plan in place for what happens if those goals are not met</a:t>
            </a:r>
            <a:endParaRPr lang="en-GB" sz="2400" dirty="0"/>
          </a:p>
          <a:p>
            <a:r>
              <a:rPr lang="en-GB" sz="2400" dirty="0"/>
              <a:t>Better communication across physical health, social care </a:t>
            </a:r>
            <a:r>
              <a:rPr lang="en-GB" sz="2400" dirty="0" smtClean="0"/>
              <a:t>and other agencies</a:t>
            </a:r>
            <a:endParaRPr lang="en-GB" sz="2400" dirty="0"/>
          </a:p>
          <a:p>
            <a:endParaRPr lang="en-GB" sz="2400" dirty="0">
              <a:solidFill>
                <a:schemeClr val="accent5"/>
              </a:solidFill>
            </a:endParaRPr>
          </a:p>
          <a:p>
            <a:endParaRPr lang="en-GB" sz="2400" dirty="0">
              <a:solidFill>
                <a:schemeClr val="accent5"/>
              </a:solidFill>
            </a:endParaRPr>
          </a:p>
          <a:p>
            <a:endParaRPr lang="en-GB" sz="2800" dirty="0">
              <a:solidFill>
                <a:schemeClr val="accent5"/>
              </a:solidFill>
            </a:endParaRPr>
          </a:p>
        </p:txBody>
      </p:sp>
    </p:spTree>
    <p:extLst>
      <p:ext uri="{BB962C8B-B14F-4D97-AF65-F5344CB8AC3E}">
        <p14:creationId xmlns:p14="http://schemas.microsoft.com/office/powerpoint/2010/main" val="19984603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Risk Support: The Theory</a:t>
            </a:r>
          </a:p>
        </p:txBody>
      </p:sp>
      <p:sp>
        <p:nvSpPr>
          <p:cNvPr id="3" name="Text Placeholder 2"/>
          <p:cNvSpPr>
            <a:spLocks noGrp="1"/>
          </p:cNvSpPr>
          <p:nvPr>
            <p:ph type="body" sz="quarter" idx="11"/>
          </p:nvPr>
        </p:nvSpPr>
        <p:spPr>
          <a:xfrm>
            <a:off x="250825" y="860187"/>
            <a:ext cx="8642350" cy="5823948"/>
          </a:xfrm>
        </p:spPr>
        <p:txBody>
          <a:bodyPr/>
          <a:lstStyle/>
          <a:p>
            <a:pPr marL="252000" indent="-216000">
              <a:spcBef>
                <a:spcPts val="300"/>
              </a:spcBef>
            </a:pPr>
            <a:r>
              <a:rPr lang="en-US" b="1" dirty="0"/>
              <a:t>Context: </a:t>
            </a:r>
            <a:r>
              <a:rPr lang="en-US" dirty="0"/>
              <a:t>These are the children, young people and families for who evidence-based treatment are not demonstrating changes in outcomes. </a:t>
            </a:r>
            <a:r>
              <a:rPr lang="en-US" dirty="0" smtClean="0"/>
              <a:t>There are often severe needs which can be long term and cross-generational. There can be limited resources </a:t>
            </a:r>
            <a:r>
              <a:rPr lang="en-US" dirty="0"/>
              <a:t>(financial and human</a:t>
            </a:r>
            <a:r>
              <a:rPr lang="en-US" dirty="0" smtClean="0"/>
              <a:t>)</a:t>
            </a:r>
            <a:r>
              <a:rPr lang="en-GB" dirty="0"/>
              <a:t> </a:t>
            </a:r>
            <a:r>
              <a:rPr lang="en-GB" dirty="0" smtClean="0"/>
              <a:t>and </a:t>
            </a:r>
            <a:r>
              <a:rPr lang="en-US" dirty="0"/>
              <a:t>limited capacity to cope </a:t>
            </a:r>
            <a:r>
              <a:rPr lang="en-US" dirty="0" smtClean="0"/>
              <a:t>with family </a:t>
            </a:r>
            <a:r>
              <a:rPr lang="en-US" dirty="0"/>
              <a:t>and life </a:t>
            </a:r>
            <a:r>
              <a:rPr lang="en-US" dirty="0" smtClean="0"/>
              <a:t>pressures and</a:t>
            </a:r>
            <a:r>
              <a:rPr lang="en-GB" dirty="0" smtClean="0"/>
              <a:t> </a:t>
            </a:r>
            <a:r>
              <a:rPr lang="en-US" dirty="0"/>
              <a:t>poor problem solving </a:t>
            </a:r>
            <a:r>
              <a:rPr lang="en-US" dirty="0" smtClean="0"/>
              <a:t>skills coupled with a lack </a:t>
            </a:r>
            <a:r>
              <a:rPr lang="en-US" dirty="0"/>
              <a:t>of intra-familiar social </a:t>
            </a:r>
            <a:r>
              <a:rPr lang="en-US" dirty="0" smtClean="0"/>
              <a:t>support. There can be significant </a:t>
            </a:r>
            <a:r>
              <a:rPr lang="en-US" dirty="0"/>
              <a:t>mental health issues, particularly substance misuse (alcohol), domestic violence and physical health problems</a:t>
            </a:r>
            <a:r>
              <a:rPr lang="en-GB" dirty="0"/>
              <a:t>.</a:t>
            </a:r>
            <a:endParaRPr lang="en-US" strike="sngStrike" dirty="0"/>
          </a:p>
          <a:p>
            <a:pPr marL="252000" indent="-216000">
              <a:spcBef>
                <a:spcPts val="300"/>
              </a:spcBef>
            </a:pPr>
            <a:r>
              <a:rPr lang="en-US" b="1" dirty="0"/>
              <a:t>Data</a:t>
            </a:r>
            <a:r>
              <a:rPr lang="en-US" dirty="0"/>
              <a:t>: It is estimated that this group account for 5-10% of all young people currently accessing services, although it is currently hard to differentiate them from children, young people and families receiving interventions from ‘getting help’ and ‘getting more help’.</a:t>
            </a:r>
          </a:p>
          <a:p>
            <a:pPr marL="252000" indent="-216000">
              <a:spcBef>
                <a:spcPts val="300"/>
              </a:spcBef>
            </a:pPr>
            <a:r>
              <a:rPr lang="en-US" b="1" dirty="0"/>
              <a:t>Resource</a:t>
            </a:r>
            <a:r>
              <a:rPr lang="en-US" dirty="0"/>
              <a:t>: Practitioner reports suggest this group requires significant input, time and energy. Many may be being offered intensive treatments but not attending appointments and/or not making progress. </a:t>
            </a:r>
            <a:r>
              <a:rPr lang="en-GB" dirty="0"/>
              <a:t>They may routinely go into crisis or self-harm.</a:t>
            </a:r>
          </a:p>
          <a:p>
            <a:pPr marL="252000" indent="-216000">
              <a:spcBef>
                <a:spcPts val="300"/>
              </a:spcBef>
            </a:pPr>
            <a:r>
              <a:rPr lang="en-US" b="1" dirty="0"/>
              <a:t>Provision: </a:t>
            </a:r>
            <a:r>
              <a:rPr lang="en-US" dirty="0"/>
              <a:t>The THRIVE model suggests there needs to be close interagency collaboration and clarity on who is responsible.</a:t>
            </a:r>
          </a:p>
          <a:p>
            <a:pPr marL="0" indent="0">
              <a:spcBef>
                <a:spcPts val="300"/>
              </a:spcBef>
              <a:buNone/>
            </a:pPr>
            <a:endParaRPr lang="en-GB" dirty="0"/>
          </a:p>
          <a:p>
            <a:pPr>
              <a:spcBef>
                <a:spcPts val="300"/>
              </a:spcBef>
            </a:pPr>
            <a:endParaRPr lang="en-GB" dirty="0">
              <a:solidFill>
                <a:schemeClr val="accent5"/>
              </a:solidFill>
            </a:endParaRPr>
          </a:p>
          <a:p>
            <a:pPr>
              <a:spcBef>
                <a:spcPts val="300"/>
              </a:spcBef>
            </a:pPr>
            <a:endParaRPr lang="en-GB" dirty="0">
              <a:solidFill>
                <a:schemeClr val="accent5"/>
              </a:solidFill>
            </a:endParaRPr>
          </a:p>
        </p:txBody>
      </p:sp>
    </p:spTree>
    <p:extLst>
      <p:ext uri="{BB962C8B-B14F-4D97-AF65-F5344CB8AC3E}">
        <p14:creationId xmlns:p14="http://schemas.microsoft.com/office/powerpoint/2010/main" val="32144627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Risk Support: In Practice</a:t>
            </a:r>
          </a:p>
        </p:txBody>
      </p:sp>
      <p:sp>
        <p:nvSpPr>
          <p:cNvPr id="3" name="Text Placeholder 2"/>
          <p:cNvSpPr>
            <a:spLocks noGrp="1"/>
          </p:cNvSpPr>
          <p:nvPr>
            <p:ph type="body" sz="quarter" idx="11"/>
          </p:nvPr>
        </p:nvSpPr>
        <p:spPr>
          <a:xfrm>
            <a:off x="250825" y="1259946"/>
            <a:ext cx="8642350" cy="4192587"/>
          </a:xfrm>
        </p:spPr>
        <p:txBody>
          <a:bodyPr/>
          <a:lstStyle/>
          <a:p>
            <a:r>
              <a:rPr lang="en-GB" sz="2400" dirty="0"/>
              <a:t>Whole system change required with buy in from key stakeholders</a:t>
            </a:r>
          </a:p>
          <a:p>
            <a:r>
              <a:rPr lang="en-GB" sz="2400" dirty="0"/>
              <a:t>Would enable better support for staff with complex cases</a:t>
            </a:r>
          </a:p>
          <a:p>
            <a:r>
              <a:rPr lang="en-GB" sz="2400" dirty="0"/>
              <a:t>Shared responsibility across agencies</a:t>
            </a:r>
          </a:p>
          <a:p>
            <a:r>
              <a:rPr lang="en-GB" sz="2400" dirty="0"/>
              <a:t>Supporting cases that aren’t traditionally in each other’s territories</a:t>
            </a:r>
          </a:p>
          <a:p>
            <a:r>
              <a:rPr lang="en-GB" sz="2400" dirty="0"/>
              <a:t>Facilitating conversation with </a:t>
            </a:r>
            <a:r>
              <a:rPr lang="en-GB" sz="2400" dirty="0" smtClean="0"/>
              <a:t>children, young people and their families </a:t>
            </a:r>
            <a:r>
              <a:rPr lang="en-GB" sz="2400" dirty="0"/>
              <a:t>to help them identify their own needs</a:t>
            </a:r>
          </a:p>
          <a:p>
            <a:r>
              <a:rPr lang="en-GB" sz="2400" dirty="0"/>
              <a:t>Early guidance to ensure right treatment and right time</a:t>
            </a:r>
          </a:p>
          <a:p>
            <a:pPr marL="0" indent="0">
              <a:buNone/>
            </a:pPr>
            <a:endParaRPr lang="en-GB" sz="2400" dirty="0">
              <a:solidFill>
                <a:schemeClr val="accent5"/>
              </a:solidFill>
            </a:endParaRPr>
          </a:p>
          <a:p>
            <a:endParaRPr lang="en-GB" sz="2400" dirty="0">
              <a:solidFill>
                <a:schemeClr val="accent5"/>
              </a:solidFill>
            </a:endParaRPr>
          </a:p>
        </p:txBody>
      </p:sp>
    </p:spTree>
    <p:extLst>
      <p:ext uri="{BB962C8B-B14F-4D97-AF65-F5344CB8AC3E}">
        <p14:creationId xmlns:p14="http://schemas.microsoft.com/office/powerpoint/2010/main" val="22928690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132452"/>
            <a:ext cx="8093075" cy="1046097"/>
          </a:xfrm>
        </p:spPr>
        <p:txBody>
          <a:bodyPr/>
          <a:lstStyle/>
          <a:p>
            <a:r>
              <a:rPr lang="en-US" dirty="0"/>
              <a:t>FAQ: What’s the difference between Getting More Help and Getting Risk Support? </a:t>
            </a:r>
          </a:p>
        </p:txBody>
      </p:sp>
      <p:sp>
        <p:nvSpPr>
          <p:cNvPr id="5" name="TextBox 4"/>
          <p:cNvSpPr txBox="1"/>
          <p:nvPr/>
        </p:nvSpPr>
        <p:spPr>
          <a:xfrm>
            <a:off x="250825" y="1216181"/>
            <a:ext cx="2691250" cy="369332"/>
          </a:xfrm>
          <a:prstGeom prst="rect">
            <a:avLst/>
          </a:prstGeom>
          <a:noFill/>
          <a:ln>
            <a:solidFill>
              <a:schemeClr val="tx1"/>
            </a:solidFill>
          </a:ln>
        </p:spPr>
        <p:txBody>
          <a:bodyPr wrap="none" rtlCol="0">
            <a:spAutoFit/>
          </a:bodyPr>
          <a:lstStyle/>
          <a:p>
            <a:r>
              <a:rPr lang="en-US" b="1" dirty="0">
                <a:solidFill>
                  <a:srgbClr val="FF0000"/>
                </a:solidFill>
              </a:rPr>
              <a:t>Getting help or more help</a:t>
            </a:r>
          </a:p>
        </p:txBody>
      </p:sp>
      <p:sp>
        <p:nvSpPr>
          <p:cNvPr id="6" name="TextBox 5"/>
          <p:cNvSpPr txBox="1"/>
          <p:nvPr/>
        </p:nvSpPr>
        <p:spPr>
          <a:xfrm>
            <a:off x="4182940" y="1189760"/>
            <a:ext cx="2084738" cy="369332"/>
          </a:xfrm>
          <a:prstGeom prst="rect">
            <a:avLst/>
          </a:prstGeom>
          <a:noFill/>
          <a:ln>
            <a:solidFill>
              <a:schemeClr val="tx1"/>
            </a:solidFill>
          </a:ln>
        </p:spPr>
        <p:txBody>
          <a:bodyPr wrap="none" rtlCol="0">
            <a:spAutoFit/>
          </a:bodyPr>
          <a:lstStyle/>
          <a:p>
            <a:r>
              <a:rPr lang="en-US" b="1" dirty="0">
                <a:solidFill>
                  <a:srgbClr val="FF0000"/>
                </a:solidFill>
              </a:rPr>
              <a:t>Getting risk support</a:t>
            </a:r>
          </a:p>
        </p:txBody>
      </p:sp>
      <p:sp>
        <p:nvSpPr>
          <p:cNvPr id="7" name="Text Placeholder 2"/>
          <p:cNvSpPr txBox="1">
            <a:spLocks/>
          </p:cNvSpPr>
          <p:nvPr/>
        </p:nvSpPr>
        <p:spPr>
          <a:xfrm>
            <a:off x="123106" y="1685077"/>
            <a:ext cx="3652438" cy="4466848"/>
          </a:xfrm>
          <a:prstGeom prst="rect">
            <a:avLst/>
          </a:prstGeom>
        </p:spPr>
        <p:txBody>
          <a:bodyPr/>
          <a:lstStyle>
            <a:lvl1pPr marL="342900" indent="-342900" algn="l" defTabSz="914400" rtl="0" eaLnBrk="1" latinLnBrk="0" hangingPunct="1">
              <a:spcBef>
                <a:spcPct val="20000"/>
              </a:spcBef>
              <a:buClr>
                <a:srgbClr val="A4D620"/>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A4D620"/>
              </a:buClr>
              <a:buSzPct val="90000"/>
              <a:buFont typeface="Courier New" panose="02070309020205020404" pitchFamily="49" charset="0"/>
              <a:buChar char="o"/>
              <a:defRPr sz="1800" kern="1200" baseline="0">
                <a:solidFill>
                  <a:schemeClr val="tx1"/>
                </a:solidFill>
                <a:latin typeface="+mn-lt"/>
                <a:ea typeface="+mn-ea"/>
                <a:cs typeface="+mn-cs"/>
              </a:defRPr>
            </a:lvl2pPr>
            <a:lvl3pPr marL="1143000" indent="-228600" algn="l" defTabSz="914400" rtl="0" eaLnBrk="1" latinLnBrk="0" hangingPunct="1">
              <a:spcBef>
                <a:spcPct val="20000"/>
              </a:spcBef>
              <a:buClr>
                <a:srgbClr val="A4D620"/>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A4D620"/>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A4D620"/>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16000"/>
            <a:r>
              <a:rPr lang="en-US" sz="1800" dirty="0">
                <a:solidFill>
                  <a:prstClr val="black"/>
                </a:solidFill>
              </a:rPr>
              <a:t>evidence-based, carefully designed and tested for fidelity </a:t>
            </a:r>
          </a:p>
          <a:p>
            <a:pPr indent="-216000"/>
            <a:r>
              <a:rPr lang="en-US" sz="1800" dirty="0">
                <a:solidFill>
                  <a:prstClr val="black"/>
                </a:solidFill>
              </a:rPr>
              <a:t>aim of recovery, or goal of improvement expected to enhance wellbeing</a:t>
            </a:r>
          </a:p>
          <a:p>
            <a:pPr indent="-216000"/>
            <a:r>
              <a:rPr lang="en-US" sz="1800" dirty="0">
                <a:solidFill>
                  <a:prstClr val="black"/>
                </a:solidFill>
              </a:rPr>
              <a:t>participants committed to achieving change</a:t>
            </a:r>
          </a:p>
          <a:p>
            <a:pPr indent="-216000"/>
            <a:r>
              <a:rPr lang="en-US" sz="1800" dirty="0">
                <a:solidFill>
                  <a:prstClr val="black"/>
                </a:solidFill>
              </a:rPr>
              <a:t>focused activity with predetermined timeframes</a:t>
            </a:r>
          </a:p>
          <a:p>
            <a:pPr indent="-216000"/>
            <a:r>
              <a:rPr lang="en-US" sz="1800" dirty="0">
                <a:solidFill>
                  <a:prstClr val="black"/>
                </a:solidFill>
              </a:rPr>
              <a:t>structured with a theoretical rationale based on  understanding of the disorder</a:t>
            </a:r>
          </a:p>
          <a:p>
            <a:pPr indent="-216000"/>
            <a:r>
              <a:rPr lang="en-US" sz="1800" dirty="0">
                <a:solidFill>
                  <a:prstClr val="black"/>
                </a:solidFill>
              </a:rPr>
              <a:t>modification to the treatment protocol is indicated by session by session treatment response</a:t>
            </a:r>
          </a:p>
        </p:txBody>
      </p:sp>
      <p:sp>
        <p:nvSpPr>
          <p:cNvPr id="9" name="Text Placeholder 2"/>
          <p:cNvSpPr txBox="1">
            <a:spLocks/>
          </p:cNvSpPr>
          <p:nvPr/>
        </p:nvSpPr>
        <p:spPr>
          <a:xfrm>
            <a:off x="4134308" y="1685077"/>
            <a:ext cx="5009692" cy="4758972"/>
          </a:xfrm>
          <a:prstGeom prst="rect">
            <a:avLst/>
          </a:prstGeom>
        </p:spPr>
        <p:txBody>
          <a:bodyPr/>
          <a:lstStyle>
            <a:lvl1pPr marL="342900" indent="-342900" algn="l" defTabSz="914400" rtl="0" eaLnBrk="1" latinLnBrk="0" hangingPunct="1">
              <a:spcBef>
                <a:spcPct val="20000"/>
              </a:spcBef>
              <a:buClr>
                <a:srgbClr val="A4D620"/>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A4D620"/>
              </a:buClr>
              <a:buSzPct val="90000"/>
              <a:buFont typeface="Courier New" panose="02070309020205020404" pitchFamily="49" charset="0"/>
              <a:buChar char="o"/>
              <a:defRPr sz="1800" kern="1200" baseline="0">
                <a:solidFill>
                  <a:schemeClr val="tx1"/>
                </a:solidFill>
                <a:latin typeface="+mn-lt"/>
                <a:ea typeface="+mn-ea"/>
                <a:cs typeface="+mn-cs"/>
              </a:defRPr>
            </a:lvl2pPr>
            <a:lvl3pPr marL="1143000" indent="-228600" algn="l" defTabSz="914400" rtl="0" eaLnBrk="1" latinLnBrk="0" hangingPunct="1">
              <a:spcBef>
                <a:spcPct val="20000"/>
              </a:spcBef>
              <a:buClr>
                <a:srgbClr val="A4D620"/>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A4D620"/>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A4D620"/>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16000">
              <a:spcBef>
                <a:spcPts val="200"/>
              </a:spcBef>
            </a:pPr>
            <a:r>
              <a:rPr lang="en-US" sz="1800" dirty="0">
                <a:solidFill>
                  <a:prstClr val="black"/>
                </a:solidFill>
              </a:rPr>
              <a:t>individually tailored support based on an explicit collaborative shared plan for each family </a:t>
            </a:r>
          </a:p>
          <a:p>
            <a:pPr indent="-216000">
              <a:spcBef>
                <a:spcPts val="200"/>
              </a:spcBef>
            </a:pPr>
            <a:r>
              <a:rPr lang="en-US" sz="1800" dirty="0">
                <a:solidFill>
                  <a:prstClr val="black"/>
                </a:solidFill>
              </a:rPr>
              <a:t>aim of reducing the risk of harm, catastrophic outcomes (death, injury) and decreasing the chance of deterioration  as well as increasing self-management, resilience and agency</a:t>
            </a:r>
          </a:p>
          <a:p>
            <a:pPr indent="-216000">
              <a:spcBef>
                <a:spcPts val="200"/>
              </a:spcBef>
            </a:pPr>
            <a:r>
              <a:rPr lang="en-US" sz="1800" dirty="0">
                <a:solidFill>
                  <a:prstClr val="black"/>
                </a:solidFill>
              </a:rPr>
              <a:t>participants committed to improving their reactions to crises </a:t>
            </a:r>
          </a:p>
          <a:p>
            <a:pPr indent="-216000">
              <a:spcBef>
                <a:spcPts val="200"/>
              </a:spcBef>
            </a:pPr>
            <a:r>
              <a:rPr lang="en-US" sz="1800" dirty="0">
                <a:solidFill>
                  <a:prstClr val="black"/>
                </a:solidFill>
              </a:rPr>
              <a:t>ongoing process dependent on the young person’s needs</a:t>
            </a:r>
          </a:p>
          <a:p>
            <a:pPr indent="-216000">
              <a:spcBef>
                <a:spcPts val="200"/>
              </a:spcBef>
            </a:pPr>
            <a:r>
              <a:rPr lang="en-US" sz="1800" dirty="0">
                <a:solidFill>
                  <a:prstClr val="black"/>
                </a:solidFill>
              </a:rPr>
              <a:t>pragmatically driven; family to influence structure and content of the intervention within legal constraints</a:t>
            </a:r>
          </a:p>
          <a:p>
            <a:pPr indent="-216000">
              <a:spcBef>
                <a:spcPts val="200"/>
              </a:spcBef>
            </a:pPr>
            <a:r>
              <a:rPr lang="en-US" sz="1800" dirty="0">
                <a:solidFill>
                  <a:prstClr val="black"/>
                </a:solidFill>
              </a:rPr>
              <a:t>modification to the agreed protocol is a regular occurrence in response to the safety outcomes achieved</a:t>
            </a:r>
          </a:p>
        </p:txBody>
      </p:sp>
    </p:spTree>
    <p:extLst>
      <p:ext uri="{BB962C8B-B14F-4D97-AF65-F5344CB8AC3E}">
        <p14:creationId xmlns:p14="http://schemas.microsoft.com/office/powerpoint/2010/main" val="1006609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The THRIVE Conceptual Framework: Summary</a:t>
            </a:r>
          </a:p>
        </p:txBody>
      </p:sp>
      <p:sp>
        <p:nvSpPr>
          <p:cNvPr id="3" name="Text Placeholder 2"/>
          <p:cNvSpPr>
            <a:spLocks noGrp="1"/>
          </p:cNvSpPr>
          <p:nvPr>
            <p:ph type="body" sz="quarter" idx="11"/>
          </p:nvPr>
        </p:nvSpPr>
        <p:spPr>
          <a:xfrm>
            <a:off x="250825" y="1028126"/>
            <a:ext cx="8642350" cy="5656009"/>
          </a:xfrm>
        </p:spPr>
        <p:txBody>
          <a:bodyPr/>
          <a:lstStyle/>
          <a:p>
            <a:pPr marL="0" indent="0">
              <a:buNone/>
            </a:pPr>
            <a:r>
              <a:rPr lang="en-US" sz="2400" dirty="0"/>
              <a:t>The THRIVE framework: </a:t>
            </a:r>
          </a:p>
          <a:p>
            <a:r>
              <a:rPr lang="en-US" sz="2400" dirty="0"/>
              <a:t>replaces tiers with a whole system approach</a:t>
            </a:r>
          </a:p>
          <a:p>
            <a:r>
              <a:rPr lang="en-US" sz="2400" dirty="0"/>
              <a:t>is based on the identified needs of children, young people and their families</a:t>
            </a:r>
          </a:p>
          <a:p>
            <a:r>
              <a:rPr lang="en-US" sz="2400" dirty="0"/>
              <a:t>advocates the effective use of data to inform delivery and meet needs</a:t>
            </a:r>
          </a:p>
          <a:p>
            <a:r>
              <a:rPr lang="en-US" sz="2400" dirty="0"/>
              <a:t>identifies groups of children and young people and the sorts of support they need</a:t>
            </a:r>
          </a:p>
          <a:p>
            <a:r>
              <a:rPr lang="en-US" sz="2400" dirty="0"/>
              <a:t>draws a clearer distinction between </a:t>
            </a:r>
            <a:r>
              <a:rPr lang="en-US" sz="2400" dirty="0" smtClean="0"/>
              <a:t>“treatment” </a:t>
            </a:r>
            <a:r>
              <a:rPr lang="en-US" sz="2400" dirty="0"/>
              <a:t>and support</a:t>
            </a:r>
          </a:p>
          <a:p>
            <a:r>
              <a:rPr lang="en-US" sz="2400" dirty="0"/>
              <a:t>builds on individual and community strengths wherever possible</a:t>
            </a:r>
          </a:p>
          <a:p>
            <a:r>
              <a:rPr lang="en-US" sz="2400" dirty="0"/>
              <a:t>ensures children, young people and their families are active decision makers</a:t>
            </a:r>
          </a:p>
          <a:p>
            <a:endParaRPr lang="en-US" sz="3200" dirty="0"/>
          </a:p>
          <a:p>
            <a:endParaRPr lang="en-US" dirty="0"/>
          </a:p>
          <a:p>
            <a:endParaRPr lang="en-GB" sz="2400" dirty="0">
              <a:solidFill>
                <a:schemeClr val="accent5"/>
              </a:solidFill>
            </a:endParaRPr>
          </a:p>
          <a:p>
            <a:endParaRPr lang="en-GB" sz="2400" dirty="0">
              <a:solidFill>
                <a:schemeClr val="accent5"/>
              </a:solidFill>
            </a:endParaRPr>
          </a:p>
          <a:p>
            <a:endParaRPr lang="en-GB" sz="2400" dirty="0">
              <a:solidFill>
                <a:schemeClr val="accent5"/>
              </a:solidFill>
            </a:endParaRPr>
          </a:p>
        </p:txBody>
      </p:sp>
      <p:sp>
        <p:nvSpPr>
          <p:cNvPr id="4" name="TextBox 3"/>
          <p:cNvSpPr txBox="1"/>
          <p:nvPr/>
        </p:nvSpPr>
        <p:spPr>
          <a:xfrm>
            <a:off x="1989473" y="6452798"/>
            <a:ext cx="7154527" cy="307777"/>
          </a:xfrm>
          <a:prstGeom prst="rect">
            <a:avLst/>
          </a:prstGeom>
          <a:noFill/>
        </p:spPr>
        <p:txBody>
          <a:bodyPr wrap="square" rtlCol="0">
            <a:spAutoFit/>
          </a:bodyPr>
          <a:lstStyle/>
          <a:p>
            <a:pPr algn="r"/>
            <a:r>
              <a:rPr lang="en-US" sz="1400" i="1" dirty="0" smtClean="0">
                <a:solidFill>
                  <a:prstClr val="black"/>
                </a:solidFill>
              </a:rPr>
              <a:t>THRIVE Elaborated, Second Edition </a:t>
            </a:r>
            <a:r>
              <a:rPr lang="en-GB" sz="1400" i="1" dirty="0" smtClean="0">
                <a:solidFill>
                  <a:prstClr val="black"/>
                </a:solidFill>
              </a:rPr>
              <a:t>(Wolpert </a:t>
            </a:r>
            <a:r>
              <a:rPr lang="en-GB" sz="1400" i="1" dirty="0">
                <a:solidFill>
                  <a:prstClr val="black"/>
                </a:solidFill>
              </a:rPr>
              <a:t>et al., 2016)</a:t>
            </a:r>
            <a:r>
              <a:rPr lang="en-GB" sz="1400" b="1" dirty="0">
                <a:solidFill>
                  <a:prstClr val="black"/>
                </a:solidFill>
              </a:rPr>
              <a:t> </a:t>
            </a:r>
          </a:p>
        </p:txBody>
      </p:sp>
    </p:spTree>
    <p:extLst>
      <p:ext uri="{BB962C8B-B14F-4D97-AF65-F5344CB8AC3E}">
        <p14:creationId xmlns:p14="http://schemas.microsoft.com/office/powerpoint/2010/main" val="13423412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987461"/>
            <a:ext cx="7772400" cy="3486060"/>
          </a:xfrm>
        </p:spPr>
        <p:txBody>
          <a:bodyPr/>
          <a:lstStyle/>
          <a:p>
            <a:r>
              <a:rPr lang="en-US" sz="3600" dirty="0">
                <a:solidFill>
                  <a:schemeClr val="accent5">
                    <a:lumMod val="75000"/>
                  </a:schemeClr>
                </a:solidFill>
              </a:rPr>
              <a:t>Q &amp; A: your thoughts on the THRIVE conceptual framework</a:t>
            </a:r>
            <a:r>
              <a:rPr lang="en-US" sz="3600" dirty="0"/>
              <a:t/>
            </a:r>
            <a:br>
              <a:rPr lang="en-US" sz="3600" dirty="0"/>
            </a:br>
            <a:r>
              <a:rPr lang="en-GB" sz="3600" dirty="0">
                <a:solidFill>
                  <a:schemeClr val="accent5"/>
                </a:solidFill>
              </a:rPr>
              <a:t/>
            </a:r>
            <a:br>
              <a:rPr lang="en-GB" sz="3600" dirty="0">
                <a:solidFill>
                  <a:schemeClr val="accent5"/>
                </a:solidFill>
              </a:rPr>
            </a:br>
            <a:r>
              <a:rPr lang="en-GB" sz="2800" dirty="0">
                <a:solidFill>
                  <a:schemeClr val="bg1">
                    <a:lumMod val="50000"/>
                  </a:schemeClr>
                </a:solidFill>
              </a:rPr>
              <a:t/>
            </a:r>
            <a:br>
              <a:rPr lang="en-GB" sz="2800" dirty="0">
                <a:solidFill>
                  <a:schemeClr val="bg1">
                    <a:lumMod val="50000"/>
                  </a:schemeClr>
                </a:solidFill>
              </a:rPr>
            </a:br>
            <a:r>
              <a:rPr lang="en-GB" sz="2800" dirty="0">
                <a:solidFill>
                  <a:schemeClr val="bg1">
                    <a:lumMod val="50000"/>
                  </a:schemeClr>
                </a:solidFill>
              </a:rPr>
              <a:t>[place name’s team]</a:t>
            </a:r>
            <a:br>
              <a:rPr lang="en-GB" sz="2800" dirty="0">
                <a:solidFill>
                  <a:schemeClr val="bg1">
                    <a:lumMod val="50000"/>
                  </a:schemeClr>
                </a:solidFill>
              </a:rPr>
            </a:br>
            <a:endParaRPr lang="en-US" sz="2800" b="1" i="1" dirty="0">
              <a:solidFill>
                <a:schemeClr val="accent5"/>
              </a:solidFill>
            </a:endParaRPr>
          </a:p>
        </p:txBody>
      </p:sp>
    </p:spTree>
    <p:extLst>
      <p:ext uri="{BB962C8B-B14F-4D97-AF65-F5344CB8AC3E}">
        <p14:creationId xmlns:p14="http://schemas.microsoft.com/office/powerpoint/2010/main" val="229122053"/>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1940329"/>
            <a:ext cx="9144000" cy="2399852"/>
          </a:xfrm>
        </p:spPr>
        <p:txBody>
          <a:bodyPr/>
          <a:lstStyle/>
          <a:p>
            <a:r>
              <a:rPr lang="en-GB" sz="3600" dirty="0">
                <a:solidFill>
                  <a:schemeClr val="accent5"/>
                </a:solidFill>
              </a:rPr>
              <a:t>Current climate in [place name]</a:t>
            </a:r>
            <a:br>
              <a:rPr lang="en-GB" sz="3600" dirty="0">
                <a:solidFill>
                  <a:schemeClr val="accent5"/>
                </a:solidFill>
              </a:rPr>
            </a:br>
            <a:r>
              <a:rPr lang="en-GB" sz="3600" dirty="0">
                <a:solidFill>
                  <a:schemeClr val="accent5"/>
                </a:solidFill>
              </a:rPr>
              <a:t/>
            </a:r>
            <a:br>
              <a:rPr lang="en-GB" sz="3600" dirty="0">
                <a:solidFill>
                  <a:schemeClr val="accent5"/>
                </a:solidFill>
              </a:rPr>
            </a:br>
            <a:r>
              <a:rPr lang="en-GB" sz="2800" dirty="0">
                <a:solidFill>
                  <a:schemeClr val="bg1">
                    <a:lumMod val="50000"/>
                  </a:schemeClr>
                </a:solidFill>
              </a:rPr>
              <a:t>Name, Title</a:t>
            </a:r>
            <a:br>
              <a:rPr lang="en-GB" sz="2800" dirty="0">
                <a:solidFill>
                  <a:schemeClr val="bg1">
                    <a:lumMod val="50000"/>
                  </a:schemeClr>
                </a:solidFill>
              </a:rPr>
            </a:br>
            <a:r>
              <a:rPr lang="en-GB" sz="2800" dirty="0">
                <a:solidFill>
                  <a:schemeClr val="bg1">
                    <a:lumMod val="50000"/>
                  </a:schemeClr>
                </a:solidFill>
              </a:rPr>
              <a:t>Name, Title</a:t>
            </a:r>
            <a:br>
              <a:rPr lang="en-GB" sz="2800" dirty="0">
                <a:solidFill>
                  <a:schemeClr val="bg1">
                    <a:lumMod val="50000"/>
                  </a:schemeClr>
                </a:solidFill>
              </a:rPr>
            </a:br>
            <a:endParaRPr lang="en-US" sz="2800" b="1" i="1" dirty="0">
              <a:solidFill>
                <a:schemeClr val="bg1">
                  <a:lumMod val="50000"/>
                </a:schemeClr>
              </a:solidFill>
            </a:endParaRPr>
          </a:p>
        </p:txBody>
      </p:sp>
    </p:spTree>
    <p:extLst>
      <p:ext uri="{BB962C8B-B14F-4D97-AF65-F5344CB8AC3E}">
        <p14:creationId xmlns:p14="http://schemas.microsoft.com/office/powerpoint/2010/main" val="387202710"/>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327356" y="2116251"/>
            <a:ext cx="6592528" cy="2978383"/>
          </a:xfrm>
        </p:spPr>
        <p:txBody>
          <a:bodyPr/>
          <a:lstStyle/>
          <a:p>
            <a:r>
              <a:rPr lang="en-GB" sz="3600" dirty="0" smtClean="0">
                <a:solidFill>
                  <a:schemeClr val="accent5"/>
                </a:solidFill>
              </a:rPr>
              <a:t>Core components of i-THRIVE model</a:t>
            </a:r>
            <a:br>
              <a:rPr lang="en-GB" sz="3600" dirty="0" smtClean="0">
                <a:solidFill>
                  <a:schemeClr val="accent5"/>
                </a:solidFill>
              </a:rPr>
            </a:br>
            <a:r>
              <a:rPr lang="en-GB" sz="3600" dirty="0">
                <a:solidFill>
                  <a:schemeClr val="accent5"/>
                </a:solidFill>
              </a:rPr>
              <a:t/>
            </a:r>
            <a:br>
              <a:rPr lang="en-GB" sz="3600" dirty="0">
                <a:solidFill>
                  <a:schemeClr val="accent5"/>
                </a:solidFill>
              </a:rPr>
            </a:br>
            <a:endParaRPr lang="en-US" sz="2800" b="1" i="1" dirty="0">
              <a:solidFill>
                <a:schemeClr val="bg1">
                  <a:lumMod val="50000"/>
                </a:schemeClr>
              </a:solidFill>
            </a:endParaRPr>
          </a:p>
        </p:txBody>
      </p:sp>
    </p:spTree>
    <p:extLst>
      <p:ext uri="{BB962C8B-B14F-4D97-AF65-F5344CB8AC3E}">
        <p14:creationId xmlns:p14="http://schemas.microsoft.com/office/powerpoint/2010/main" val="3349275338"/>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8468172" cy="589656"/>
          </a:xfrm>
        </p:spPr>
        <p:txBody>
          <a:bodyPr/>
          <a:lstStyle/>
          <a:p>
            <a:r>
              <a:rPr lang="en-US" dirty="0" smtClean="0"/>
              <a:t>The response to the THRIVE Conceptual Framework</a:t>
            </a:r>
            <a:endParaRPr lang="en-US" dirty="0"/>
          </a:p>
        </p:txBody>
      </p:sp>
      <p:sp>
        <p:nvSpPr>
          <p:cNvPr id="6" name="TextBox 5"/>
          <p:cNvSpPr txBox="1"/>
          <p:nvPr/>
        </p:nvSpPr>
        <p:spPr>
          <a:xfrm>
            <a:off x="3539548" y="3496306"/>
            <a:ext cx="2446987" cy="783193"/>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smtClean="0">
                <a:solidFill>
                  <a:prstClr val="black"/>
                </a:solidFill>
              </a:rPr>
              <a:t>How do we make it work in our area?</a:t>
            </a:r>
            <a:endParaRPr lang="en-GB" sz="2000" dirty="0">
              <a:solidFill>
                <a:prstClr val="black"/>
              </a:solidFill>
            </a:endParaRPr>
          </a:p>
        </p:txBody>
      </p:sp>
      <p:sp>
        <p:nvSpPr>
          <p:cNvPr id="7" name="TextBox 6"/>
          <p:cNvSpPr txBox="1"/>
          <p:nvPr/>
        </p:nvSpPr>
        <p:spPr>
          <a:xfrm>
            <a:off x="631069" y="3285033"/>
            <a:ext cx="2446987" cy="1464231"/>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smtClean="0">
                <a:solidFill>
                  <a:prstClr val="black"/>
                </a:solidFill>
              </a:rPr>
              <a:t>What do the principles look like in practice on the ground?</a:t>
            </a:r>
            <a:endParaRPr lang="en-GB" sz="2000" dirty="0">
              <a:solidFill>
                <a:prstClr val="black"/>
              </a:solidFill>
            </a:endParaRPr>
          </a:p>
        </p:txBody>
      </p:sp>
      <p:sp>
        <p:nvSpPr>
          <p:cNvPr id="8" name="TextBox 7"/>
          <p:cNvSpPr txBox="1"/>
          <p:nvPr/>
        </p:nvSpPr>
        <p:spPr>
          <a:xfrm>
            <a:off x="6272016" y="3986802"/>
            <a:ext cx="2446987" cy="783193"/>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smtClean="0">
                <a:solidFill>
                  <a:prstClr val="black"/>
                </a:solidFill>
              </a:rPr>
              <a:t>Is there a blueprint for implementation?</a:t>
            </a:r>
            <a:endParaRPr lang="en-GB" sz="2000" dirty="0">
              <a:solidFill>
                <a:prstClr val="black"/>
              </a:solidFill>
            </a:endParaRPr>
          </a:p>
        </p:txBody>
      </p:sp>
      <p:sp>
        <p:nvSpPr>
          <p:cNvPr id="9" name="TextBox 8"/>
          <p:cNvSpPr txBox="1"/>
          <p:nvPr/>
        </p:nvSpPr>
        <p:spPr>
          <a:xfrm>
            <a:off x="6096001" y="5367280"/>
            <a:ext cx="2446987" cy="1123712"/>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smtClean="0">
                <a:solidFill>
                  <a:prstClr val="black"/>
                </a:solidFill>
              </a:rPr>
              <a:t>How do we implement the concepts?</a:t>
            </a:r>
            <a:endParaRPr lang="en-GB" sz="2000" dirty="0">
              <a:solidFill>
                <a:prstClr val="black"/>
              </a:solidFill>
            </a:endParaRPr>
          </a:p>
        </p:txBody>
      </p:sp>
      <p:sp>
        <p:nvSpPr>
          <p:cNvPr id="10" name="TextBox 9"/>
          <p:cNvSpPr txBox="1"/>
          <p:nvPr/>
        </p:nvSpPr>
        <p:spPr>
          <a:xfrm>
            <a:off x="3363534" y="4749265"/>
            <a:ext cx="2446987" cy="1464231"/>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smtClean="0">
                <a:solidFill>
                  <a:prstClr val="black"/>
                </a:solidFill>
              </a:rPr>
              <a:t>How should we design services to reflect THRIVE principles?</a:t>
            </a:r>
            <a:endParaRPr lang="en-GB" sz="2000" dirty="0">
              <a:solidFill>
                <a:prstClr val="black"/>
              </a:solidFill>
            </a:endParaRPr>
          </a:p>
        </p:txBody>
      </p:sp>
      <p:sp>
        <p:nvSpPr>
          <p:cNvPr id="11" name="TextBox 10"/>
          <p:cNvSpPr txBox="1"/>
          <p:nvPr/>
        </p:nvSpPr>
        <p:spPr>
          <a:xfrm>
            <a:off x="250831" y="5181393"/>
            <a:ext cx="2446987" cy="1123712"/>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smtClean="0">
                <a:solidFill>
                  <a:prstClr val="black"/>
                </a:solidFill>
              </a:rPr>
              <a:t>Can we access support for implementation?</a:t>
            </a:r>
            <a:endParaRPr lang="en-GB" sz="2000" dirty="0">
              <a:solidFill>
                <a:prstClr val="black"/>
              </a:solidFill>
            </a:endParaRPr>
          </a:p>
        </p:txBody>
      </p:sp>
      <p:sp>
        <p:nvSpPr>
          <p:cNvPr id="12" name="TextBox 11"/>
          <p:cNvSpPr txBox="1"/>
          <p:nvPr/>
        </p:nvSpPr>
        <p:spPr>
          <a:xfrm>
            <a:off x="250831" y="1030942"/>
            <a:ext cx="8596961" cy="1379101"/>
          </a:xfrm>
          <a:prstGeom prst="roundRect">
            <a:avLst/>
          </a:prstGeom>
          <a:noFill/>
          <a:ln>
            <a:solidFill>
              <a:schemeClr val="accent4"/>
            </a:solidFill>
          </a:ln>
        </p:spPr>
        <p:txBody>
          <a:bodyPr wrap="square" rtlCol="0">
            <a:spAutoFit/>
          </a:bodyPr>
          <a:lstStyle/>
          <a:p>
            <a:pPr algn="ctr"/>
            <a:r>
              <a:rPr lang="en-GB" sz="2500" dirty="0" smtClean="0">
                <a:solidFill>
                  <a:prstClr val="black"/>
                </a:solidFill>
              </a:rPr>
              <a:t>We really like the concept and principles of THRIVE and would like to use it to underpin our redesign of mental health services for children and young people in line with Future in Mind</a:t>
            </a:r>
            <a:endParaRPr lang="en-GB" sz="2500" dirty="0">
              <a:solidFill>
                <a:prstClr val="black"/>
              </a:solidFill>
            </a:endParaRPr>
          </a:p>
        </p:txBody>
      </p:sp>
      <p:sp>
        <p:nvSpPr>
          <p:cNvPr id="13" name="TextBox 12"/>
          <p:cNvSpPr txBox="1"/>
          <p:nvPr/>
        </p:nvSpPr>
        <p:spPr>
          <a:xfrm>
            <a:off x="3261423" y="2534410"/>
            <a:ext cx="2446987" cy="442674"/>
          </a:xfrm>
          <a:prstGeom prst="roundRect">
            <a:avLst/>
          </a:prstGeom>
          <a:noFill/>
          <a:ln>
            <a:noFill/>
          </a:ln>
        </p:spPr>
        <p:txBody>
          <a:bodyPr wrap="square" rtlCol="0">
            <a:spAutoFit/>
          </a:bodyPr>
          <a:lstStyle/>
          <a:p>
            <a:pPr algn="ctr"/>
            <a:r>
              <a:rPr lang="en-GB" sz="2000" dirty="0" smtClean="0">
                <a:solidFill>
                  <a:prstClr val="black"/>
                </a:solidFill>
              </a:rPr>
              <a:t>BUT…</a:t>
            </a:r>
            <a:endParaRPr lang="en-GB" sz="2000" dirty="0">
              <a:solidFill>
                <a:prstClr val="black"/>
              </a:solidFill>
            </a:endParaRPr>
          </a:p>
        </p:txBody>
      </p:sp>
    </p:spTree>
    <p:extLst>
      <p:ext uri="{BB962C8B-B14F-4D97-AF65-F5344CB8AC3E}">
        <p14:creationId xmlns:p14="http://schemas.microsoft.com/office/powerpoint/2010/main" val="3746024308"/>
      </p:ext>
    </p:extLst>
  </p:cSld>
  <p:clrMapOvr>
    <a:masterClrMapping/>
  </p:clrMapOvr>
  <mc:AlternateContent xmlns:mc="http://schemas.openxmlformats.org/markup-compatibility/2006" xmlns:p14="http://schemas.microsoft.com/office/powerpoint/2010/main">
    <mc:Choice Requires="p14">
      <p:transition spd="slow" p14:dur="2000" advTm="57117"/>
    </mc:Choice>
    <mc:Fallback xmlns="">
      <p:transition xmlns:p14="http://schemas.microsoft.com/office/powerpoint/2010/main" spd="slow" advTm="57117"/>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25332" y="173626"/>
            <a:ext cx="6842125" cy="576263"/>
          </a:xfrm>
        </p:spPr>
        <p:txBody>
          <a:bodyPr/>
          <a:lstStyle/>
          <a:p>
            <a:r>
              <a:rPr lang="en-US" dirty="0">
                <a:solidFill>
                  <a:schemeClr val="accent5"/>
                </a:solidFill>
              </a:rPr>
              <a:t>i-THRIVE </a:t>
            </a:r>
            <a:r>
              <a:rPr lang="en-US" dirty="0" smtClean="0">
                <a:solidFill>
                  <a:schemeClr val="accent5"/>
                </a:solidFill>
              </a:rPr>
              <a:t>Programme</a:t>
            </a:r>
            <a:endParaRPr lang="en-GB" dirty="0"/>
          </a:p>
        </p:txBody>
      </p:sp>
      <p:sp>
        <p:nvSpPr>
          <p:cNvPr id="19" name="Right Arrow 18"/>
          <p:cNvSpPr/>
          <p:nvPr/>
        </p:nvSpPr>
        <p:spPr>
          <a:xfrm>
            <a:off x="2912899" y="3154081"/>
            <a:ext cx="2295427" cy="815926"/>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GB">
              <a:solidFill>
                <a:prstClr val="white"/>
              </a:solidFill>
            </a:endParaRPr>
          </a:p>
        </p:txBody>
      </p:sp>
      <p:sp>
        <p:nvSpPr>
          <p:cNvPr id="24" name="Rectangle 23"/>
          <p:cNvSpPr/>
          <p:nvPr/>
        </p:nvSpPr>
        <p:spPr>
          <a:xfrm>
            <a:off x="288078" y="5308234"/>
            <a:ext cx="8855922" cy="1015663"/>
          </a:xfrm>
          <a:prstGeom prst="rect">
            <a:avLst/>
          </a:prstGeom>
          <a:solidFill>
            <a:schemeClr val="bg1"/>
          </a:solidFill>
        </p:spPr>
        <p:txBody>
          <a:bodyPr wrap="square">
            <a:spAutoFit/>
          </a:bodyPr>
          <a:lstStyle/>
          <a:p>
            <a:pPr>
              <a:buClr>
                <a:srgbClr val="A4D620"/>
              </a:buClr>
            </a:pPr>
            <a:r>
              <a:rPr lang="en-US" sz="2000" dirty="0" smtClean="0">
                <a:solidFill>
                  <a:prstClr val="black"/>
                </a:solidFill>
              </a:rPr>
              <a:t>The </a:t>
            </a:r>
            <a:r>
              <a:rPr lang="en-US" sz="2000" dirty="0">
                <a:solidFill>
                  <a:prstClr val="black"/>
                </a:solidFill>
              </a:rPr>
              <a:t>i-THRIVE programme is a collaboration between the Anna Freud National Centre for Children and Families, the Tavistock and Portman NHS Foundation Trust, Dartmouth Institute for Health Policy and Clinical </a:t>
            </a:r>
            <a:r>
              <a:rPr lang="en-US" sz="2000" dirty="0" smtClean="0">
                <a:solidFill>
                  <a:prstClr val="black"/>
                </a:solidFill>
              </a:rPr>
              <a:t>Practice, </a:t>
            </a:r>
            <a:r>
              <a:rPr lang="en-US" sz="2000" dirty="0">
                <a:solidFill>
                  <a:prstClr val="black"/>
                </a:solidFill>
              </a:rPr>
              <a:t>and UCLPartners</a:t>
            </a:r>
            <a:r>
              <a:rPr lang="en-US" sz="2000" dirty="0" smtClean="0">
                <a:solidFill>
                  <a:prstClr val="black"/>
                </a:solidFill>
              </a:rPr>
              <a:t>.</a:t>
            </a:r>
            <a:endParaRPr lang="en-US" sz="2000" dirty="0">
              <a:solidFill>
                <a:prstClr val="black"/>
              </a:solidFill>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39823" y="2201398"/>
            <a:ext cx="2754318" cy="2721292"/>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34516" y="2338244"/>
            <a:ext cx="1956263" cy="2769759"/>
          </a:xfrm>
          <a:prstGeom prst="rect">
            <a:avLst/>
          </a:prstGeom>
          <a:ln>
            <a:solidFill>
              <a:srgbClr val="A4D620"/>
            </a:solidFill>
          </a:ln>
        </p:spPr>
      </p:pic>
      <p:pic>
        <p:nvPicPr>
          <p:cNvPr id="4" name="Picture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413679" y="173626"/>
            <a:ext cx="2440311" cy="830395"/>
          </a:xfrm>
          <a:prstGeom prst="rect">
            <a:avLst/>
          </a:prstGeom>
        </p:spPr>
      </p:pic>
      <p:sp>
        <p:nvSpPr>
          <p:cNvPr id="6" name="Rectangle 5"/>
          <p:cNvSpPr/>
          <p:nvPr/>
        </p:nvSpPr>
        <p:spPr>
          <a:xfrm>
            <a:off x="288077" y="1202746"/>
            <a:ext cx="8428219" cy="707886"/>
          </a:xfrm>
          <a:prstGeom prst="rect">
            <a:avLst/>
          </a:prstGeom>
        </p:spPr>
        <p:txBody>
          <a:bodyPr wrap="square">
            <a:spAutoFit/>
          </a:bodyPr>
          <a:lstStyle/>
          <a:p>
            <a:pPr>
              <a:buClr>
                <a:srgbClr val="A4D620"/>
              </a:buClr>
            </a:pPr>
            <a:r>
              <a:rPr lang="en-US" sz="2000" dirty="0">
                <a:solidFill>
                  <a:prstClr val="black"/>
                </a:solidFill>
              </a:rPr>
              <a:t>i-THRIVE is the implementation programme that supports sites to translate the THRIVE conceptual framework into a model of care that fits local context.</a:t>
            </a:r>
          </a:p>
        </p:txBody>
      </p:sp>
    </p:spTree>
    <p:extLst>
      <p:ext uri="{BB962C8B-B14F-4D97-AF65-F5344CB8AC3E}">
        <p14:creationId xmlns:p14="http://schemas.microsoft.com/office/powerpoint/2010/main" val="22659516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8642350" cy="576263"/>
          </a:xfrm>
        </p:spPr>
        <p:txBody>
          <a:bodyPr/>
          <a:lstStyle/>
          <a:p>
            <a:r>
              <a:rPr lang="en-US" dirty="0"/>
              <a:t>i-THRIVE is a ‘Whole-Systems Approach’ </a:t>
            </a:r>
          </a:p>
        </p:txBody>
      </p:sp>
      <p:sp>
        <p:nvSpPr>
          <p:cNvPr id="3" name="Text Placeholder 2"/>
          <p:cNvSpPr>
            <a:spLocks noGrp="1"/>
          </p:cNvSpPr>
          <p:nvPr>
            <p:ph type="body" sz="quarter" idx="11"/>
          </p:nvPr>
        </p:nvSpPr>
        <p:spPr>
          <a:xfrm>
            <a:off x="250825" y="1016669"/>
            <a:ext cx="8642350" cy="5082679"/>
          </a:xfrm>
        </p:spPr>
        <p:txBody>
          <a:bodyPr/>
          <a:lstStyle/>
          <a:p>
            <a:r>
              <a:rPr lang="en-US" dirty="0"/>
              <a:t>Delivering good quality care that is efficient cannot be achieved successfully by looking at a single service or set of professionals, rather it needs to consider all the parts of the system. </a:t>
            </a:r>
          </a:p>
          <a:p>
            <a:r>
              <a:rPr lang="en-US" dirty="0"/>
              <a:t>This involves not only thinking about all the agencies that are involved in providing services, but also considering how well the different ‘levels’ of the system are working together. </a:t>
            </a:r>
          </a:p>
          <a:p>
            <a:r>
              <a:rPr lang="en-US" dirty="0"/>
              <a:t>One way of thinking about these levels is to think about it in terms of three parts, all of which are dependent on each other and interact with each other. </a:t>
            </a:r>
          </a:p>
          <a:p>
            <a:r>
              <a:rPr lang="en-US" dirty="0"/>
              <a:t>These are the ‘Macro’, ‘Meso’ and ‘Micro’ systems.</a:t>
            </a:r>
          </a:p>
          <a:p>
            <a:r>
              <a:rPr lang="en-US" dirty="0"/>
              <a:t>THRIVE focuses on providing care according to the needs of young people, and helps services to provide that care according to those needs identified. </a:t>
            </a:r>
          </a:p>
          <a:p>
            <a:r>
              <a:rPr lang="en-US" dirty="0"/>
              <a:t>Given this, when developing a view of the system, it is necessary to understand which patient groups that are being considered at each level in the system, as well as the services that are providing care to that patient group at that level. </a:t>
            </a:r>
          </a:p>
          <a:p>
            <a:endParaRPr lang="en-US" dirty="0"/>
          </a:p>
          <a:p>
            <a:pPr marL="0" indent="0">
              <a:buNone/>
            </a:pPr>
            <a:endParaRPr lang="en-US" dirty="0"/>
          </a:p>
        </p:txBody>
      </p:sp>
    </p:spTree>
    <p:extLst>
      <p:ext uri="{BB962C8B-B14F-4D97-AF65-F5344CB8AC3E}">
        <p14:creationId xmlns:p14="http://schemas.microsoft.com/office/powerpoint/2010/main" val="1404400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1523999" y="836613"/>
          <a:ext cx="6335889" cy="5806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1"/>
          <p:cNvSpPr>
            <a:spLocks noGrp="1"/>
          </p:cNvSpPr>
          <p:nvPr>
            <p:ph type="body" sz="quarter" idx="10"/>
          </p:nvPr>
        </p:nvSpPr>
        <p:spPr>
          <a:xfrm>
            <a:off x="250831" y="260354"/>
            <a:ext cx="8738623" cy="872987"/>
          </a:xfrm>
        </p:spPr>
        <p:txBody>
          <a:bodyPr/>
          <a:lstStyle/>
          <a:p>
            <a:r>
              <a:rPr lang="en-US" dirty="0"/>
              <a:t>i-THRIVE Approach to Implementation: </a:t>
            </a:r>
            <a:r>
              <a:rPr lang="en-US" dirty="0" smtClean="0"/>
              <a:t>whole system change</a:t>
            </a:r>
            <a:endParaRPr lang="en-US" dirty="0"/>
          </a:p>
        </p:txBody>
      </p:sp>
    </p:spTree>
    <p:extLst>
      <p:ext uri="{BB962C8B-B14F-4D97-AF65-F5344CB8AC3E}">
        <p14:creationId xmlns:p14="http://schemas.microsoft.com/office/powerpoint/2010/main" val="1545570449"/>
      </p:ext>
    </p:extLst>
  </p:cSld>
  <p:clrMapOvr>
    <a:masterClrMapping/>
  </p:clrMapOvr>
  <mc:AlternateContent xmlns:mc="http://schemas.openxmlformats.org/markup-compatibility/2006" xmlns:p14="http://schemas.microsoft.com/office/powerpoint/2010/main">
    <mc:Choice Requires="p14">
      <p:transition spd="slow" p14:dur="2000" advTm="20159"/>
    </mc:Choice>
    <mc:Fallback xmlns="">
      <p:transition xmlns:p14="http://schemas.microsoft.com/office/powerpoint/2010/main" spd="slow" advTm="20159"/>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31" y="260354"/>
            <a:ext cx="8738623" cy="872987"/>
          </a:xfrm>
        </p:spPr>
        <p:txBody>
          <a:bodyPr/>
          <a:lstStyle/>
          <a:p>
            <a:r>
              <a:rPr lang="en-US" dirty="0"/>
              <a:t>i-THRIVE Approach to Implementation: </a:t>
            </a:r>
            <a:r>
              <a:rPr lang="en-US" dirty="0" smtClean="0"/>
              <a:t>whole system change</a:t>
            </a:r>
            <a:endParaRPr lang="en-US" dirty="0"/>
          </a:p>
        </p:txBody>
      </p:sp>
      <p:pic>
        <p:nvPicPr>
          <p:cNvPr id="1026" name="Picture 2" descr="C:\Users\Emmalou\AppData\Local\Microsoft\Windows\Temporary Internet Files\Content.Outlook\JRGIGG0R\mmm and whole system diagram v3.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937796"/>
            <a:ext cx="9144000" cy="2982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7834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1"/>
          <p:cNvSpPr>
            <a:spLocks noGrp="1"/>
          </p:cNvSpPr>
          <p:nvPr>
            <p:ph type="body" sz="quarter" idx="10"/>
          </p:nvPr>
        </p:nvSpPr>
        <p:spPr>
          <a:xfrm>
            <a:off x="250825" y="257361"/>
            <a:ext cx="7632692" cy="576263"/>
          </a:xfrm>
        </p:spPr>
        <p:txBody>
          <a:bodyPr/>
          <a:lstStyle/>
          <a:p>
            <a:r>
              <a:rPr lang="en-US" dirty="0" smtClean="0"/>
              <a:t>Core Components of </a:t>
            </a:r>
            <a:r>
              <a:rPr lang="en-US" dirty="0"/>
              <a:t>an i-THRIVE Model of Care</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825" y="703547"/>
            <a:ext cx="8010661" cy="6019310"/>
          </a:xfrm>
          <a:prstGeom prst="rect">
            <a:avLst/>
          </a:prstGeom>
        </p:spPr>
      </p:pic>
    </p:spTree>
    <p:extLst>
      <p:ext uri="{BB962C8B-B14F-4D97-AF65-F5344CB8AC3E}">
        <p14:creationId xmlns:p14="http://schemas.microsoft.com/office/powerpoint/2010/main" val="1600917932"/>
      </p:ext>
    </p:extLst>
  </p:cSld>
  <p:clrMapOvr>
    <a:masterClrMapping/>
  </p:clrMapOvr>
  <mc:AlternateContent xmlns:mc="http://schemas.openxmlformats.org/markup-compatibility/2006" xmlns:p14="http://schemas.microsoft.com/office/powerpoint/2010/main">
    <mc:Choice Requires="p14">
      <p:transition spd="slow" p14:dur="2000" advTm="67636"/>
    </mc:Choice>
    <mc:Fallback xmlns="">
      <p:transition xmlns:p14="http://schemas.microsoft.com/office/powerpoint/2010/main" spd="slow" advTm="67636"/>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57361"/>
            <a:ext cx="8609840" cy="1019686"/>
          </a:xfrm>
        </p:spPr>
        <p:txBody>
          <a:bodyPr/>
          <a:lstStyle/>
          <a:p>
            <a:r>
              <a:rPr lang="en-US" dirty="0" smtClean="0"/>
              <a:t>Components </a:t>
            </a:r>
            <a:r>
              <a:rPr lang="en-US" dirty="0"/>
              <a:t>of an i-THRIVE Model of </a:t>
            </a:r>
            <a:r>
              <a:rPr lang="en-US" dirty="0" smtClean="0"/>
              <a:t>Care: Shared Decision Making</a:t>
            </a:r>
            <a:endParaRPr lang="en-US" dirty="0"/>
          </a:p>
        </p:txBody>
      </p:sp>
      <p:sp>
        <p:nvSpPr>
          <p:cNvPr id="3" name="Rectangle 2"/>
          <p:cNvSpPr/>
          <p:nvPr/>
        </p:nvSpPr>
        <p:spPr>
          <a:xfrm>
            <a:off x="3749397" y="1892228"/>
            <a:ext cx="4699143" cy="1077218"/>
          </a:xfrm>
          <a:prstGeom prst="rect">
            <a:avLst/>
          </a:prstGeom>
        </p:spPr>
        <p:txBody>
          <a:bodyPr wrap="square">
            <a:spAutoFit/>
          </a:bodyPr>
          <a:lstStyle/>
          <a:p>
            <a:pPr>
              <a:buClr>
                <a:srgbClr val="A4D620"/>
              </a:buClr>
            </a:pPr>
            <a:r>
              <a:rPr lang="en-US" sz="3200" dirty="0" smtClean="0">
                <a:solidFill>
                  <a:prstClr val="black"/>
                </a:solidFill>
              </a:rPr>
              <a:t>Shared </a:t>
            </a:r>
            <a:r>
              <a:rPr lang="en-US" sz="3200" dirty="0">
                <a:solidFill>
                  <a:prstClr val="black"/>
                </a:solidFill>
              </a:rPr>
              <a:t>decision making at each point in pathway</a:t>
            </a:r>
          </a:p>
        </p:txBody>
      </p:sp>
      <p:sp>
        <p:nvSpPr>
          <p:cNvPr id="29" name="Rectangle 28"/>
          <p:cNvSpPr/>
          <p:nvPr/>
        </p:nvSpPr>
        <p:spPr>
          <a:xfrm>
            <a:off x="3225007" y="2138449"/>
            <a:ext cx="412626" cy="584775"/>
          </a:xfrm>
          <a:prstGeom prst="rect">
            <a:avLst/>
          </a:prstGeom>
        </p:spPr>
        <p:txBody>
          <a:bodyPr wrap="square">
            <a:spAutoFit/>
          </a:bodyPr>
          <a:lstStyle/>
          <a:p>
            <a:pPr>
              <a:buClr>
                <a:srgbClr val="A4D620"/>
              </a:buClr>
            </a:pPr>
            <a:r>
              <a:rPr lang="en-US" sz="3200" dirty="0" smtClean="0">
                <a:solidFill>
                  <a:prstClr val="black"/>
                </a:solidFill>
              </a:rPr>
              <a:t>+</a:t>
            </a:r>
            <a:endParaRPr lang="en-US" sz="3200" dirty="0">
              <a:solidFill>
                <a:prstClr val="black"/>
              </a:solidFill>
            </a:endParaRPr>
          </a:p>
        </p:txBody>
      </p:sp>
      <p:sp>
        <p:nvSpPr>
          <p:cNvPr id="13" name="TextBox 12"/>
          <p:cNvSpPr txBox="1"/>
          <p:nvPr/>
        </p:nvSpPr>
        <p:spPr>
          <a:xfrm>
            <a:off x="474932" y="3812146"/>
            <a:ext cx="8385733" cy="2308324"/>
          </a:xfrm>
          <a:prstGeom prst="rect">
            <a:avLst/>
          </a:prstGeom>
          <a:noFill/>
        </p:spPr>
        <p:txBody>
          <a:bodyPr wrap="square" rtlCol="0">
            <a:spAutoFit/>
          </a:bodyPr>
          <a:lstStyle/>
          <a:p>
            <a:r>
              <a:rPr lang="en-GB" dirty="0" smtClean="0">
                <a:solidFill>
                  <a:prstClr val="black"/>
                </a:solidFill>
              </a:rPr>
              <a:t>i-THRIVE Grids</a:t>
            </a:r>
          </a:p>
          <a:p>
            <a:pPr marL="252000" indent="-216000">
              <a:buClr>
                <a:srgbClr val="A4D620"/>
              </a:buClr>
              <a:buFont typeface="Arial" panose="020B0604020202020204" pitchFamily="34" charset="0"/>
              <a:buChar char="•"/>
            </a:pPr>
            <a:r>
              <a:rPr lang="en-GB" dirty="0" smtClean="0">
                <a:solidFill>
                  <a:prstClr val="black"/>
                </a:solidFill>
              </a:rPr>
              <a:t>Project funded by the Health Foundation to adapt Dartmouth Option Grid decision aid into a new grid for CAMHS settings</a:t>
            </a:r>
          </a:p>
          <a:p>
            <a:pPr marL="252000" indent="-216000">
              <a:buClr>
                <a:srgbClr val="A4D620"/>
              </a:buClr>
              <a:buFont typeface="Arial" panose="020B0604020202020204" pitchFamily="34" charset="0"/>
              <a:buChar char="•"/>
            </a:pPr>
            <a:r>
              <a:rPr lang="en-GB" dirty="0" smtClean="0">
                <a:solidFill>
                  <a:prstClr val="black"/>
                </a:solidFill>
              </a:rPr>
              <a:t>Six grids created after significant engagement with young people, parents, clinicians and other partners and piloted in Camden from February – August 2017</a:t>
            </a:r>
          </a:p>
          <a:p>
            <a:pPr marL="252000" indent="-216000">
              <a:buClr>
                <a:srgbClr val="A4D620"/>
              </a:buClr>
              <a:buFont typeface="Arial" panose="020B0604020202020204" pitchFamily="34" charset="0"/>
              <a:buChar char="•"/>
            </a:pPr>
            <a:r>
              <a:rPr lang="en-GB" dirty="0" smtClean="0">
                <a:solidFill>
                  <a:prstClr val="black"/>
                </a:solidFill>
              </a:rPr>
              <a:t>CollaboRATE measure used to collect baseline data and to measure change as a result of introduction of i-THRIVE Grids along with qualitative feedback from young people, parents and clinicians</a:t>
            </a:r>
            <a:endParaRPr lang="en-GB" dirty="0">
              <a:solidFill>
                <a:prstClr val="black"/>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0825" y="1355407"/>
            <a:ext cx="2862419" cy="2150857"/>
          </a:xfrm>
          <a:prstGeom prst="rect">
            <a:avLst/>
          </a:prstGeom>
        </p:spPr>
      </p:pic>
    </p:spTree>
    <p:extLst>
      <p:ext uri="{BB962C8B-B14F-4D97-AF65-F5344CB8AC3E}">
        <p14:creationId xmlns:p14="http://schemas.microsoft.com/office/powerpoint/2010/main" val="4082374114"/>
      </p:ext>
    </p:extLst>
  </p:cSld>
  <p:clrMapOvr>
    <a:masterClrMapping/>
  </p:clrMapOvr>
  <mc:AlternateContent xmlns:mc="http://schemas.openxmlformats.org/markup-compatibility/2006" xmlns:p14="http://schemas.microsoft.com/office/powerpoint/2010/main">
    <mc:Choice Requires="p14">
      <p:transition spd="slow" p14:dur="2000" advTm="67636"/>
    </mc:Choice>
    <mc:Fallback xmlns="">
      <p:transition xmlns:p14="http://schemas.microsoft.com/office/powerpoint/2010/main" spd="slow" advTm="67636"/>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6727" y="1162986"/>
            <a:ext cx="2973637" cy="4130429"/>
          </a:xfrm>
          <a:prstGeom prst="rect">
            <a:avLst/>
          </a:prstGeom>
          <a:ln>
            <a:solidFill>
              <a:schemeClr val="accent1"/>
            </a:solidFill>
          </a:ln>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162595" y="1162986"/>
            <a:ext cx="2513613" cy="3537464"/>
          </a:xfrm>
          <a:prstGeom prst="rect">
            <a:avLst/>
          </a:prstGeom>
          <a:ln>
            <a:solidFill>
              <a:schemeClr val="accent1"/>
            </a:solidFill>
          </a:ln>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446031" y="1162986"/>
            <a:ext cx="2570897" cy="3464618"/>
          </a:xfrm>
          <a:prstGeom prst="rect">
            <a:avLst/>
          </a:prstGeom>
          <a:ln>
            <a:solidFill>
              <a:schemeClr val="accent1"/>
            </a:solidFill>
          </a:ln>
        </p:spPr>
      </p:pic>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058149" y="3559360"/>
            <a:ext cx="4484430" cy="3182729"/>
          </a:xfrm>
          <a:prstGeom prst="rect">
            <a:avLst/>
          </a:prstGeom>
          <a:ln>
            <a:solidFill>
              <a:schemeClr val="accent1"/>
            </a:solidFill>
          </a:ln>
        </p:spPr>
      </p:pic>
      <p:pic>
        <p:nvPicPr>
          <p:cNvPr id="8" name="Picture 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688246" y="2675661"/>
            <a:ext cx="2737242" cy="3932819"/>
          </a:xfrm>
          <a:prstGeom prst="rect">
            <a:avLst/>
          </a:prstGeom>
          <a:ln>
            <a:solidFill>
              <a:schemeClr val="accent1"/>
            </a:solidFill>
          </a:ln>
        </p:spPr>
      </p:pic>
      <p:sp>
        <p:nvSpPr>
          <p:cNvPr id="15" name="Text Placeholder 1"/>
          <p:cNvSpPr>
            <a:spLocks noGrp="1"/>
          </p:cNvSpPr>
          <p:nvPr>
            <p:ph type="body" sz="quarter" idx="10"/>
          </p:nvPr>
        </p:nvSpPr>
        <p:spPr>
          <a:xfrm>
            <a:off x="250826" y="234691"/>
            <a:ext cx="8609840" cy="1019686"/>
          </a:xfrm>
        </p:spPr>
        <p:txBody>
          <a:bodyPr/>
          <a:lstStyle/>
          <a:p>
            <a:r>
              <a:rPr lang="en-US" dirty="0" smtClean="0"/>
              <a:t>Components </a:t>
            </a:r>
            <a:r>
              <a:rPr lang="en-US" dirty="0"/>
              <a:t>of an i-THRIVE Model of </a:t>
            </a:r>
            <a:r>
              <a:rPr lang="en-US" dirty="0" smtClean="0"/>
              <a:t>Care: Shared Decision Making</a:t>
            </a:r>
            <a:endParaRPr lang="en-US" dirty="0"/>
          </a:p>
        </p:txBody>
      </p:sp>
    </p:spTree>
    <p:extLst>
      <p:ext uri="{BB962C8B-B14F-4D97-AF65-F5344CB8AC3E}">
        <p14:creationId xmlns:p14="http://schemas.microsoft.com/office/powerpoint/2010/main" val="3811288714"/>
      </p:ext>
    </p:extLst>
  </p:cSld>
  <p:clrMapOvr>
    <a:masterClrMapping/>
  </p:clrMapOvr>
  <mc:AlternateContent xmlns:mc="http://schemas.openxmlformats.org/markup-compatibility/2006" xmlns:p14="http://schemas.microsoft.com/office/powerpoint/2010/main">
    <mc:Choice Requires="p14">
      <p:transition spd="slow" p14:dur="2000" advTm="23712"/>
    </mc:Choice>
    <mc:Fallback xmlns="">
      <p:transition xmlns:p14="http://schemas.microsoft.com/office/powerpoint/2010/main" spd="slow" advTm="23712"/>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0826" y="157743"/>
            <a:ext cx="8642350" cy="576263"/>
          </a:xfrm>
        </p:spPr>
        <p:txBody>
          <a:bodyPr/>
          <a:lstStyle/>
          <a:p>
            <a:r>
              <a:rPr lang="en-US" dirty="0" smtClean="0"/>
              <a:t>THRIVE Illustrated: Case Studies</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65026">
            <a:off x="554975" y="1024451"/>
            <a:ext cx="3295650" cy="5029200"/>
          </a:xfrm>
          <a:prstGeom prst="rect">
            <a:avLst/>
          </a:prstGeom>
          <a:ln>
            <a:solidFill>
              <a:srgbClr val="A4D620"/>
            </a:solidFill>
          </a:ln>
        </p:spPr>
      </p:pic>
      <p:pic>
        <p:nvPicPr>
          <p:cNvPr id="28" name="Picture 2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062820" y="836615"/>
            <a:ext cx="2980630" cy="3992920"/>
          </a:xfrm>
          <a:prstGeom prst="rect">
            <a:avLst/>
          </a:prstGeom>
          <a:ln>
            <a:solidFill>
              <a:srgbClr val="A4D620"/>
            </a:solidFill>
          </a:ln>
        </p:spPr>
      </p:pic>
      <p:pic>
        <p:nvPicPr>
          <p:cNvPr id="47" name="Picture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807646">
            <a:off x="-124910" y="2858753"/>
            <a:ext cx="3571875" cy="4362450"/>
          </a:xfrm>
          <a:prstGeom prst="rect">
            <a:avLst/>
          </a:prstGeom>
          <a:ln>
            <a:solidFill>
              <a:srgbClr val="A4D620"/>
            </a:solidFill>
          </a:ln>
        </p:spPr>
      </p:pic>
      <p:pic>
        <p:nvPicPr>
          <p:cNvPr id="49" name="Picture 4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8837" y="1464488"/>
            <a:ext cx="3371850" cy="4962526"/>
          </a:xfrm>
          <a:prstGeom prst="rect">
            <a:avLst/>
          </a:prstGeom>
          <a:ln>
            <a:solidFill>
              <a:srgbClr val="A4D620"/>
            </a:solidFill>
          </a:ln>
        </p:spPr>
      </p:pic>
      <p:pic>
        <p:nvPicPr>
          <p:cNvPr id="50" name="Picture 49"/>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861543" y="3090673"/>
            <a:ext cx="2957874" cy="3727080"/>
          </a:xfrm>
          <a:prstGeom prst="rect">
            <a:avLst/>
          </a:prstGeom>
          <a:ln>
            <a:solidFill>
              <a:srgbClr val="A4D620"/>
            </a:solidFill>
          </a:ln>
        </p:spPr>
      </p:pic>
      <p:pic>
        <p:nvPicPr>
          <p:cNvPr id="48" name="Picture 47"/>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rot="416459">
            <a:off x="5767633" y="3067225"/>
            <a:ext cx="3153140" cy="3945509"/>
          </a:xfrm>
          <a:prstGeom prst="rect">
            <a:avLst/>
          </a:prstGeom>
          <a:ln>
            <a:solidFill>
              <a:srgbClr val="A4D620"/>
            </a:solidFill>
          </a:ln>
        </p:spPr>
      </p:pic>
    </p:spTree>
    <p:extLst>
      <p:ext uri="{BB962C8B-B14F-4D97-AF65-F5344CB8AC3E}">
        <p14:creationId xmlns:p14="http://schemas.microsoft.com/office/powerpoint/2010/main" val="1946140679"/>
      </p:ext>
    </p:extLst>
  </p:cSld>
  <p:clrMapOvr>
    <a:masterClrMapping/>
  </p:clrMapOvr>
  <mc:AlternateContent xmlns:mc="http://schemas.openxmlformats.org/markup-compatibility/2006" xmlns:p14="http://schemas.microsoft.com/office/powerpoint/2010/main">
    <mc:Choice Requires="p14">
      <p:transition spd="slow" p14:dur="2000" advTm="23712"/>
    </mc:Choice>
    <mc:Fallback xmlns="">
      <p:transition xmlns:p14="http://schemas.microsoft.com/office/powerpoint/2010/main" spd="slow" advTm="23712"/>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060620"/>
            <a:ext cx="7772400" cy="4043966"/>
          </a:xfrm>
        </p:spPr>
        <p:txBody>
          <a:bodyPr/>
          <a:lstStyle/>
          <a:p>
            <a:r>
              <a:rPr lang="en-GB" sz="3600" dirty="0" smtClean="0">
                <a:solidFill>
                  <a:schemeClr val="accent5"/>
                </a:solidFill>
              </a:rPr>
              <a:t>Introduction to the </a:t>
            </a:r>
            <a:r>
              <a:rPr lang="en-GB" sz="3600" dirty="0">
                <a:solidFill>
                  <a:schemeClr val="accent5"/>
                </a:solidFill>
              </a:rPr>
              <a:t>THRIVE conceptual </a:t>
            </a:r>
            <a:r>
              <a:rPr lang="en-GB" sz="3600" dirty="0" smtClean="0">
                <a:solidFill>
                  <a:schemeClr val="accent5"/>
                </a:solidFill>
              </a:rPr>
              <a:t>framework</a:t>
            </a:r>
            <a:br>
              <a:rPr lang="en-GB" sz="3600" dirty="0" smtClean="0">
                <a:solidFill>
                  <a:schemeClr val="accent5"/>
                </a:solidFill>
              </a:rPr>
            </a:br>
            <a:r>
              <a:rPr lang="en-GB" sz="3600" dirty="0">
                <a:solidFill>
                  <a:schemeClr val="accent5"/>
                </a:solidFill>
              </a:rPr>
              <a:t/>
            </a:r>
            <a:br>
              <a:rPr lang="en-GB" sz="3600" dirty="0">
                <a:solidFill>
                  <a:schemeClr val="accent5"/>
                </a:solidFill>
              </a:rPr>
            </a:br>
            <a:endParaRPr lang="en-US" sz="2800" b="1" i="1" dirty="0">
              <a:solidFill>
                <a:schemeClr val="bg1">
                  <a:lumMod val="50000"/>
                </a:schemeClr>
              </a:solidFill>
            </a:endParaRPr>
          </a:p>
        </p:txBody>
      </p:sp>
      <p:pic>
        <p:nvPicPr>
          <p:cNvPr id="3" name="Picture 2"/>
          <p:cNvPicPr>
            <a:picLocks noChangeAspect="1"/>
          </p:cNvPicPr>
          <p:nvPr/>
        </p:nvPicPr>
        <p:blipFill>
          <a:blip r:embed="rId3"/>
          <a:stretch>
            <a:fillRect/>
          </a:stretch>
        </p:blipFill>
        <p:spPr>
          <a:xfrm>
            <a:off x="1381285" y="5265361"/>
            <a:ext cx="2267890" cy="712392"/>
          </a:xfrm>
          <a:prstGeom prst="rect">
            <a:avLst/>
          </a:prstGeom>
        </p:spPr>
      </p:pic>
      <p:pic>
        <p:nvPicPr>
          <p:cNvPr id="4" name="Picture 6" descr="http://archive.teachfind.com/ttv/static.teachers.tv/shared/EMMA/microsites/readytolearn/logo-tavistock-portman.gif"/>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82080" y="5095337"/>
            <a:ext cx="2649442" cy="966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4871"/>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57361"/>
            <a:ext cx="7632692" cy="576263"/>
          </a:xfrm>
        </p:spPr>
        <p:txBody>
          <a:bodyPr/>
          <a:lstStyle/>
          <a:p>
            <a:r>
              <a:rPr lang="en-US" dirty="0"/>
              <a:t>Key l</a:t>
            </a:r>
            <a:r>
              <a:rPr lang="en-US" dirty="0" smtClean="0"/>
              <a:t>earning from i-THRIVE Accelerator Sites</a:t>
            </a:r>
            <a:endParaRPr lang="en-US" dirty="0"/>
          </a:p>
        </p:txBody>
      </p:sp>
      <p:sp>
        <p:nvSpPr>
          <p:cNvPr id="37" name="TextBox 36"/>
          <p:cNvSpPr txBox="1"/>
          <p:nvPr/>
        </p:nvSpPr>
        <p:spPr>
          <a:xfrm>
            <a:off x="250825" y="843000"/>
            <a:ext cx="8665456" cy="5940088"/>
          </a:xfrm>
          <a:prstGeom prst="rect">
            <a:avLst/>
          </a:prstGeom>
          <a:solidFill>
            <a:schemeClr val="bg1"/>
          </a:solidFill>
        </p:spPr>
        <p:txBody>
          <a:bodyPr wrap="square" rtlCol="0">
            <a:spAutoFit/>
          </a:bodyPr>
          <a:lstStyle/>
          <a:p>
            <a:pPr marL="252000" lvl="1" indent="-216000">
              <a:buClr>
                <a:srgbClr val="A4D620"/>
              </a:buClr>
              <a:buFont typeface="Arial" panose="020B0604020202020204" pitchFamily="34" charset="0"/>
              <a:buChar char="•"/>
            </a:pPr>
            <a:r>
              <a:rPr lang="en-US" sz="2000" b="1" dirty="0" smtClean="0">
                <a:solidFill>
                  <a:prstClr val="black"/>
                </a:solidFill>
              </a:rPr>
              <a:t>Digital front end for ‘Thriving’ and ‘Getting </a:t>
            </a:r>
            <a:r>
              <a:rPr lang="en-US" sz="2000" b="1" dirty="0">
                <a:solidFill>
                  <a:prstClr val="black"/>
                </a:solidFill>
              </a:rPr>
              <a:t>A</a:t>
            </a:r>
            <a:r>
              <a:rPr lang="en-US" sz="2000" b="1" dirty="0" smtClean="0">
                <a:solidFill>
                  <a:prstClr val="black"/>
                </a:solidFill>
              </a:rPr>
              <a:t>dvice and Signposting’ </a:t>
            </a:r>
            <a:r>
              <a:rPr lang="en-US" sz="2000" dirty="0" smtClean="0">
                <a:solidFill>
                  <a:prstClr val="black"/>
                </a:solidFill>
              </a:rPr>
              <a:t>websites from Cambridgeshire and Peterborough and Bexley and the </a:t>
            </a:r>
            <a:r>
              <a:rPr lang="en-US" sz="2000" dirty="0" err="1" smtClean="0">
                <a:solidFill>
                  <a:prstClr val="black"/>
                </a:solidFill>
              </a:rPr>
              <a:t>MyMind</a:t>
            </a:r>
            <a:r>
              <a:rPr lang="en-US" sz="2000" dirty="0" smtClean="0">
                <a:solidFill>
                  <a:prstClr val="black"/>
                </a:solidFill>
              </a:rPr>
              <a:t> app from Waltham Forest</a:t>
            </a:r>
          </a:p>
          <a:p>
            <a:pPr marL="252000" lvl="1" indent="-216000">
              <a:buClr>
                <a:srgbClr val="A4D620"/>
              </a:buClr>
              <a:buFont typeface="Arial" panose="020B0604020202020204" pitchFamily="34" charset="0"/>
              <a:buChar char="•"/>
            </a:pPr>
            <a:r>
              <a:rPr lang="en-US" sz="2000" b="1" dirty="0" smtClean="0">
                <a:solidFill>
                  <a:prstClr val="black"/>
                </a:solidFill>
              </a:rPr>
              <a:t>Multi-agency approach to ‘Getting Risk Support’ </a:t>
            </a:r>
            <a:r>
              <a:rPr lang="en-US" sz="2000" dirty="0" smtClean="0">
                <a:solidFill>
                  <a:prstClr val="black"/>
                </a:solidFill>
              </a:rPr>
              <a:t>co located CAMHS services in Camden and CAMHS supervision to system wide professionals</a:t>
            </a:r>
          </a:p>
          <a:p>
            <a:pPr marL="252000" lvl="1" indent="-216000">
              <a:buClr>
                <a:srgbClr val="A4D620"/>
              </a:buClr>
              <a:buFont typeface="Arial" panose="020B0604020202020204" pitchFamily="34" charset="0"/>
              <a:buChar char="•"/>
            </a:pPr>
            <a:r>
              <a:rPr lang="en-US" sz="2000" b="1" dirty="0" smtClean="0">
                <a:solidFill>
                  <a:prstClr val="black"/>
                </a:solidFill>
              </a:rPr>
              <a:t>Workforce development across the system </a:t>
            </a:r>
            <a:r>
              <a:rPr lang="en-US" sz="2000" dirty="0" smtClean="0">
                <a:solidFill>
                  <a:prstClr val="black"/>
                </a:solidFill>
              </a:rPr>
              <a:t>‘Wellbeing Leads’ in Cambridgeshire and Peterborough and ‘THRIVE Practitioners’ in Manchester and Salford</a:t>
            </a:r>
          </a:p>
          <a:p>
            <a:pPr marL="252000" lvl="1" indent="-216000">
              <a:buClr>
                <a:srgbClr val="A4D620"/>
              </a:buClr>
              <a:buFont typeface="Arial" panose="020B0604020202020204" pitchFamily="34" charset="0"/>
              <a:buChar char="•"/>
            </a:pPr>
            <a:r>
              <a:rPr lang="en-US" sz="2000" b="1" dirty="0" smtClean="0">
                <a:solidFill>
                  <a:prstClr val="black"/>
                </a:solidFill>
              </a:rPr>
              <a:t>Shared Decision Making </a:t>
            </a:r>
            <a:r>
              <a:rPr lang="en-US" sz="2000" dirty="0" smtClean="0">
                <a:solidFill>
                  <a:prstClr val="black"/>
                </a:solidFill>
              </a:rPr>
              <a:t>trialing of i-THRIVE Grids in Camden</a:t>
            </a:r>
          </a:p>
          <a:p>
            <a:pPr marL="252000" lvl="1" indent="-216000">
              <a:buClr>
                <a:srgbClr val="A4D620"/>
              </a:buClr>
              <a:buFont typeface="Arial" panose="020B0604020202020204" pitchFamily="34" charset="0"/>
              <a:buChar char="•"/>
            </a:pPr>
            <a:r>
              <a:rPr lang="en-US" sz="2000" b="1" dirty="0" smtClean="0">
                <a:solidFill>
                  <a:prstClr val="black"/>
                </a:solidFill>
              </a:rPr>
              <a:t>Embedding THRIVE terminology </a:t>
            </a:r>
            <a:r>
              <a:rPr lang="en-US" sz="2000" dirty="0" smtClean="0">
                <a:solidFill>
                  <a:prstClr val="black"/>
                </a:solidFill>
              </a:rPr>
              <a:t>within </a:t>
            </a:r>
            <a:r>
              <a:rPr lang="en-US" sz="2000" dirty="0" err="1" smtClean="0">
                <a:solidFill>
                  <a:prstClr val="black"/>
                </a:solidFill>
              </a:rPr>
              <a:t>Carenotes</a:t>
            </a:r>
            <a:r>
              <a:rPr lang="en-US" sz="2000" dirty="0" smtClean="0">
                <a:solidFill>
                  <a:prstClr val="black"/>
                </a:solidFill>
              </a:rPr>
              <a:t> in Camden and the Current View Tool in Tower Hamlets</a:t>
            </a:r>
          </a:p>
          <a:p>
            <a:pPr marL="252000" lvl="1" indent="-216000">
              <a:buClr>
                <a:srgbClr val="A4D620"/>
              </a:buClr>
              <a:buFont typeface="Arial" panose="020B0604020202020204" pitchFamily="34" charset="0"/>
              <a:buChar char="•"/>
            </a:pPr>
            <a:r>
              <a:rPr lang="en-US" sz="2000" b="1" dirty="0" smtClean="0">
                <a:solidFill>
                  <a:prstClr val="black"/>
                </a:solidFill>
              </a:rPr>
              <a:t>‘Getting Advice and Signposting</a:t>
            </a:r>
            <a:r>
              <a:rPr lang="en-US" sz="2000" b="1" dirty="0">
                <a:solidFill>
                  <a:prstClr val="black"/>
                </a:solidFill>
              </a:rPr>
              <a:t>’ </a:t>
            </a:r>
            <a:r>
              <a:rPr lang="en-US" sz="2000" dirty="0">
                <a:solidFill>
                  <a:prstClr val="black"/>
                </a:solidFill>
              </a:rPr>
              <a:t>service in Tower Hamlets </a:t>
            </a:r>
            <a:r>
              <a:rPr lang="en-US" sz="2000" dirty="0" smtClean="0">
                <a:solidFill>
                  <a:prstClr val="black"/>
                </a:solidFill>
              </a:rPr>
              <a:t>that delivers </a:t>
            </a:r>
            <a:r>
              <a:rPr lang="en-GB" sz="2000" dirty="0" smtClean="0">
                <a:solidFill>
                  <a:prstClr val="black"/>
                </a:solidFill>
              </a:rPr>
              <a:t>signposting</a:t>
            </a:r>
            <a:r>
              <a:rPr lang="en-GB" sz="2000" dirty="0">
                <a:solidFill>
                  <a:prstClr val="black"/>
                </a:solidFill>
              </a:rPr>
              <a:t>, consultation to the extended network and brief psychoeducation, assessment, intervention and advice on </a:t>
            </a:r>
            <a:r>
              <a:rPr lang="en-GB" sz="2000" dirty="0" smtClean="0">
                <a:solidFill>
                  <a:prstClr val="black"/>
                </a:solidFill>
              </a:rPr>
              <a:t>self-management</a:t>
            </a:r>
          </a:p>
          <a:p>
            <a:pPr marL="252000" lvl="1" indent="-216000">
              <a:buClr>
                <a:srgbClr val="A4D620"/>
              </a:buClr>
              <a:buFont typeface="Arial" panose="020B0604020202020204" pitchFamily="34" charset="0"/>
              <a:buChar char="•"/>
            </a:pPr>
            <a:r>
              <a:rPr lang="en-GB" sz="2000" b="1" dirty="0" smtClean="0">
                <a:solidFill>
                  <a:prstClr val="black"/>
                </a:solidFill>
              </a:rPr>
              <a:t>Multi-disciplinary assessment </a:t>
            </a:r>
            <a:r>
              <a:rPr lang="en-GB" sz="2000" dirty="0" smtClean="0">
                <a:solidFill>
                  <a:prstClr val="black"/>
                </a:solidFill>
              </a:rPr>
              <a:t>in Hertfordshire provided by mental </a:t>
            </a:r>
            <a:r>
              <a:rPr lang="en-GB" sz="2000" dirty="0">
                <a:solidFill>
                  <a:prstClr val="black"/>
                </a:solidFill>
              </a:rPr>
              <a:t>health workers </a:t>
            </a:r>
            <a:r>
              <a:rPr lang="en-GB" sz="2000" dirty="0" smtClean="0">
                <a:solidFill>
                  <a:prstClr val="black"/>
                </a:solidFill>
              </a:rPr>
              <a:t>placed </a:t>
            </a:r>
            <a:r>
              <a:rPr lang="en-GB" sz="2000" dirty="0">
                <a:solidFill>
                  <a:prstClr val="black"/>
                </a:solidFill>
              </a:rPr>
              <a:t>into multi-disciplinary early help </a:t>
            </a:r>
            <a:r>
              <a:rPr lang="en-GB" sz="2000" dirty="0" smtClean="0">
                <a:solidFill>
                  <a:prstClr val="black"/>
                </a:solidFill>
              </a:rPr>
              <a:t>teams</a:t>
            </a:r>
          </a:p>
          <a:p>
            <a:pPr marL="252000" lvl="1" indent="-216000">
              <a:buClr>
                <a:srgbClr val="A4D620"/>
              </a:buClr>
              <a:buFont typeface="Arial" panose="020B0604020202020204" pitchFamily="34" charset="0"/>
              <a:buChar char="•"/>
            </a:pPr>
            <a:r>
              <a:rPr lang="en-GB" sz="2000" b="1" dirty="0" smtClean="0">
                <a:solidFill>
                  <a:prstClr val="black"/>
                </a:solidFill>
              </a:rPr>
              <a:t>Integrated pathways </a:t>
            </a:r>
            <a:r>
              <a:rPr lang="en-GB" sz="2000" dirty="0" smtClean="0">
                <a:solidFill>
                  <a:prstClr val="black"/>
                </a:solidFill>
              </a:rPr>
              <a:t>in Manchester and Salford</a:t>
            </a:r>
          </a:p>
          <a:p>
            <a:pPr marL="252000" lvl="1" indent="-216000">
              <a:buClr>
                <a:srgbClr val="A4D620"/>
              </a:buClr>
              <a:buFont typeface="Arial" panose="020B0604020202020204" pitchFamily="34" charset="0"/>
              <a:buChar char="•"/>
            </a:pPr>
            <a:r>
              <a:rPr lang="en-GB" sz="2000" b="1" dirty="0" smtClean="0">
                <a:solidFill>
                  <a:prstClr val="black"/>
                </a:solidFill>
              </a:rPr>
              <a:t>CAMHS in reach to the wider system </a:t>
            </a:r>
            <a:r>
              <a:rPr lang="en-GB" sz="2000" dirty="0" smtClean="0">
                <a:solidFill>
                  <a:prstClr val="black"/>
                </a:solidFill>
              </a:rPr>
              <a:t>in Stockport to </a:t>
            </a:r>
            <a:r>
              <a:rPr lang="en-GB" sz="2000" dirty="0">
                <a:solidFill>
                  <a:prstClr val="black"/>
                </a:solidFill>
              </a:rPr>
              <a:t>m</a:t>
            </a:r>
            <a:r>
              <a:rPr lang="en-GB" sz="2000" dirty="0" smtClean="0">
                <a:solidFill>
                  <a:prstClr val="black"/>
                </a:solidFill>
              </a:rPr>
              <a:t>ulti-agency </a:t>
            </a:r>
            <a:r>
              <a:rPr lang="en-GB" sz="2000" dirty="0">
                <a:solidFill>
                  <a:prstClr val="black"/>
                </a:solidFill>
              </a:rPr>
              <a:t>Safeguarding </a:t>
            </a:r>
            <a:r>
              <a:rPr lang="en-GB" sz="2000" dirty="0" smtClean="0">
                <a:solidFill>
                  <a:prstClr val="black"/>
                </a:solidFill>
              </a:rPr>
              <a:t>Hub</a:t>
            </a:r>
            <a:r>
              <a:rPr lang="en-GB" sz="2000" dirty="0">
                <a:solidFill>
                  <a:prstClr val="black"/>
                </a:solidFill>
              </a:rPr>
              <a:t>, Local Integrated Children’s Service, schools and care leavers </a:t>
            </a:r>
            <a:r>
              <a:rPr lang="en-GB" sz="2000" dirty="0" smtClean="0">
                <a:solidFill>
                  <a:prstClr val="black"/>
                </a:solidFill>
              </a:rPr>
              <a:t>team</a:t>
            </a:r>
            <a:endParaRPr lang="en-US" sz="2000" dirty="0" smtClean="0">
              <a:solidFill>
                <a:prstClr val="black"/>
              </a:solidFill>
            </a:endParaRPr>
          </a:p>
        </p:txBody>
      </p:sp>
    </p:spTree>
    <p:extLst>
      <p:ext uri="{BB962C8B-B14F-4D97-AF65-F5344CB8AC3E}">
        <p14:creationId xmlns:p14="http://schemas.microsoft.com/office/powerpoint/2010/main" val="1606876359"/>
      </p:ext>
    </p:extLst>
  </p:cSld>
  <p:clrMapOvr>
    <a:masterClrMapping/>
  </p:clrMapOvr>
  <mc:AlternateContent xmlns:mc="http://schemas.openxmlformats.org/markup-compatibility/2006" xmlns:p14="http://schemas.microsoft.com/office/powerpoint/2010/main">
    <mc:Choice Requires="p14">
      <p:transition spd="slow" p14:dur="2000" advTm="67636"/>
    </mc:Choice>
    <mc:Fallback xmlns="">
      <p:transition xmlns:p14="http://schemas.microsoft.com/office/powerpoint/2010/main" spd="slow" advTm="67636"/>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327356" y="2356834"/>
            <a:ext cx="6592528" cy="2274160"/>
          </a:xfrm>
        </p:spPr>
        <p:txBody>
          <a:bodyPr/>
          <a:lstStyle/>
          <a:p>
            <a:r>
              <a:rPr lang="en-GB" sz="3600" dirty="0" smtClean="0">
                <a:solidFill>
                  <a:schemeClr val="accent5"/>
                </a:solidFill>
              </a:rPr>
              <a:t>Support available to i-THRIVE sites</a:t>
            </a:r>
            <a:br>
              <a:rPr lang="en-GB" sz="3600" dirty="0" smtClean="0">
                <a:solidFill>
                  <a:schemeClr val="accent5"/>
                </a:solidFill>
              </a:rPr>
            </a:br>
            <a:r>
              <a:rPr lang="en-GB" sz="3600" dirty="0" smtClean="0">
                <a:solidFill>
                  <a:schemeClr val="accent5"/>
                </a:solidFill>
              </a:rPr>
              <a:t/>
            </a:r>
            <a:br>
              <a:rPr lang="en-GB" sz="3600" dirty="0" smtClean="0">
                <a:solidFill>
                  <a:schemeClr val="accent5"/>
                </a:solidFill>
              </a:rPr>
            </a:br>
            <a:r>
              <a:rPr lang="en-GB" sz="3600" dirty="0">
                <a:solidFill>
                  <a:schemeClr val="accent5"/>
                </a:solidFill>
              </a:rPr>
              <a:t/>
            </a:r>
            <a:br>
              <a:rPr lang="en-GB" sz="3600" dirty="0">
                <a:solidFill>
                  <a:schemeClr val="accent5"/>
                </a:solidFill>
              </a:rPr>
            </a:br>
            <a:endParaRPr lang="en-US" sz="2800" b="1" i="1" dirty="0">
              <a:solidFill>
                <a:schemeClr val="bg1">
                  <a:lumMod val="50000"/>
                </a:schemeClr>
              </a:solidFill>
            </a:endParaRPr>
          </a:p>
        </p:txBody>
      </p:sp>
    </p:spTree>
    <p:extLst>
      <p:ext uri="{BB962C8B-B14F-4D97-AF65-F5344CB8AC3E}">
        <p14:creationId xmlns:p14="http://schemas.microsoft.com/office/powerpoint/2010/main" val="322876266"/>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25338" y="173630"/>
            <a:ext cx="6842125" cy="576263"/>
          </a:xfrm>
        </p:spPr>
        <p:txBody>
          <a:bodyPr/>
          <a:lstStyle/>
          <a:p>
            <a:r>
              <a:rPr lang="en-US" dirty="0">
                <a:solidFill>
                  <a:schemeClr val="accent5"/>
                </a:solidFill>
              </a:rPr>
              <a:t>i-THRIVE </a:t>
            </a:r>
            <a:r>
              <a:rPr lang="en-US" dirty="0" smtClean="0">
                <a:solidFill>
                  <a:schemeClr val="accent5"/>
                </a:solidFill>
              </a:rPr>
              <a:t>Programme: offer to sites</a:t>
            </a:r>
            <a:endParaRPr lang="en-GB"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86019" y="2311313"/>
            <a:ext cx="2754318" cy="2721292"/>
          </a:xfrm>
          <a:prstGeom prst="rect">
            <a:avLst/>
          </a:prstGeom>
        </p:spPr>
      </p:pic>
      <p:sp>
        <p:nvSpPr>
          <p:cNvPr id="9" name="TextBox 8"/>
          <p:cNvSpPr txBox="1"/>
          <p:nvPr/>
        </p:nvSpPr>
        <p:spPr>
          <a:xfrm>
            <a:off x="6151498" y="729475"/>
            <a:ext cx="2459865" cy="1477328"/>
          </a:xfrm>
          <a:prstGeom prst="rect">
            <a:avLst/>
          </a:prstGeom>
          <a:noFill/>
        </p:spPr>
        <p:txBody>
          <a:bodyPr wrap="square" rtlCol="0">
            <a:spAutoFit/>
          </a:bodyPr>
          <a:lstStyle/>
          <a:p>
            <a:pPr algn="ctr"/>
            <a:r>
              <a:rPr lang="en-GB" dirty="0" smtClean="0">
                <a:solidFill>
                  <a:srgbClr val="F32F79"/>
                </a:solidFill>
              </a:rPr>
              <a:t>i-THRIVE Academy</a:t>
            </a:r>
          </a:p>
          <a:p>
            <a:pPr algn="ctr"/>
            <a:r>
              <a:rPr lang="en-GB" dirty="0" smtClean="0">
                <a:solidFill>
                  <a:prstClr val="black"/>
                </a:solidFill>
              </a:rPr>
              <a:t>Learning and development support for leaders and training modules for sites</a:t>
            </a:r>
            <a:endParaRPr lang="en-GB" dirty="0">
              <a:solidFill>
                <a:prstClr val="black"/>
              </a:solidFill>
            </a:endParaRPr>
          </a:p>
        </p:txBody>
      </p:sp>
      <p:sp>
        <p:nvSpPr>
          <p:cNvPr id="10" name="TextBox 9"/>
          <p:cNvSpPr txBox="1"/>
          <p:nvPr/>
        </p:nvSpPr>
        <p:spPr>
          <a:xfrm>
            <a:off x="7143258" y="2503727"/>
            <a:ext cx="2042710" cy="1200329"/>
          </a:xfrm>
          <a:prstGeom prst="rect">
            <a:avLst/>
          </a:prstGeom>
          <a:noFill/>
        </p:spPr>
        <p:txBody>
          <a:bodyPr wrap="square" rtlCol="0">
            <a:spAutoFit/>
          </a:bodyPr>
          <a:lstStyle/>
          <a:p>
            <a:pPr algn="ctr"/>
            <a:r>
              <a:rPr lang="en-GB" dirty="0" smtClean="0">
                <a:solidFill>
                  <a:srgbClr val="F32F79"/>
                </a:solidFill>
              </a:rPr>
              <a:t>i-THRIVE Toolkit</a:t>
            </a:r>
          </a:p>
          <a:p>
            <a:pPr algn="ctr"/>
            <a:r>
              <a:rPr lang="en-GB" dirty="0" smtClean="0">
                <a:solidFill>
                  <a:prstClr val="black"/>
                </a:solidFill>
              </a:rPr>
              <a:t>Evidence based tools to aid implementation</a:t>
            </a:r>
            <a:endParaRPr lang="en-GB" dirty="0">
              <a:solidFill>
                <a:prstClr val="black"/>
              </a:solidFill>
            </a:endParaRPr>
          </a:p>
        </p:txBody>
      </p:sp>
      <p:sp>
        <p:nvSpPr>
          <p:cNvPr id="11" name="TextBox 10"/>
          <p:cNvSpPr txBox="1"/>
          <p:nvPr/>
        </p:nvSpPr>
        <p:spPr>
          <a:xfrm>
            <a:off x="6731645" y="4398239"/>
            <a:ext cx="2395613" cy="2031325"/>
          </a:xfrm>
          <a:prstGeom prst="rect">
            <a:avLst/>
          </a:prstGeom>
          <a:noFill/>
        </p:spPr>
        <p:txBody>
          <a:bodyPr wrap="square" rtlCol="0">
            <a:spAutoFit/>
          </a:bodyPr>
          <a:lstStyle/>
          <a:p>
            <a:pPr algn="ctr"/>
            <a:r>
              <a:rPr lang="en-GB" dirty="0" smtClean="0">
                <a:solidFill>
                  <a:srgbClr val="F32F79"/>
                </a:solidFill>
              </a:rPr>
              <a:t>i-THRIVE Community of Practice</a:t>
            </a:r>
          </a:p>
          <a:p>
            <a:pPr algn="ctr"/>
            <a:r>
              <a:rPr lang="en-GB" dirty="0" smtClean="0">
                <a:solidFill>
                  <a:prstClr val="black"/>
                </a:solidFill>
              </a:rPr>
              <a:t>Shared learning events and forum for sites to share experiences about implementing THRIVE</a:t>
            </a:r>
            <a:endParaRPr lang="en-GB" dirty="0">
              <a:solidFill>
                <a:prstClr val="black"/>
              </a:solidFill>
            </a:endParaRPr>
          </a:p>
        </p:txBody>
      </p:sp>
      <p:sp>
        <p:nvSpPr>
          <p:cNvPr id="12" name="TextBox 11"/>
          <p:cNvSpPr txBox="1"/>
          <p:nvPr/>
        </p:nvSpPr>
        <p:spPr>
          <a:xfrm>
            <a:off x="-251893" y="3122453"/>
            <a:ext cx="2794716" cy="1754326"/>
          </a:xfrm>
          <a:prstGeom prst="rect">
            <a:avLst/>
          </a:prstGeom>
          <a:noFill/>
        </p:spPr>
        <p:txBody>
          <a:bodyPr wrap="square" rtlCol="0">
            <a:spAutoFit/>
          </a:bodyPr>
          <a:lstStyle/>
          <a:p>
            <a:pPr algn="ctr"/>
            <a:r>
              <a:rPr lang="en-GB" dirty="0" smtClean="0">
                <a:solidFill>
                  <a:srgbClr val="F32F79"/>
                </a:solidFill>
              </a:rPr>
              <a:t>i-THRIVE Approach to Implementation</a:t>
            </a:r>
          </a:p>
          <a:p>
            <a:pPr algn="ctr"/>
            <a:r>
              <a:rPr lang="en-GB" dirty="0" smtClean="0">
                <a:solidFill>
                  <a:prstClr val="black"/>
                </a:solidFill>
              </a:rPr>
              <a:t>Four phase approach to implementation drawn from implementation science evidence base</a:t>
            </a:r>
            <a:endParaRPr lang="en-GB" dirty="0">
              <a:solidFill>
                <a:prstClr val="black"/>
              </a:solidFill>
            </a:endParaRPr>
          </a:p>
        </p:txBody>
      </p:sp>
      <p:sp>
        <p:nvSpPr>
          <p:cNvPr id="13" name="TextBox 12"/>
          <p:cNvSpPr txBox="1"/>
          <p:nvPr/>
        </p:nvSpPr>
        <p:spPr>
          <a:xfrm>
            <a:off x="760219" y="5341364"/>
            <a:ext cx="2263086" cy="923330"/>
          </a:xfrm>
          <a:prstGeom prst="rect">
            <a:avLst/>
          </a:prstGeom>
          <a:noFill/>
        </p:spPr>
        <p:txBody>
          <a:bodyPr wrap="square" rtlCol="0">
            <a:spAutoFit/>
          </a:bodyPr>
          <a:lstStyle/>
          <a:p>
            <a:pPr algn="ctr"/>
            <a:r>
              <a:rPr lang="en-GB" dirty="0" smtClean="0">
                <a:solidFill>
                  <a:srgbClr val="F32F79"/>
                </a:solidFill>
              </a:rPr>
              <a:t>Direct support to sites</a:t>
            </a:r>
          </a:p>
          <a:p>
            <a:pPr algn="ctr"/>
            <a:r>
              <a:rPr lang="en-GB" dirty="0">
                <a:solidFill>
                  <a:prstClr val="black"/>
                </a:solidFill>
              </a:rPr>
              <a:t>f</a:t>
            </a:r>
            <a:r>
              <a:rPr lang="en-GB" dirty="0" smtClean="0">
                <a:solidFill>
                  <a:prstClr val="black"/>
                </a:solidFill>
              </a:rPr>
              <a:t>rom the national programme team</a:t>
            </a:r>
            <a:endParaRPr lang="en-GB" dirty="0">
              <a:solidFill>
                <a:prstClr val="black"/>
              </a:solidFill>
            </a:endParaRPr>
          </a:p>
        </p:txBody>
      </p:sp>
      <p:sp>
        <p:nvSpPr>
          <p:cNvPr id="14" name="TextBox 13"/>
          <p:cNvSpPr txBox="1"/>
          <p:nvPr/>
        </p:nvSpPr>
        <p:spPr>
          <a:xfrm>
            <a:off x="3725428" y="664911"/>
            <a:ext cx="2075503" cy="1200329"/>
          </a:xfrm>
          <a:prstGeom prst="rect">
            <a:avLst/>
          </a:prstGeom>
          <a:noFill/>
        </p:spPr>
        <p:txBody>
          <a:bodyPr wrap="square" rtlCol="0">
            <a:spAutoFit/>
          </a:bodyPr>
          <a:lstStyle/>
          <a:p>
            <a:pPr algn="ctr"/>
            <a:r>
              <a:rPr lang="en-GB" dirty="0" smtClean="0">
                <a:solidFill>
                  <a:srgbClr val="F32F79"/>
                </a:solidFill>
              </a:rPr>
              <a:t>Evaluation</a:t>
            </a:r>
          </a:p>
          <a:p>
            <a:pPr algn="ctr"/>
            <a:r>
              <a:rPr lang="en-GB" dirty="0" smtClean="0">
                <a:solidFill>
                  <a:prstClr val="black"/>
                </a:solidFill>
              </a:rPr>
              <a:t>Two year evaluation of i-THRIVE for accelerator sites</a:t>
            </a:r>
            <a:endParaRPr lang="en-GB" dirty="0">
              <a:solidFill>
                <a:prstClr val="black"/>
              </a:solidFill>
            </a:endParaRPr>
          </a:p>
        </p:txBody>
      </p:sp>
      <p:sp>
        <p:nvSpPr>
          <p:cNvPr id="15" name="TextBox 14"/>
          <p:cNvSpPr txBox="1"/>
          <p:nvPr/>
        </p:nvSpPr>
        <p:spPr>
          <a:xfrm>
            <a:off x="368911" y="1066147"/>
            <a:ext cx="2803443" cy="1754326"/>
          </a:xfrm>
          <a:prstGeom prst="rect">
            <a:avLst/>
          </a:prstGeom>
          <a:noFill/>
        </p:spPr>
        <p:txBody>
          <a:bodyPr wrap="square" rtlCol="0">
            <a:spAutoFit/>
          </a:bodyPr>
          <a:lstStyle/>
          <a:p>
            <a:pPr algn="ctr"/>
            <a:r>
              <a:rPr lang="en-GB" dirty="0" smtClean="0">
                <a:solidFill>
                  <a:srgbClr val="F32F79"/>
                </a:solidFill>
              </a:rPr>
              <a:t>Funded projects</a:t>
            </a:r>
          </a:p>
          <a:p>
            <a:pPr algn="ctr"/>
            <a:r>
              <a:rPr lang="en-GB" dirty="0" smtClean="0">
                <a:solidFill>
                  <a:prstClr val="black"/>
                </a:solidFill>
              </a:rPr>
              <a:t>Individual projects to create and test shared decision making aids in Camden  and to implement THRIVE in NELFT</a:t>
            </a:r>
            <a:endParaRPr lang="en-GB" dirty="0">
              <a:solidFill>
                <a:prstClr val="black"/>
              </a:solidFill>
            </a:endParaRPr>
          </a:p>
        </p:txBody>
      </p:sp>
      <p:cxnSp>
        <p:nvCxnSpPr>
          <p:cNvPr id="7" name="Straight Connector 6"/>
          <p:cNvCxnSpPr/>
          <p:nvPr/>
        </p:nvCxnSpPr>
        <p:spPr>
          <a:xfrm>
            <a:off x="2794716" y="2820473"/>
            <a:ext cx="772732" cy="297774"/>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0" idx="1"/>
          </p:cNvCxnSpPr>
          <p:nvPr/>
        </p:nvCxnSpPr>
        <p:spPr>
          <a:xfrm flipV="1">
            <a:off x="6140338" y="3103892"/>
            <a:ext cx="1002920" cy="318849"/>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074916" y="4594500"/>
            <a:ext cx="714312" cy="740558"/>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452981" y="3889959"/>
            <a:ext cx="1012050" cy="5336"/>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661132" y="2131097"/>
            <a:ext cx="664987" cy="59746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693276" y="1865240"/>
            <a:ext cx="0" cy="446077"/>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951100" y="4155442"/>
            <a:ext cx="780545" cy="62262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465037" y="5431805"/>
            <a:ext cx="2931879" cy="1477328"/>
          </a:xfrm>
          <a:prstGeom prst="rect">
            <a:avLst/>
          </a:prstGeom>
          <a:noFill/>
        </p:spPr>
        <p:txBody>
          <a:bodyPr wrap="square" rtlCol="0">
            <a:spAutoFit/>
          </a:bodyPr>
          <a:lstStyle/>
          <a:p>
            <a:pPr algn="ctr"/>
            <a:r>
              <a:rPr lang="en-GB" dirty="0" smtClean="0">
                <a:solidFill>
                  <a:srgbClr val="F32F79"/>
                </a:solidFill>
              </a:rPr>
              <a:t>THRIVE Illustrated</a:t>
            </a:r>
          </a:p>
          <a:p>
            <a:pPr algn="ctr"/>
            <a:r>
              <a:rPr lang="en-GB" dirty="0" smtClean="0">
                <a:solidFill>
                  <a:prstClr val="black"/>
                </a:solidFill>
              </a:rPr>
              <a:t>Series of case studies highlighting how </a:t>
            </a:r>
            <a:r>
              <a:rPr lang="en-GB" dirty="0">
                <a:solidFill>
                  <a:prstClr val="black"/>
                </a:solidFill>
              </a:rPr>
              <a:t>s</a:t>
            </a:r>
            <a:r>
              <a:rPr lang="en-GB" dirty="0" smtClean="0">
                <a:solidFill>
                  <a:prstClr val="black"/>
                </a:solidFill>
              </a:rPr>
              <a:t>ites have approached the implementation of THRIVE</a:t>
            </a:r>
            <a:endParaRPr lang="en-GB" dirty="0">
              <a:solidFill>
                <a:prstClr val="black"/>
              </a:solidFill>
            </a:endParaRPr>
          </a:p>
        </p:txBody>
      </p:sp>
      <p:cxnSp>
        <p:nvCxnSpPr>
          <p:cNvPr id="40" name="Straight Connector 39"/>
          <p:cNvCxnSpPr/>
          <p:nvPr/>
        </p:nvCxnSpPr>
        <p:spPr>
          <a:xfrm flipV="1">
            <a:off x="4814643" y="5013157"/>
            <a:ext cx="0" cy="465529"/>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92322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25332" y="173630"/>
            <a:ext cx="7839874" cy="576263"/>
          </a:xfrm>
        </p:spPr>
        <p:txBody>
          <a:bodyPr/>
          <a:lstStyle/>
          <a:p>
            <a:r>
              <a:rPr lang="en-US" dirty="0" smtClean="0">
                <a:solidFill>
                  <a:schemeClr val="accent5"/>
                </a:solidFill>
              </a:rPr>
              <a:t>Learning from the i-THRIVE Community of Practice</a:t>
            </a:r>
            <a:endParaRPr lang="en-GB" dirty="0"/>
          </a:p>
        </p:txBody>
      </p:sp>
      <p:sp>
        <p:nvSpPr>
          <p:cNvPr id="18" name="Rectangle 17"/>
          <p:cNvSpPr/>
          <p:nvPr/>
        </p:nvSpPr>
        <p:spPr>
          <a:xfrm>
            <a:off x="500867" y="1025708"/>
            <a:ext cx="886781" cy="923330"/>
          </a:xfrm>
          <a:prstGeom prst="rect">
            <a:avLst/>
          </a:prstGeom>
          <a:noFill/>
        </p:spPr>
        <p:txBody>
          <a:bodyPr wrap="none" lIns="91440" tIns="45720" rIns="91440" bIns="45720">
            <a:spAutoFit/>
          </a:bodyPr>
          <a:lstStyle/>
          <a:p>
            <a:pPr algn="ctr"/>
            <a:r>
              <a:rPr lang="en-US" sz="5400" b="1" dirty="0" smtClean="0">
                <a:ln w="0"/>
                <a:solidFill>
                  <a:srgbClr val="A4D620"/>
                </a:solidFill>
                <a:effectLst>
                  <a:outerShdw blurRad="38100" dist="25400" dir="5400000" algn="ctr" rotWithShape="0">
                    <a:srgbClr val="6E747A">
                      <a:alpha val="43000"/>
                    </a:srgbClr>
                  </a:outerShdw>
                </a:effectLst>
              </a:rPr>
              <a:t>10</a:t>
            </a:r>
            <a:endParaRPr lang="en-US" sz="5400" b="1" dirty="0">
              <a:ln w="0"/>
              <a:solidFill>
                <a:srgbClr val="A4D620"/>
              </a:solidFill>
              <a:effectLst>
                <a:outerShdw blurRad="38100" dist="25400" dir="5400000" algn="ctr" rotWithShape="0">
                  <a:srgbClr val="6E747A">
                    <a:alpha val="43000"/>
                  </a:srgbClr>
                </a:outerShdw>
              </a:effectLst>
            </a:endParaRPr>
          </a:p>
        </p:txBody>
      </p:sp>
      <p:sp>
        <p:nvSpPr>
          <p:cNvPr id="19" name="Rectangle 18"/>
          <p:cNvSpPr/>
          <p:nvPr/>
        </p:nvSpPr>
        <p:spPr>
          <a:xfrm>
            <a:off x="1523635" y="2276356"/>
            <a:ext cx="1431802" cy="1569660"/>
          </a:xfrm>
          <a:prstGeom prst="rect">
            <a:avLst/>
          </a:prstGeom>
          <a:noFill/>
        </p:spPr>
        <p:txBody>
          <a:bodyPr wrap="none" lIns="91440" tIns="45720" rIns="91440" bIns="45720">
            <a:spAutoFit/>
          </a:bodyPr>
          <a:lstStyle/>
          <a:p>
            <a:pPr algn="ctr"/>
            <a:r>
              <a:rPr lang="en-US" sz="9600" b="1" dirty="0" smtClean="0">
                <a:ln w="0"/>
                <a:solidFill>
                  <a:srgbClr val="A4D620"/>
                </a:solidFill>
                <a:effectLst>
                  <a:outerShdw blurRad="38100" dist="25400" dir="5400000" algn="ctr" rotWithShape="0">
                    <a:srgbClr val="6E747A">
                      <a:alpha val="43000"/>
                    </a:srgbClr>
                  </a:outerShdw>
                </a:effectLst>
              </a:rPr>
              <a:t>74</a:t>
            </a:r>
            <a:endParaRPr lang="en-US" sz="9600" b="1" dirty="0">
              <a:ln w="0"/>
              <a:solidFill>
                <a:srgbClr val="A4D620"/>
              </a:solidFill>
              <a:effectLst>
                <a:outerShdw blurRad="38100" dist="25400" dir="5400000" algn="ctr" rotWithShape="0">
                  <a:srgbClr val="6E747A">
                    <a:alpha val="43000"/>
                  </a:srgbClr>
                </a:outerShdw>
              </a:effectLst>
            </a:endParaRPr>
          </a:p>
        </p:txBody>
      </p:sp>
      <p:sp>
        <p:nvSpPr>
          <p:cNvPr id="20" name="Rectangle 19"/>
          <p:cNvSpPr/>
          <p:nvPr/>
        </p:nvSpPr>
        <p:spPr>
          <a:xfrm>
            <a:off x="5468620" y="1348873"/>
            <a:ext cx="1794081" cy="1200329"/>
          </a:xfrm>
          <a:prstGeom prst="rect">
            <a:avLst/>
          </a:prstGeom>
          <a:noFill/>
        </p:spPr>
        <p:txBody>
          <a:bodyPr wrap="none" lIns="91440" tIns="45720" rIns="91440" bIns="45720">
            <a:spAutoFit/>
          </a:bodyPr>
          <a:lstStyle/>
          <a:p>
            <a:pPr algn="ctr"/>
            <a:r>
              <a:rPr lang="en-US" sz="7200" b="1" dirty="0" smtClean="0">
                <a:ln w="0"/>
                <a:solidFill>
                  <a:srgbClr val="A4D620"/>
                </a:solidFill>
                <a:effectLst>
                  <a:outerShdw blurRad="38100" dist="25400" dir="5400000" algn="ctr" rotWithShape="0">
                    <a:srgbClr val="6E747A">
                      <a:alpha val="43000"/>
                    </a:srgbClr>
                  </a:outerShdw>
                </a:effectLst>
              </a:rPr>
              <a:t>48%</a:t>
            </a:r>
            <a:endParaRPr lang="en-US" sz="7200" b="1" dirty="0">
              <a:ln w="0"/>
              <a:solidFill>
                <a:srgbClr val="A4D620"/>
              </a:solidFill>
              <a:effectLst>
                <a:outerShdw blurRad="38100" dist="25400" dir="5400000" algn="ctr" rotWithShape="0">
                  <a:srgbClr val="6E747A">
                    <a:alpha val="43000"/>
                  </a:srgbClr>
                </a:outerShdw>
              </a:effectLst>
            </a:endParaRPr>
          </a:p>
        </p:txBody>
      </p:sp>
      <p:sp>
        <p:nvSpPr>
          <p:cNvPr id="21" name="TextBox 20"/>
          <p:cNvSpPr txBox="1"/>
          <p:nvPr/>
        </p:nvSpPr>
        <p:spPr>
          <a:xfrm>
            <a:off x="1246221" y="1129829"/>
            <a:ext cx="2598757" cy="715089"/>
          </a:xfrm>
          <a:prstGeom prst="roundRect">
            <a:avLst/>
          </a:prstGeom>
          <a:noFill/>
          <a:ln>
            <a:noFill/>
          </a:ln>
        </p:spPr>
        <p:txBody>
          <a:bodyPr wrap="square" rtlCol="0">
            <a:spAutoFit/>
          </a:bodyPr>
          <a:lstStyle/>
          <a:p>
            <a:r>
              <a:rPr lang="en-GB" b="1" dirty="0">
                <a:solidFill>
                  <a:prstClr val="black"/>
                </a:solidFill>
              </a:rPr>
              <a:t>n</a:t>
            </a:r>
            <a:r>
              <a:rPr lang="en-GB" b="1" dirty="0" smtClean="0">
                <a:solidFill>
                  <a:prstClr val="black"/>
                </a:solidFill>
              </a:rPr>
              <a:t>ational accelerator sites in October 2015</a:t>
            </a:r>
          </a:p>
        </p:txBody>
      </p:sp>
      <p:sp>
        <p:nvSpPr>
          <p:cNvPr id="22" name="TextBox 21"/>
          <p:cNvSpPr txBox="1"/>
          <p:nvPr/>
        </p:nvSpPr>
        <p:spPr>
          <a:xfrm>
            <a:off x="2809040" y="2727354"/>
            <a:ext cx="1670457" cy="715089"/>
          </a:xfrm>
          <a:prstGeom prst="roundRect">
            <a:avLst/>
          </a:prstGeom>
          <a:noFill/>
          <a:ln>
            <a:noFill/>
          </a:ln>
        </p:spPr>
        <p:txBody>
          <a:bodyPr wrap="square" rtlCol="0">
            <a:spAutoFit/>
          </a:bodyPr>
          <a:lstStyle/>
          <a:p>
            <a:r>
              <a:rPr lang="en-GB" b="1" dirty="0" smtClean="0">
                <a:solidFill>
                  <a:prstClr val="black"/>
                </a:solidFill>
              </a:rPr>
              <a:t>CCG areas by </a:t>
            </a:r>
            <a:r>
              <a:rPr lang="en-GB" b="1" dirty="0" smtClean="0">
                <a:solidFill>
                  <a:prstClr val="black"/>
                </a:solidFill>
              </a:rPr>
              <a:t>February</a:t>
            </a:r>
            <a:r>
              <a:rPr lang="en-GB" b="1" dirty="0" smtClean="0">
                <a:solidFill>
                  <a:prstClr val="black"/>
                </a:solidFill>
              </a:rPr>
              <a:t> 2018</a:t>
            </a:r>
            <a:endParaRPr lang="en-GB" b="1" dirty="0" smtClean="0">
              <a:solidFill>
                <a:prstClr val="black"/>
              </a:solidFill>
            </a:endParaRPr>
          </a:p>
        </p:txBody>
      </p:sp>
      <p:sp>
        <p:nvSpPr>
          <p:cNvPr id="23" name="TextBox 22"/>
          <p:cNvSpPr txBox="1"/>
          <p:nvPr/>
        </p:nvSpPr>
        <p:spPr>
          <a:xfrm>
            <a:off x="6964410" y="1445637"/>
            <a:ext cx="1986376" cy="1021556"/>
          </a:xfrm>
          <a:prstGeom prst="roundRect">
            <a:avLst/>
          </a:prstGeom>
          <a:noFill/>
          <a:ln>
            <a:noFill/>
          </a:ln>
        </p:spPr>
        <p:txBody>
          <a:bodyPr wrap="square" rtlCol="0">
            <a:spAutoFit/>
          </a:bodyPr>
          <a:lstStyle/>
          <a:p>
            <a:pPr algn="ctr"/>
            <a:r>
              <a:rPr lang="en-GB" b="1" dirty="0">
                <a:solidFill>
                  <a:prstClr val="black"/>
                </a:solidFill>
              </a:rPr>
              <a:t>o</a:t>
            </a:r>
            <a:r>
              <a:rPr lang="en-GB" b="1" dirty="0" smtClean="0">
                <a:solidFill>
                  <a:prstClr val="black"/>
                </a:solidFill>
              </a:rPr>
              <a:t>f children and young people within England</a:t>
            </a:r>
          </a:p>
        </p:txBody>
      </p:sp>
      <p:sp>
        <p:nvSpPr>
          <p:cNvPr id="4" name="Notched Right Arrow 3"/>
          <p:cNvSpPr/>
          <p:nvPr/>
        </p:nvSpPr>
        <p:spPr>
          <a:xfrm rot="5400000">
            <a:off x="1906305" y="2089092"/>
            <a:ext cx="666462" cy="234304"/>
          </a:xfrm>
          <a:prstGeom prst="notchedRightArrow">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6" name="TextBox 25"/>
          <p:cNvSpPr txBox="1"/>
          <p:nvPr/>
        </p:nvSpPr>
        <p:spPr>
          <a:xfrm>
            <a:off x="159888" y="3565539"/>
            <a:ext cx="4701032" cy="2349579"/>
          </a:xfrm>
          <a:prstGeom prst="roundRect">
            <a:avLst/>
          </a:prstGeom>
          <a:noFill/>
          <a:ln>
            <a:noFill/>
          </a:ln>
        </p:spPr>
        <p:txBody>
          <a:bodyPr wrap="square" rtlCol="0">
            <a:spAutoFit/>
          </a:bodyPr>
          <a:lstStyle/>
          <a:p>
            <a:r>
              <a:rPr lang="en-GB" b="1" dirty="0" smtClean="0">
                <a:solidFill>
                  <a:srgbClr val="F32F79"/>
                </a:solidFill>
              </a:rPr>
              <a:t>288</a:t>
            </a:r>
            <a:r>
              <a:rPr lang="en-GB" b="1" dirty="0" smtClean="0">
                <a:solidFill>
                  <a:prstClr val="black"/>
                </a:solidFill>
              </a:rPr>
              <a:t> </a:t>
            </a:r>
            <a:r>
              <a:rPr lang="en-GB" b="1" dirty="0" smtClean="0">
                <a:solidFill>
                  <a:prstClr val="black"/>
                </a:solidFill>
              </a:rPr>
              <a:t>individuals in the Community of Practice</a:t>
            </a:r>
          </a:p>
          <a:p>
            <a:endParaRPr lang="en-GB" sz="600" b="1" dirty="0" smtClean="0">
              <a:solidFill>
                <a:prstClr val="black"/>
              </a:solidFill>
            </a:endParaRPr>
          </a:p>
          <a:p>
            <a:r>
              <a:rPr lang="en-GB" b="1" dirty="0">
                <a:solidFill>
                  <a:srgbClr val="F32F79"/>
                </a:solidFill>
              </a:rPr>
              <a:t>22%</a:t>
            </a:r>
            <a:r>
              <a:rPr lang="en-GB" b="1" dirty="0">
                <a:solidFill>
                  <a:prstClr val="black"/>
                </a:solidFill>
              </a:rPr>
              <a:t> </a:t>
            </a:r>
            <a:r>
              <a:rPr lang="en-GB" dirty="0">
                <a:solidFill>
                  <a:prstClr val="black"/>
                </a:solidFill>
              </a:rPr>
              <a:t>health commissioner</a:t>
            </a:r>
          </a:p>
          <a:p>
            <a:r>
              <a:rPr lang="en-GB" b="1" dirty="0">
                <a:solidFill>
                  <a:srgbClr val="F32F79"/>
                </a:solidFill>
              </a:rPr>
              <a:t>52%</a:t>
            </a:r>
            <a:r>
              <a:rPr lang="en-GB" b="1" dirty="0">
                <a:solidFill>
                  <a:prstClr val="black"/>
                </a:solidFill>
              </a:rPr>
              <a:t> </a:t>
            </a:r>
            <a:r>
              <a:rPr lang="en-GB" dirty="0">
                <a:solidFill>
                  <a:prstClr val="black"/>
                </a:solidFill>
              </a:rPr>
              <a:t>health provider</a:t>
            </a:r>
          </a:p>
          <a:p>
            <a:r>
              <a:rPr lang="en-GB" b="1" dirty="0">
                <a:solidFill>
                  <a:srgbClr val="F32F79"/>
                </a:solidFill>
              </a:rPr>
              <a:t>9%</a:t>
            </a:r>
            <a:r>
              <a:rPr lang="en-GB" b="1" dirty="0">
                <a:solidFill>
                  <a:prstClr val="black"/>
                </a:solidFill>
              </a:rPr>
              <a:t> </a:t>
            </a:r>
            <a:r>
              <a:rPr lang="en-GB" dirty="0">
                <a:solidFill>
                  <a:prstClr val="black"/>
                </a:solidFill>
              </a:rPr>
              <a:t>local authority</a:t>
            </a:r>
          </a:p>
          <a:p>
            <a:r>
              <a:rPr lang="en-GB" b="1" dirty="0">
                <a:solidFill>
                  <a:srgbClr val="F32F79"/>
                </a:solidFill>
              </a:rPr>
              <a:t>3%</a:t>
            </a:r>
            <a:r>
              <a:rPr lang="en-GB" b="1" dirty="0">
                <a:solidFill>
                  <a:prstClr val="black"/>
                </a:solidFill>
              </a:rPr>
              <a:t> </a:t>
            </a:r>
            <a:r>
              <a:rPr lang="en-GB" dirty="0">
                <a:solidFill>
                  <a:prstClr val="black"/>
                </a:solidFill>
              </a:rPr>
              <a:t>voluntary sector</a:t>
            </a:r>
          </a:p>
          <a:p>
            <a:r>
              <a:rPr lang="en-GB" b="1" dirty="0">
                <a:solidFill>
                  <a:srgbClr val="F32F79"/>
                </a:solidFill>
              </a:rPr>
              <a:t>3%</a:t>
            </a:r>
            <a:r>
              <a:rPr lang="en-GB" b="1" dirty="0">
                <a:solidFill>
                  <a:prstClr val="black"/>
                </a:solidFill>
              </a:rPr>
              <a:t> </a:t>
            </a:r>
            <a:r>
              <a:rPr lang="en-GB" dirty="0">
                <a:solidFill>
                  <a:prstClr val="black"/>
                </a:solidFill>
              </a:rPr>
              <a:t>education</a:t>
            </a:r>
          </a:p>
          <a:p>
            <a:r>
              <a:rPr lang="en-GB" b="1" dirty="0">
                <a:solidFill>
                  <a:srgbClr val="F32F79"/>
                </a:solidFill>
              </a:rPr>
              <a:t>11%</a:t>
            </a:r>
            <a:r>
              <a:rPr lang="en-GB" b="1" dirty="0">
                <a:solidFill>
                  <a:prstClr val="black"/>
                </a:solidFill>
              </a:rPr>
              <a:t> </a:t>
            </a:r>
            <a:r>
              <a:rPr lang="en-GB" dirty="0">
                <a:solidFill>
                  <a:prstClr val="black"/>
                </a:solidFill>
              </a:rPr>
              <a:t>other</a:t>
            </a:r>
          </a:p>
        </p:txBody>
      </p:sp>
      <p:sp>
        <p:nvSpPr>
          <p:cNvPr id="29" name="Rectangle 28"/>
          <p:cNvSpPr/>
          <p:nvPr/>
        </p:nvSpPr>
        <p:spPr>
          <a:xfrm>
            <a:off x="1109659" y="5595752"/>
            <a:ext cx="510076" cy="861774"/>
          </a:xfrm>
          <a:prstGeom prst="rect">
            <a:avLst/>
          </a:prstGeom>
          <a:noFill/>
        </p:spPr>
        <p:txBody>
          <a:bodyPr wrap="none" lIns="91440" tIns="45720" rIns="91440" bIns="45720">
            <a:spAutoFit/>
          </a:bodyPr>
          <a:lstStyle/>
          <a:p>
            <a:pPr algn="ctr"/>
            <a:r>
              <a:rPr lang="en-US" sz="5000" b="1" dirty="0">
                <a:ln w="0"/>
                <a:solidFill>
                  <a:srgbClr val="A4D620"/>
                </a:solidFill>
                <a:effectLst>
                  <a:outerShdw blurRad="38100" dist="25400" dir="5400000" algn="ctr" rotWithShape="0">
                    <a:srgbClr val="6E747A">
                      <a:alpha val="43000"/>
                    </a:srgbClr>
                  </a:outerShdw>
                </a:effectLst>
              </a:rPr>
              <a:t>7</a:t>
            </a:r>
            <a:endParaRPr lang="en-US" sz="5000" b="1" dirty="0">
              <a:ln w="0"/>
              <a:solidFill>
                <a:srgbClr val="A4D620"/>
              </a:solidFill>
              <a:effectLst>
                <a:outerShdw blurRad="38100" dist="25400" dir="5400000" algn="ctr" rotWithShape="0">
                  <a:srgbClr val="6E747A">
                    <a:alpha val="43000"/>
                  </a:srgbClr>
                </a:outerShdw>
              </a:effectLst>
            </a:endParaRPr>
          </a:p>
        </p:txBody>
      </p:sp>
      <p:sp>
        <p:nvSpPr>
          <p:cNvPr id="32" name="TextBox 31"/>
          <p:cNvSpPr txBox="1"/>
          <p:nvPr/>
        </p:nvSpPr>
        <p:spPr>
          <a:xfrm>
            <a:off x="1484286" y="5863973"/>
            <a:ext cx="2927649" cy="408623"/>
          </a:xfrm>
          <a:prstGeom prst="roundRect">
            <a:avLst/>
          </a:prstGeom>
          <a:noFill/>
          <a:ln>
            <a:noFill/>
          </a:ln>
        </p:spPr>
        <p:txBody>
          <a:bodyPr wrap="square" rtlCol="0">
            <a:spAutoFit/>
          </a:bodyPr>
          <a:lstStyle/>
          <a:p>
            <a:r>
              <a:rPr lang="en-GB" b="1" dirty="0">
                <a:solidFill>
                  <a:prstClr val="black"/>
                </a:solidFill>
              </a:rPr>
              <a:t>s</a:t>
            </a:r>
            <a:r>
              <a:rPr lang="en-GB" b="1" dirty="0" smtClean="0">
                <a:solidFill>
                  <a:prstClr val="black"/>
                </a:solidFill>
              </a:rPr>
              <a:t>hared learning events held</a:t>
            </a:r>
          </a:p>
        </p:txBody>
      </p:sp>
      <p:sp>
        <p:nvSpPr>
          <p:cNvPr id="33" name="Rectangle 32"/>
          <p:cNvSpPr/>
          <p:nvPr/>
        </p:nvSpPr>
        <p:spPr>
          <a:xfrm>
            <a:off x="4245884" y="6001160"/>
            <a:ext cx="925254" cy="677108"/>
          </a:xfrm>
          <a:prstGeom prst="rect">
            <a:avLst/>
          </a:prstGeom>
          <a:noFill/>
        </p:spPr>
        <p:txBody>
          <a:bodyPr wrap="none" lIns="91440" tIns="45720" rIns="91440" bIns="45720">
            <a:spAutoFit/>
          </a:bodyPr>
          <a:lstStyle/>
          <a:p>
            <a:pPr algn="ctr"/>
            <a:r>
              <a:rPr lang="en-US" sz="3800" b="1" dirty="0" smtClean="0">
                <a:ln w="0"/>
                <a:solidFill>
                  <a:srgbClr val="A4D620"/>
                </a:solidFill>
                <a:effectLst>
                  <a:outerShdw blurRad="38100" dist="25400" dir="5400000" algn="ctr" rotWithShape="0">
                    <a:srgbClr val="6E747A">
                      <a:alpha val="43000"/>
                    </a:srgbClr>
                  </a:outerShdw>
                </a:effectLst>
              </a:rPr>
              <a:t>280</a:t>
            </a:r>
            <a:endParaRPr lang="en-US" sz="3800" b="1" dirty="0">
              <a:ln w="0"/>
              <a:solidFill>
                <a:srgbClr val="A4D620"/>
              </a:solidFill>
              <a:effectLst>
                <a:outerShdw blurRad="38100" dist="25400" dir="5400000" algn="ctr" rotWithShape="0">
                  <a:srgbClr val="6E747A">
                    <a:alpha val="43000"/>
                  </a:srgbClr>
                </a:outerShdw>
              </a:effectLst>
            </a:endParaRPr>
          </a:p>
        </p:txBody>
      </p:sp>
      <p:sp>
        <p:nvSpPr>
          <p:cNvPr id="34" name="TextBox 33"/>
          <p:cNvSpPr txBox="1"/>
          <p:nvPr/>
        </p:nvSpPr>
        <p:spPr>
          <a:xfrm>
            <a:off x="2530583" y="6135406"/>
            <a:ext cx="1862875" cy="408623"/>
          </a:xfrm>
          <a:prstGeom prst="roundRect">
            <a:avLst/>
          </a:prstGeom>
          <a:noFill/>
          <a:ln>
            <a:noFill/>
          </a:ln>
        </p:spPr>
        <p:txBody>
          <a:bodyPr wrap="square" rtlCol="0">
            <a:spAutoFit/>
          </a:bodyPr>
          <a:lstStyle/>
          <a:p>
            <a:pPr algn="r"/>
            <a:r>
              <a:rPr lang="en-GB" b="1" dirty="0">
                <a:solidFill>
                  <a:prstClr val="black"/>
                </a:solidFill>
              </a:rPr>
              <a:t>a</a:t>
            </a:r>
            <a:r>
              <a:rPr lang="en-GB" b="1" dirty="0" smtClean="0">
                <a:solidFill>
                  <a:prstClr val="black"/>
                </a:solidFill>
              </a:rPr>
              <a:t>ttended by over</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val="0"/>
              </a:ext>
            </a:extLst>
          </a:blip>
          <a:srcRect t="19387"/>
          <a:stretch/>
        </p:blipFill>
        <p:spPr>
          <a:xfrm>
            <a:off x="5505811" y="2456034"/>
            <a:ext cx="3206108" cy="3747557"/>
          </a:xfrm>
          <a:prstGeom prst="rect">
            <a:avLst/>
          </a:prstGeom>
          <a:ln>
            <a:solidFill>
              <a:schemeClr val="accent1"/>
            </a:solidFill>
          </a:ln>
        </p:spPr>
      </p:pic>
    </p:spTree>
    <p:extLst>
      <p:ext uri="{BB962C8B-B14F-4D97-AF65-F5344CB8AC3E}">
        <p14:creationId xmlns:p14="http://schemas.microsoft.com/office/powerpoint/2010/main" val="5295477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0826" y="157743"/>
            <a:ext cx="8642350" cy="576263"/>
          </a:xfrm>
        </p:spPr>
        <p:txBody>
          <a:bodyPr/>
          <a:lstStyle/>
          <a:p>
            <a:r>
              <a:rPr lang="en-US" dirty="0" smtClean="0"/>
              <a:t>i-THRIVE Approach to Implementation</a:t>
            </a:r>
            <a:endParaRPr lang="en-US" dirty="0"/>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0511" y="1061885"/>
            <a:ext cx="8802979" cy="5286884"/>
          </a:xfrm>
          <a:prstGeom prst="rect">
            <a:avLst/>
          </a:prstGeom>
        </p:spPr>
      </p:pic>
    </p:spTree>
    <p:extLst>
      <p:ext uri="{BB962C8B-B14F-4D97-AF65-F5344CB8AC3E}">
        <p14:creationId xmlns:p14="http://schemas.microsoft.com/office/powerpoint/2010/main" val="3264485870"/>
      </p:ext>
    </p:extLst>
  </p:cSld>
  <p:clrMapOvr>
    <a:masterClrMapping/>
  </p:clrMapOvr>
  <mc:AlternateContent xmlns:mc="http://schemas.openxmlformats.org/markup-compatibility/2006" xmlns:p14="http://schemas.microsoft.com/office/powerpoint/2010/main">
    <mc:Choice Requires="p14">
      <p:transition spd="slow" p14:dur="2000" advTm="23712"/>
    </mc:Choice>
    <mc:Fallback xmlns="">
      <p:transition xmlns:p14="http://schemas.microsoft.com/office/powerpoint/2010/main" spd="slow" advTm="23712"/>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0826" y="157743"/>
            <a:ext cx="8642350" cy="576263"/>
          </a:xfrm>
        </p:spPr>
        <p:txBody>
          <a:bodyPr/>
          <a:lstStyle/>
          <a:p>
            <a:r>
              <a:rPr lang="en-US" dirty="0" smtClean="0"/>
              <a:t>Support for implementation sites</a:t>
            </a:r>
            <a:endParaRPr lang="en-US" dirty="0"/>
          </a:p>
        </p:txBody>
      </p:sp>
      <p:sp>
        <p:nvSpPr>
          <p:cNvPr id="10" name="Text Placeholder 2"/>
          <p:cNvSpPr>
            <a:spLocks noGrp="1"/>
          </p:cNvSpPr>
          <p:nvPr>
            <p:ph type="body" sz="quarter" idx="11"/>
          </p:nvPr>
        </p:nvSpPr>
        <p:spPr>
          <a:xfrm>
            <a:off x="250825" y="1042150"/>
            <a:ext cx="5997459" cy="2018659"/>
          </a:xfrm>
        </p:spPr>
        <p:txBody>
          <a:bodyPr/>
          <a:lstStyle/>
          <a:p>
            <a:pPr marL="0" indent="0">
              <a:buNone/>
            </a:pPr>
            <a:r>
              <a:rPr lang="en-US" sz="2100" dirty="0" smtClean="0"/>
              <a:t>A </a:t>
            </a:r>
            <a:r>
              <a:rPr lang="en-US" sz="2100" dirty="0"/>
              <a:t>range of tools to support an evidence based approach to </a:t>
            </a:r>
            <a:r>
              <a:rPr lang="en-US" sz="2100" dirty="0" smtClean="0"/>
              <a:t>implementation in line with the i-THRIVE approach.</a:t>
            </a:r>
          </a:p>
          <a:p>
            <a:pPr marL="0" indent="0">
              <a:buNone/>
            </a:pPr>
            <a:endParaRPr lang="en-US" sz="2100" dirty="0" smtClean="0"/>
          </a:p>
          <a:p>
            <a:pPr marL="0" indent="0">
              <a:buNone/>
            </a:pPr>
            <a:r>
              <a:rPr lang="en-US" sz="2100" dirty="0" smtClean="0"/>
              <a:t>Available at </a:t>
            </a:r>
            <a:r>
              <a:rPr lang="en-US" sz="2100" dirty="0" smtClean="0">
                <a:hlinkClick r:id="rId3"/>
              </a:rPr>
              <a:t>www.implementingTHRIVE.org</a:t>
            </a:r>
            <a:endParaRPr lang="en-US" sz="2100" dirty="0" smtClean="0"/>
          </a:p>
          <a:p>
            <a:pPr marL="0" indent="0">
              <a:buNone/>
            </a:pPr>
            <a:endParaRPr lang="en-US" dirty="0"/>
          </a:p>
          <a:p>
            <a:pPr marL="0" indent="0">
              <a:buNone/>
            </a:pPr>
            <a:endParaRPr lang="en-US" dirty="0"/>
          </a:p>
          <a:p>
            <a:endParaRPr lang="en-US" dirty="0"/>
          </a:p>
          <a:p>
            <a:pPr lvl="1"/>
            <a:endParaRPr lang="en-US" dirty="0"/>
          </a:p>
        </p:txBody>
      </p:sp>
      <p:sp>
        <p:nvSpPr>
          <p:cNvPr id="11" name="TextBox 10"/>
          <p:cNvSpPr txBox="1"/>
          <p:nvPr/>
        </p:nvSpPr>
        <p:spPr>
          <a:xfrm>
            <a:off x="6428244" y="1066294"/>
            <a:ext cx="2464937" cy="442674"/>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smtClean="0">
                <a:solidFill>
                  <a:prstClr val="black"/>
                </a:solidFill>
              </a:rPr>
              <a:t>Pathway mapping</a:t>
            </a:r>
          </a:p>
        </p:txBody>
      </p:sp>
      <p:sp>
        <p:nvSpPr>
          <p:cNvPr id="12" name="TextBox 11"/>
          <p:cNvSpPr txBox="1"/>
          <p:nvPr/>
        </p:nvSpPr>
        <p:spPr>
          <a:xfrm>
            <a:off x="6428234" y="4434989"/>
            <a:ext cx="2464937" cy="783193"/>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smtClean="0">
                <a:solidFill>
                  <a:prstClr val="black"/>
                </a:solidFill>
              </a:rPr>
              <a:t>Prioritising areas for improvement</a:t>
            </a:r>
          </a:p>
        </p:txBody>
      </p:sp>
      <p:sp>
        <p:nvSpPr>
          <p:cNvPr id="13" name="TextBox 12"/>
          <p:cNvSpPr txBox="1"/>
          <p:nvPr/>
        </p:nvSpPr>
        <p:spPr>
          <a:xfrm>
            <a:off x="6248285" y="3101413"/>
            <a:ext cx="2824826" cy="442674"/>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smtClean="0">
                <a:solidFill>
                  <a:prstClr val="black"/>
                </a:solidFill>
              </a:rPr>
              <a:t>THRIVE Assessment Tool</a:t>
            </a:r>
          </a:p>
        </p:txBody>
      </p:sp>
      <p:sp>
        <p:nvSpPr>
          <p:cNvPr id="14" name="TextBox 13"/>
          <p:cNvSpPr txBox="1"/>
          <p:nvPr/>
        </p:nvSpPr>
        <p:spPr>
          <a:xfrm>
            <a:off x="6428235" y="3770306"/>
            <a:ext cx="2464937" cy="442674"/>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smtClean="0">
                <a:solidFill>
                  <a:prstClr val="black"/>
                </a:solidFill>
              </a:rPr>
              <a:t>Gap analysis</a:t>
            </a:r>
            <a:endParaRPr lang="en-GB" sz="2000" dirty="0">
              <a:solidFill>
                <a:prstClr val="black"/>
              </a:solidFill>
            </a:endParaRPr>
          </a:p>
        </p:txBody>
      </p:sp>
      <p:sp>
        <p:nvSpPr>
          <p:cNvPr id="15" name="TextBox 14"/>
          <p:cNvSpPr txBox="1"/>
          <p:nvPr/>
        </p:nvSpPr>
        <p:spPr>
          <a:xfrm>
            <a:off x="6428240" y="1739083"/>
            <a:ext cx="2464937" cy="442674"/>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smtClean="0">
                <a:solidFill>
                  <a:prstClr val="black"/>
                </a:solidFill>
              </a:rPr>
              <a:t>Quantitative data</a:t>
            </a:r>
          </a:p>
        </p:txBody>
      </p:sp>
      <p:sp>
        <p:nvSpPr>
          <p:cNvPr id="16" name="TextBox 15"/>
          <p:cNvSpPr txBox="1"/>
          <p:nvPr/>
        </p:nvSpPr>
        <p:spPr>
          <a:xfrm>
            <a:off x="6428244" y="2415575"/>
            <a:ext cx="2464937" cy="442674"/>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smtClean="0">
                <a:solidFill>
                  <a:prstClr val="black"/>
                </a:solidFill>
              </a:rPr>
              <a:t>Qualitative data</a:t>
            </a:r>
          </a:p>
        </p:txBody>
      </p:sp>
      <p:sp>
        <p:nvSpPr>
          <p:cNvPr id="17" name="TextBox 16"/>
          <p:cNvSpPr txBox="1"/>
          <p:nvPr/>
        </p:nvSpPr>
        <p:spPr>
          <a:xfrm>
            <a:off x="6428233" y="5437076"/>
            <a:ext cx="2464937" cy="442674"/>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smtClean="0">
                <a:solidFill>
                  <a:prstClr val="black"/>
                </a:solidFill>
              </a:rPr>
              <a:t>Redesign</a:t>
            </a:r>
          </a:p>
        </p:txBody>
      </p:sp>
      <p:sp>
        <p:nvSpPr>
          <p:cNvPr id="18" name="TextBox 17"/>
          <p:cNvSpPr txBox="1"/>
          <p:nvPr/>
        </p:nvSpPr>
        <p:spPr>
          <a:xfrm>
            <a:off x="6068356" y="6119864"/>
            <a:ext cx="3004761" cy="442674"/>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smtClean="0">
                <a:solidFill>
                  <a:prstClr val="black"/>
                </a:solidFill>
              </a:rPr>
              <a:t>Implementation planning</a:t>
            </a:r>
          </a:p>
        </p:txBody>
      </p:sp>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0652" y="3101413"/>
            <a:ext cx="5799952" cy="3483329"/>
          </a:xfrm>
          <a:prstGeom prst="rect">
            <a:avLst/>
          </a:prstGeom>
        </p:spPr>
      </p:pic>
    </p:spTree>
    <p:extLst>
      <p:ext uri="{BB962C8B-B14F-4D97-AF65-F5344CB8AC3E}">
        <p14:creationId xmlns:p14="http://schemas.microsoft.com/office/powerpoint/2010/main" val="3362490876"/>
      </p:ext>
    </p:extLst>
  </p:cSld>
  <p:clrMapOvr>
    <a:masterClrMapping/>
  </p:clrMapOvr>
  <mc:AlternateContent xmlns:mc="http://schemas.openxmlformats.org/markup-compatibility/2006" xmlns:p14="http://schemas.microsoft.com/office/powerpoint/2010/main">
    <mc:Choice Requires="p14">
      <p:transition spd="slow" p14:dur="2000" advTm="23712"/>
    </mc:Choice>
    <mc:Fallback xmlns="">
      <p:transition xmlns:p14="http://schemas.microsoft.com/office/powerpoint/2010/main" spd="slow" advTm="23712"/>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25338" y="173630"/>
            <a:ext cx="4940465" cy="576263"/>
          </a:xfrm>
        </p:spPr>
        <p:txBody>
          <a:bodyPr/>
          <a:lstStyle/>
          <a:p>
            <a:r>
              <a:rPr lang="en-US" dirty="0">
                <a:solidFill>
                  <a:schemeClr val="accent5"/>
                </a:solidFill>
              </a:rPr>
              <a:t>i-THRIVE </a:t>
            </a:r>
            <a:r>
              <a:rPr lang="en-US" dirty="0" smtClean="0">
                <a:solidFill>
                  <a:schemeClr val="accent5"/>
                </a:solidFill>
              </a:rPr>
              <a:t>Academy</a:t>
            </a:r>
            <a:endParaRPr lang="en-GB" dirty="0"/>
          </a:p>
        </p:txBody>
      </p:sp>
      <p:sp>
        <p:nvSpPr>
          <p:cNvPr id="7" name="TextBox 6"/>
          <p:cNvSpPr txBox="1"/>
          <p:nvPr/>
        </p:nvSpPr>
        <p:spPr>
          <a:xfrm>
            <a:off x="311241" y="4619136"/>
            <a:ext cx="1950123" cy="783193"/>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smtClean="0">
                <a:solidFill>
                  <a:prstClr val="black"/>
                </a:solidFill>
              </a:rPr>
              <a:t>Shared decision making</a:t>
            </a:r>
          </a:p>
        </p:txBody>
      </p:sp>
      <p:sp>
        <p:nvSpPr>
          <p:cNvPr id="9" name="TextBox 8"/>
          <p:cNvSpPr txBox="1"/>
          <p:nvPr/>
        </p:nvSpPr>
        <p:spPr>
          <a:xfrm>
            <a:off x="629019" y="5549442"/>
            <a:ext cx="1726327" cy="783193"/>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smtClean="0">
                <a:solidFill>
                  <a:prstClr val="black"/>
                </a:solidFill>
              </a:rPr>
              <a:t>When to stop treatment</a:t>
            </a:r>
          </a:p>
        </p:txBody>
      </p:sp>
      <p:sp>
        <p:nvSpPr>
          <p:cNvPr id="10" name="TextBox 9"/>
          <p:cNvSpPr txBox="1"/>
          <p:nvPr/>
        </p:nvSpPr>
        <p:spPr>
          <a:xfrm>
            <a:off x="2472284" y="5361877"/>
            <a:ext cx="2138825" cy="1123712"/>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smtClean="0">
                <a:solidFill>
                  <a:prstClr val="black"/>
                </a:solidFill>
              </a:rPr>
              <a:t>Getting advice: assessment and signposting</a:t>
            </a:r>
          </a:p>
        </p:txBody>
      </p:sp>
      <p:sp>
        <p:nvSpPr>
          <p:cNvPr id="11" name="TextBox 10"/>
          <p:cNvSpPr txBox="1"/>
          <p:nvPr/>
        </p:nvSpPr>
        <p:spPr>
          <a:xfrm>
            <a:off x="2355341" y="4815262"/>
            <a:ext cx="1829080" cy="442674"/>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smtClean="0">
                <a:solidFill>
                  <a:prstClr val="black"/>
                </a:solidFill>
              </a:rPr>
              <a:t>Risk support</a:t>
            </a:r>
            <a:endParaRPr lang="en-GB" sz="2000" dirty="0">
              <a:solidFill>
                <a:prstClr val="black"/>
              </a:solidFill>
            </a:endParaRPr>
          </a:p>
        </p:txBody>
      </p:sp>
      <p:sp>
        <p:nvSpPr>
          <p:cNvPr id="3" name="TextBox 2"/>
          <p:cNvSpPr txBox="1"/>
          <p:nvPr/>
        </p:nvSpPr>
        <p:spPr>
          <a:xfrm>
            <a:off x="1492181" y="1982460"/>
            <a:ext cx="5303355" cy="715089"/>
          </a:xfrm>
          <a:prstGeom prst="roundRect">
            <a:avLst/>
          </a:prstGeom>
          <a:noFill/>
          <a:ln>
            <a:noFill/>
          </a:ln>
        </p:spPr>
        <p:txBody>
          <a:bodyPr wrap="square" rtlCol="0">
            <a:spAutoFit/>
          </a:bodyPr>
          <a:lstStyle/>
          <a:p>
            <a:r>
              <a:rPr lang="en-GB" b="1" dirty="0" smtClean="0">
                <a:solidFill>
                  <a:prstClr val="black"/>
                </a:solidFill>
              </a:rPr>
              <a:t>Professionals from across the system of support for children and young people’s mental health</a:t>
            </a:r>
          </a:p>
        </p:txBody>
      </p:sp>
      <p:sp>
        <p:nvSpPr>
          <p:cNvPr id="12" name="Rectangle 11"/>
          <p:cNvSpPr/>
          <p:nvPr/>
        </p:nvSpPr>
        <p:spPr>
          <a:xfrm>
            <a:off x="334608" y="1828096"/>
            <a:ext cx="1237839" cy="923330"/>
          </a:xfrm>
          <a:prstGeom prst="rect">
            <a:avLst/>
          </a:prstGeom>
          <a:noFill/>
        </p:spPr>
        <p:txBody>
          <a:bodyPr wrap="none" lIns="91440" tIns="45720" rIns="91440" bIns="45720">
            <a:spAutoFit/>
          </a:bodyPr>
          <a:lstStyle/>
          <a:p>
            <a:pPr algn="ctr"/>
            <a:r>
              <a:rPr lang="en-US" sz="5400" dirty="0" smtClean="0">
                <a:ln w="0"/>
                <a:solidFill>
                  <a:srgbClr val="A4D620"/>
                </a:solidFill>
                <a:effectLst>
                  <a:outerShdw blurRad="38100" dist="25400" dir="5400000" algn="ctr" rotWithShape="0">
                    <a:srgbClr val="6E747A">
                      <a:alpha val="43000"/>
                    </a:srgbClr>
                  </a:outerShdw>
                </a:effectLst>
              </a:rPr>
              <a:t>214</a:t>
            </a:r>
            <a:endParaRPr lang="en-US" sz="5400" dirty="0">
              <a:ln w="0"/>
              <a:solidFill>
                <a:srgbClr val="A4D620"/>
              </a:solidFill>
              <a:effectLst>
                <a:outerShdw blurRad="38100" dist="25400" dir="5400000" algn="ctr" rotWithShape="0">
                  <a:srgbClr val="6E747A">
                    <a:alpha val="43000"/>
                  </a:srgbClr>
                </a:outerShdw>
              </a:effectLst>
            </a:endParaRPr>
          </a:p>
        </p:txBody>
      </p:sp>
      <p:sp>
        <p:nvSpPr>
          <p:cNvPr id="13" name="Rectangle 12"/>
          <p:cNvSpPr/>
          <p:nvPr/>
        </p:nvSpPr>
        <p:spPr>
          <a:xfrm>
            <a:off x="5265803" y="2700641"/>
            <a:ext cx="886781" cy="923330"/>
          </a:xfrm>
          <a:prstGeom prst="rect">
            <a:avLst/>
          </a:prstGeom>
          <a:noFill/>
        </p:spPr>
        <p:txBody>
          <a:bodyPr wrap="none" lIns="91440" tIns="45720" rIns="91440" bIns="45720">
            <a:spAutoFit/>
          </a:bodyPr>
          <a:lstStyle/>
          <a:p>
            <a:pPr algn="ctr"/>
            <a:r>
              <a:rPr lang="en-US" sz="5400" dirty="0" smtClean="0">
                <a:ln w="0"/>
                <a:solidFill>
                  <a:srgbClr val="A4D620"/>
                </a:solidFill>
                <a:effectLst>
                  <a:outerShdw blurRad="38100" dist="25400" dir="5400000" algn="ctr" rotWithShape="0">
                    <a:srgbClr val="6E747A">
                      <a:alpha val="43000"/>
                    </a:srgbClr>
                  </a:outerShdw>
                </a:effectLst>
              </a:rPr>
              <a:t>56</a:t>
            </a:r>
            <a:endParaRPr lang="en-US" sz="5400" dirty="0">
              <a:ln w="0"/>
              <a:solidFill>
                <a:srgbClr val="A4D620"/>
              </a:solidFill>
              <a:effectLst>
                <a:outerShdw blurRad="38100" dist="25400" dir="5400000" algn="ctr" rotWithShape="0">
                  <a:srgbClr val="6E747A">
                    <a:alpha val="43000"/>
                  </a:srgbClr>
                </a:outerShdw>
              </a:effectLst>
            </a:endParaRPr>
          </a:p>
        </p:txBody>
      </p:sp>
      <p:sp>
        <p:nvSpPr>
          <p:cNvPr id="14" name="Rectangle 13"/>
          <p:cNvSpPr/>
          <p:nvPr/>
        </p:nvSpPr>
        <p:spPr>
          <a:xfrm>
            <a:off x="6498490" y="3389271"/>
            <a:ext cx="886781" cy="923330"/>
          </a:xfrm>
          <a:prstGeom prst="rect">
            <a:avLst/>
          </a:prstGeom>
          <a:noFill/>
        </p:spPr>
        <p:txBody>
          <a:bodyPr wrap="none" lIns="91440" tIns="45720" rIns="91440" bIns="45720">
            <a:spAutoFit/>
          </a:bodyPr>
          <a:lstStyle/>
          <a:p>
            <a:pPr algn="ctr"/>
            <a:r>
              <a:rPr lang="en-US" sz="5400" dirty="0" smtClean="0">
                <a:ln w="0"/>
                <a:solidFill>
                  <a:srgbClr val="A4D620"/>
                </a:solidFill>
                <a:effectLst>
                  <a:outerShdw blurRad="38100" dist="25400" dir="5400000" algn="ctr" rotWithShape="0">
                    <a:srgbClr val="6E747A">
                      <a:alpha val="43000"/>
                    </a:srgbClr>
                  </a:outerShdw>
                </a:effectLst>
              </a:rPr>
              <a:t>30</a:t>
            </a:r>
            <a:endParaRPr lang="en-US" sz="5400" dirty="0">
              <a:ln w="0"/>
              <a:solidFill>
                <a:srgbClr val="A4D620"/>
              </a:solidFill>
              <a:effectLst>
                <a:outerShdw blurRad="38100" dist="25400" dir="5400000" algn="ctr" rotWithShape="0">
                  <a:srgbClr val="6E747A">
                    <a:alpha val="43000"/>
                  </a:srgbClr>
                </a:outerShdw>
              </a:effectLst>
            </a:endParaRPr>
          </a:p>
        </p:txBody>
      </p:sp>
      <p:sp>
        <p:nvSpPr>
          <p:cNvPr id="15" name="TextBox 14"/>
          <p:cNvSpPr txBox="1"/>
          <p:nvPr/>
        </p:nvSpPr>
        <p:spPr>
          <a:xfrm>
            <a:off x="282885" y="1045374"/>
            <a:ext cx="8861115" cy="1123712"/>
          </a:xfrm>
          <a:prstGeom prst="roundRect">
            <a:avLst/>
          </a:prstGeom>
          <a:noFill/>
          <a:ln>
            <a:noFill/>
          </a:ln>
        </p:spPr>
        <p:txBody>
          <a:bodyPr wrap="square" rtlCol="0">
            <a:spAutoFit/>
          </a:bodyPr>
          <a:lstStyle/>
          <a:p>
            <a:r>
              <a:rPr lang="en-GB" sz="2000" b="1" dirty="0" smtClean="0">
                <a:solidFill>
                  <a:srgbClr val="A4D620"/>
                </a:solidFill>
              </a:rPr>
              <a:t>Pilots in March and April 2017: </a:t>
            </a:r>
            <a:r>
              <a:rPr lang="en-GB" sz="2000" b="1" dirty="0">
                <a:solidFill>
                  <a:prstClr val="black"/>
                </a:solidFill>
              </a:rPr>
              <a:t>Four learning and development modules created based on key competencies required to deliver care in a THRIVE-like </a:t>
            </a:r>
            <a:r>
              <a:rPr lang="en-GB" sz="2000" b="1" dirty="0" smtClean="0">
                <a:solidFill>
                  <a:prstClr val="black"/>
                </a:solidFill>
              </a:rPr>
              <a:t>way</a:t>
            </a:r>
            <a:endParaRPr lang="en-GB" sz="2000" b="1" dirty="0">
              <a:solidFill>
                <a:prstClr val="black"/>
              </a:solidFill>
            </a:endParaRPr>
          </a:p>
          <a:p>
            <a:endParaRPr lang="en-GB" sz="2000" b="1" dirty="0" smtClean="0">
              <a:solidFill>
                <a:srgbClr val="A4D620"/>
              </a:solidFill>
            </a:endParaRPr>
          </a:p>
        </p:txBody>
      </p:sp>
      <p:sp>
        <p:nvSpPr>
          <p:cNvPr id="16" name="TextBox 15"/>
          <p:cNvSpPr txBox="1"/>
          <p:nvPr/>
        </p:nvSpPr>
        <p:spPr>
          <a:xfrm>
            <a:off x="4690433" y="2973090"/>
            <a:ext cx="717478" cy="408623"/>
          </a:xfrm>
          <a:prstGeom prst="roundRect">
            <a:avLst/>
          </a:prstGeom>
          <a:noFill/>
          <a:ln>
            <a:noFill/>
          </a:ln>
        </p:spPr>
        <p:txBody>
          <a:bodyPr wrap="square" rtlCol="0">
            <a:spAutoFit/>
          </a:bodyPr>
          <a:lstStyle/>
          <a:p>
            <a:r>
              <a:rPr lang="en-GB" b="1" dirty="0" smtClean="0">
                <a:solidFill>
                  <a:prstClr val="black"/>
                </a:solidFill>
              </a:rPr>
              <a:t>from</a:t>
            </a:r>
          </a:p>
        </p:txBody>
      </p:sp>
      <p:sp>
        <p:nvSpPr>
          <p:cNvPr id="17" name="TextBox 16"/>
          <p:cNvSpPr txBox="1"/>
          <p:nvPr/>
        </p:nvSpPr>
        <p:spPr>
          <a:xfrm>
            <a:off x="5636429" y="3646625"/>
            <a:ext cx="1220800" cy="408623"/>
          </a:xfrm>
          <a:prstGeom prst="roundRect">
            <a:avLst/>
          </a:prstGeom>
          <a:noFill/>
          <a:ln>
            <a:noFill/>
          </a:ln>
        </p:spPr>
        <p:txBody>
          <a:bodyPr wrap="square" rtlCol="0">
            <a:spAutoFit/>
          </a:bodyPr>
          <a:lstStyle/>
          <a:p>
            <a:r>
              <a:rPr lang="en-GB" b="1" dirty="0" smtClean="0">
                <a:solidFill>
                  <a:prstClr val="black"/>
                </a:solidFill>
              </a:rPr>
              <a:t>covering</a:t>
            </a:r>
          </a:p>
        </p:txBody>
      </p:sp>
      <p:pic>
        <p:nvPicPr>
          <p:cNvPr id="1026" name="Picture 2" descr="HEE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95537" y="161670"/>
            <a:ext cx="2253731" cy="50862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282885" y="2572071"/>
            <a:ext cx="2318647" cy="1634490"/>
          </a:xfrm>
          <a:prstGeom prst="roundRect">
            <a:avLst/>
          </a:prstGeom>
          <a:noFill/>
          <a:ln>
            <a:noFill/>
          </a:ln>
        </p:spPr>
        <p:txBody>
          <a:bodyPr wrap="square" rtlCol="0">
            <a:spAutoFit/>
          </a:bodyPr>
          <a:lstStyle/>
          <a:p>
            <a:r>
              <a:rPr lang="en-GB" b="1" dirty="0" smtClean="0">
                <a:solidFill>
                  <a:srgbClr val="F32F79"/>
                </a:solidFill>
              </a:rPr>
              <a:t>66%</a:t>
            </a:r>
            <a:r>
              <a:rPr lang="en-GB" b="1" dirty="0" smtClean="0">
                <a:solidFill>
                  <a:prstClr val="black"/>
                </a:solidFill>
              </a:rPr>
              <a:t> </a:t>
            </a:r>
            <a:r>
              <a:rPr lang="en-GB" dirty="0" smtClean="0">
                <a:solidFill>
                  <a:prstClr val="black"/>
                </a:solidFill>
              </a:rPr>
              <a:t>health</a:t>
            </a:r>
          </a:p>
          <a:p>
            <a:r>
              <a:rPr lang="en-GB" b="1" dirty="0" smtClean="0">
                <a:solidFill>
                  <a:srgbClr val="F32F79"/>
                </a:solidFill>
              </a:rPr>
              <a:t>18%</a:t>
            </a:r>
            <a:r>
              <a:rPr lang="en-GB" b="1" dirty="0" smtClean="0">
                <a:solidFill>
                  <a:prstClr val="black"/>
                </a:solidFill>
              </a:rPr>
              <a:t> </a:t>
            </a:r>
            <a:r>
              <a:rPr lang="en-GB" dirty="0" smtClean="0">
                <a:solidFill>
                  <a:prstClr val="black"/>
                </a:solidFill>
              </a:rPr>
              <a:t>local authority</a:t>
            </a:r>
          </a:p>
          <a:p>
            <a:r>
              <a:rPr lang="en-GB" b="1" dirty="0" smtClean="0">
                <a:solidFill>
                  <a:srgbClr val="F32F79"/>
                </a:solidFill>
              </a:rPr>
              <a:t> 4% </a:t>
            </a:r>
            <a:r>
              <a:rPr lang="en-GB" b="1" dirty="0" smtClean="0">
                <a:solidFill>
                  <a:prstClr val="black"/>
                </a:solidFill>
              </a:rPr>
              <a:t> </a:t>
            </a:r>
            <a:r>
              <a:rPr lang="en-GB" dirty="0" smtClean="0">
                <a:solidFill>
                  <a:prstClr val="black"/>
                </a:solidFill>
              </a:rPr>
              <a:t>education</a:t>
            </a:r>
          </a:p>
          <a:p>
            <a:r>
              <a:rPr lang="en-GB" b="1" dirty="0" smtClean="0">
                <a:solidFill>
                  <a:srgbClr val="F32F79"/>
                </a:solidFill>
              </a:rPr>
              <a:t> 6% </a:t>
            </a:r>
            <a:r>
              <a:rPr lang="en-GB" b="1" dirty="0" smtClean="0">
                <a:solidFill>
                  <a:prstClr val="black"/>
                </a:solidFill>
              </a:rPr>
              <a:t> </a:t>
            </a:r>
            <a:r>
              <a:rPr lang="en-GB" dirty="0" smtClean="0">
                <a:solidFill>
                  <a:prstClr val="black"/>
                </a:solidFill>
              </a:rPr>
              <a:t>third sector</a:t>
            </a:r>
          </a:p>
          <a:p>
            <a:r>
              <a:rPr lang="en-GB" b="1" dirty="0" smtClean="0">
                <a:solidFill>
                  <a:srgbClr val="F32F79"/>
                </a:solidFill>
              </a:rPr>
              <a:t> 6% </a:t>
            </a:r>
            <a:r>
              <a:rPr lang="en-GB" b="1" dirty="0" smtClean="0">
                <a:solidFill>
                  <a:prstClr val="black"/>
                </a:solidFill>
              </a:rPr>
              <a:t> </a:t>
            </a:r>
            <a:r>
              <a:rPr lang="en-GB" dirty="0" smtClean="0">
                <a:solidFill>
                  <a:prstClr val="black"/>
                </a:solidFill>
              </a:rPr>
              <a:t>other</a:t>
            </a:r>
          </a:p>
        </p:txBody>
      </p:sp>
      <p:sp>
        <p:nvSpPr>
          <p:cNvPr id="19" name="TextBox 18"/>
          <p:cNvSpPr txBox="1"/>
          <p:nvPr/>
        </p:nvSpPr>
        <p:spPr>
          <a:xfrm>
            <a:off x="6023355" y="2957994"/>
            <a:ext cx="1510794" cy="408623"/>
          </a:xfrm>
          <a:prstGeom prst="roundRect">
            <a:avLst/>
          </a:prstGeom>
          <a:noFill/>
          <a:ln>
            <a:noFill/>
          </a:ln>
        </p:spPr>
        <p:txBody>
          <a:bodyPr wrap="square" rtlCol="0">
            <a:spAutoFit/>
          </a:bodyPr>
          <a:lstStyle/>
          <a:p>
            <a:r>
              <a:rPr lang="en-GB" b="1" dirty="0" smtClean="0">
                <a:solidFill>
                  <a:prstClr val="black"/>
                </a:solidFill>
              </a:rPr>
              <a:t>organisations</a:t>
            </a:r>
          </a:p>
        </p:txBody>
      </p:sp>
      <p:sp>
        <p:nvSpPr>
          <p:cNvPr id="20" name="TextBox 19"/>
          <p:cNvSpPr txBox="1"/>
          <p:nvPr/>
        </p:nvSpPr>
        <p:spPr>
          <a:xfrm>
            <a:off x="7269655" y="3639021"/>
            <a:ext cx="1220800" cy="408623"/>
          </a:xfrm>
          <a:prstGeom prst="roundRect">
            <a:avLst/>
          </a:prstGeom>
          <a:noFill/>
          <a:ln>
            <a:noFill/>
          </a:ln>
        </p:spPr>
        <p:txBody>
          <a:bodyPr wrap="square" rtlCol="0">
            <a:spAutoFit/>
          </a:bodyPr>
          <a:lstStyle/>
          <a:p>
            <a:r>
              <a:rPr lang="en-GB" b="1" dirty="0" smtClean="0">
                <a:solidFill>
                  <a:prstClr val="black"/>
                </a:solidFill>
              </a:rPr>
              <a:t>CCG areas</a:t>
            </a:r>
          </a:p>
        </p:txBody>
      </p:sp>
      <p:sp>
        <p:nvSpPr>
          <p:cNvPr id="21" name="Rectangle 20"/>
          <p:cNvSpPr/>
          <p:nvPr/>
        </p:nvSpPr>
        <p:spPr>
          <a:xfrm>
            <a:off x="7067954" y="4206561"/>
            <a:ext cx="1907895" cy="923330"/>
          </a:xfrm>
          <a:prstGeom prst="rect">
            <a:avLst/>
          </a:prstGeom>
          <a:noFill/>
        </p:spPr>
        <p:txBody>
          <a:bodyPr wrap="none" lIns="91440" tIns="45720" rIns="91440" bIns="45720">
            <a:spAutoFit/>
          </a:bodyPr>
          <a:lstStyle/>
          <a:p>
            <a:pPr algn="ctr"/>
            <a:r>
              <a:rPr lang="en-US" sz="5400" dirty="0" smtClean="0">
                <a:ln w="0"/>
                <a:solidFill>
                  <a:srgbClr val="A4D620"/>
                </a:solidFill>
                <a:effectLst>
                  <a:outerShdw blurRad="38100" dist="25400" dir="5400000" algn="ctr" rotWithShape="0">
                    <a:srgbClr val="6E747A">
                      <a:alpha val="43000"/>
                    </a:srgbClr>
                  </a:outerShdw>
                </a:effectLst>
              </a:rPr>
              <a:t>16.3%</a:t>
            </a:r>
            <a:endParaRPr lang="en-US" sz="5400" dirty="0">
              <a:ln w="0"/>
              <a:solidFill>
                <a:srgbClr val="A4D620"/>
              </a:solidFill>
              <a:effectLst>
                <a:outerShdw blurRad="38100" dist="25400" dir="5400000" algn="ctr" rotWithShape="0">
                  <a:srgbClr val="6E747A">
                    <a:alpha val="43000"/>
                  </a:srgbClr>
                </a:outerShdw>
              </a:effectLst>
            </a:endParaRPr>
          </a:p>
        </p:txBody>
      </p:sp>
      <p:sp>
        <p:nvSpPr>
          <p:cNvPr id="22" name="TextBox 21"/>
          <p:cNvSpPr txBox="1"/>
          <p:nvPr/>
        </p:nvSpPr>
        <p:spPr>
          <a:xfrm>
            <a:off x="4849834" y="4484593"/>
            <a:ext cx="2745591" cy="408623"/>
          </a:xfrm>
          <a:prstGeom prst="roundRect">
            <a:avLst/>
          </a:prstGeom>
          <a:noFill/>
          <a:ln>
            <a:noFill/>
          </a:ln>
        </p:spPr>
        <p:txBody>
          <a:bodyPr wrap="square" rtlCol="0">
            <a:spAutoFit/>
          </a:bodyPr>
          <a:lstStyle/>
          <a:p>
            <a:r>
              <a:rPr lang="en-GB" b="1" dirty="0">
                <a:solidFill>
                  <a:prstClr val="black"/>
                </a:solidFill>
              </a:rPr>
              <a:t>t</a:t>
            </a:r>
            <a:r>
              <a:rPr lang="en-GB" b="1" dirty="0" smtClean="0">
                <a:solidFill>
                  <a:prstClr val="black"/>
                </a:solidFill>
              </a:rPr>
              <a:t>hat are responsible for</a:t>
            </a:r>
          </a:p>
        </p:txBody>
      </p:sp>
      <p:sp>
        <p:nvSpPr>
          <p:cNvPr id="23" name="TextBox 22"/>
          <p:cNvSpPr txBox="1"/>
          <p:nvPr/>
        </p:nvSpPr>
        <p:spPr>
          <a:xfrm>
            <a:off x="6222628" y="4905187"/>
            <a:ext cx="2826639" cy="715089"/>
          </a:xfrm>
          <a:prstGeom prst="roundRect">
            <a:avLst/>
          </a:prstGeom>
          <a:noFill/>
          <a:ln>
            <a:noFill/>
          </a:ln>
        </p:spPr>
        <p:txBody>
          <a:bodyPr wrap="square" rtlCol="0">
            <a:spAutoFit/>
          </a:bodyPr>
          <a:lstStyle/>
          <a:p>
            <a:pPr algn="r"/>
            <a:r>
              <a:rPr lang="en-GB" b="1" dirty="0" smtClean="0">
                <a:solidFill>
                  <a:prstClr val="black"/>
                </a:solidFill>
              </a:rPr>
              <a:t>of children and young people in England</a:t>
            </a:r>
          </a:p>
        </p:txBody>
      </p:sp>
      <p:sp>
        <p:nvSpPr>
          <p:cNvPr id="8" name="Rectangle 7"/>
          <p:cNvSpPr/>
          <p:nvPr/>
        </p:nvSpPr>
        <p:spPr>
          <a:xfrm>
            <a:off x="282885" y="6332635"/>
            <a:ext cx="346134" cy="3386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7887189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987461"/>
            <a:ext cx="7772400" cy="3486060"/>
          </a:xfrm>
        </p:spPr>
        <p:txBody>
          <a:bodyPr/>
          <a:lstStyle/>
          <a:p>
            <a:r>
              <a:rPr lang="en-US" sz="3600" dirty="0">
                <a:solidFill>
                  <a:schemeClr val="accent5">
                    <a:lumMod val="75000"/>
                  </a:schemeClr>
                </a:solidFill>
              </a:rPr>
              <a:t>Q &amp; A: your thoughts on the i-THRIVE programme</a:t>
            </a:r>
            <a:r>
              <a:rPr lang="en-US" sz="3600" dirty="0"/>
              <a:t/>
            </a:r>
            <a:br>
              <a:rPr lang="en-US" sz="3600" dirty="0"/>
            </a:br>
            <a:r>
              <a:rPr lang="en-GB" sz="3600" dirty="0">
                <a:solidFill>
                  <a:schemeClr val="accent5"/>
                </a:solidFill>
              </a:rPr>
              <a:t/>
            </a:r>
            <a:br>
              <a:rPr lang="en-GB" sz="3600" dirty="0">
                <a:solidFill>
                  <a:schemeClr val="accent5"/>
                </a:solidFill>
              </a:rPr>
            </a:br>
            <a:r>
              <a:rPr lang="en-GB" sz="2800" dirty="0">
                <a:solidFill>
                  <a:schemeClr val="bg1">
                    <a:lumMod val="50000"/>
                  </a:schemeClr>
                </a:solidFill>
              </a:rPr>
              <a:t/>
            </a:r>
            <a:br>
              <a:rPr lang="en-GB" sz="2800" dirty="0">
                <a:solidFill>
                  <a:schemeClr val="bg1">
                    <a:lumMod val="50000"/>
                  </a:schemeClr>
                </a:solidFill>
              </a:rPr>
            </a:br>
            <a:r>
              <a:rPr lang="en-GB" sz="2800" dirty="0">
                <a:solidFill>
                  <a:schemeClr val="bg1">
                    <a:lumMod val="50000"/>
                  </a:schemeClr>
                </a:solidFill>
              </a:rPr>
              <a:t>[place name’s team]</a:t>
            </a:r>
            <a:br>
              <a:rPr lang="en-GB" sz="2800" dirty="0">
                <a:solidFill>
                  <a:schemeClr val="bg1">
                    <a:lumMod val="50000"/>
                  </a:schemeClr>
                </a:solidFill>
              </a:rPr>
            </a:br>
            <a:endParaRPr lang="en-US" sz="2800" b="1" i="1" dirty="0">
              <a:solidFill>
                <a:schemeClr val="accent5"/>
              </a:solidFill>
            </a:endParaRPr>
          </a:p>
        </p:txBody>
      </p:sp>
    </p:spTree>
    <p:extLst>
      <p:ext uri="{BB962C8B-B14F-4D97-AF65-F5344CB8AC3E}">
        <p14:creationId xmlns:p14="http://schemas.microsoft.com/office/powerpoint/2010/main" val="2297321442"/>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403967"/>
            <a:ext cx="7772400" cy="2721825"/>
          </a:xfrm>
        </p:spPr>
        <p:txBody>
          <a:bodyPr/>
          <a:lstStyle/>
          <a:p>
            <a:r>
              <a:rPr lang="en-US" sz="3600" dirty="0">
                <a:solidFill>
                  <a:schemeClr val="accent5">
                    <a:lumMod val="75000"/>
                  </a:schemeClr>
                </a:solidFill>
              </a:rPr>
              <a:t>Reviewing the current </a:t>
            </a:r>
            <a:r>
              <a:rPr lang="en-US" sz="3600" dirty="0" smtClean="0">
                <a:solidFill>
                  <a:schemeClr val="accent5">
                    <a:lumMod val="75000"/>
                  </a:schemeClr>
                </a:solidFill>
              </a:rPr>
              <a:t>system</a:t>
            </a:r>
            <a:br>
              <a:rPr lang="en-US" sz="3600" dirty="0" smtClean="0">
                <a:solidFill>
                  <a:schemeClr val="accent5">
                    <a:lumMod val="75000"/>
                  </a:schemeClr>
                </a:solidFill>
              </a:rPr>
            </a:br>
            <a:r>
              <a:rPr lang="en-US" sz="3600" dirty="0" smtClean="0">
                <a:solidFill>
                  <a:schemeClr val="accent5">
                    <a:lumMod val="75000"/>
                  </a:schemeClr>
                </a:solidFill>
              </a:rPr>
              <a:t>in </a:t>
            </a:r>
            <a:r>
              <a:rPr lang="en-US" sz="3600" dirty="0">
                <a:solidFill>
                  <a:schemeClr val="accent5">
                    <a:lumMod val="75000"/>
                  </a:schemeClr>
                </a:solidFill>
              </a:rPr>
              <a:t>[place name]</a:t>
            </a:r>
            <a:br>
              <a:rPr lang="en-US" sz="3600" dirty="0">
                <a:solidFill>
                  <a:schemeClr val="accent5">
                    <a:lumMod val="75000"/>
                  </a:schemeClr>
                </a:solidFill>
              </a:rPr>
            </a:br>
            <a:r>
              <a:rPr lang="en-GB" sz="3600" dirty="0">
                <a:solidFill>
                  <a:schemeClr val="accent5"/>
                </a:solidFill>
              </a:rPr>
              <a:t/>
            </a:r>
            <a:br>
              <a:rPr lang="en-GB" sz="3600" dirty="0">
                <a:solidFill>
                  <a:schemeClr val="accent5"/>
                </a:solidFill>
              </a:rPr>
            </a:br>
            <a:endParaRPr lang="en-US" sz="2800" b="1" i="1" dirty="0">
              <a:solidFill>
                <a:schemeClr val="bg1">
                  <a:lumMod val="50000"/>
                </a:schemeClr>
              </a:solidFill>
            </a:endParaRPr>
          </a:p>
        </p:txBody>
      </p:sp>
    </p:spTree>
    <p:extLst>
      <p:ext uri="{BB962C8B-B14F-4D97-AF65-F5344CB8AC3E}">
        <p14:creationId xmlns:p14="http://schemas.microsoft.com/office/powerpoint/2010/main" val="299265250"/>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8642350" cy="576263"/>
          </a:xfrm>
        </p:spPr>
        <p:txBody>
          <a:bodyPr/>
          <a:lstStyle/>
          <a:p>
            <a:r>
              <a:rPr lang="en-US" dirty="0"/>
              <a:t>Reviewing the Current System in [place name]</a:t>
            </a:r>
          </a:p>
        </p:txBody>
      </p:sp>
      <p:sp>
        <p:nvSpPr>
          <p:cNvPr id="3" name="Text Placeholder 2"/>
          <p:cNvSpPr>
            <a:spLocks noGrp="1"/>
          </p:cNvSpPr>
          <p:nvPr>
            <p:ph type="body" sz="quarter" idx="11"/>
          </p:nvPr>
        </p:nvSpPr>
        <p:spPr>
          <a:xfrm>
            <a:off x="250825" y="1016669"/>
            <a:ext cx="8642350" cy="5551556"/>
          </a:xfrm>
        </p:spPr>
        <p:txBody>
          <a:bodyPr/>
          <a:lstStyle/>
          <a:p>
            <a:r>
              <a:rPr lang="en-US" dirty="0"/>
              <a:t>i-THRIVE is a model of care that is </a:t>
            </a:r>
            <a:r>
              <a:rPr lang="en-US" dirty="0" smtClean="0"/>
              <a:t>translated </a:t>
            </a:r>
            <a:r>
              <a:rPr lang="en-US" dirty="0"/>
              <a:t>to suit local systems and context</a:t>
            </a:r>
          </a:p>
          <a:p>
            <a:r>
              <a:rPr lang="en-US" dirty="0"/>
              <a:t>As a starting point, it is often helpful to take stock of how the local system currently delivers support to children, young people and their families</a:t>
            </a:r>
          </a:p>
          <a:p>
            <a:r>
              <a:rPr lang="en-US" dirty="0"/>
              <a:t>Some things that you deliver will already fit with the i-THRIVE model</a:t>
            </a:r>
          </a:p>
          <a:p>
            <a:endParaRPr lang="en-US" dirty="0"/>
          </a:p>
          <a:p>
            <a:r>
              <a:rPr lang="en-US" dirty="0"/>
              <a:t>We would like you to discuss in your tables what [place name] currently does well in relation to the i-THRIVE component model and what the key areas for improvement are</a:t>
            </a:r>
          </a:p>
          <a:p>
            <a:r>
              <a:rPr lang="en-US" dirty="0"/>
              <a:t>This will help you to think about priorities moving forward</a:t>
            </a:r>
          </a:p>
          <a:p>
            <a:endParaRPr lang="en-US" dirty="0"/>
          </a:p>
          <a:p>
            <a:pPr marL="0" indent="0">
              <a:buNone/>
            </a:pPr>
            <a:r>
              <a:rPr lang="en-US" b="1" dirty="0"/>
              <a:t>EXERCISE:</a:t>
            </a:r>
          </a:p>
          <a:p>
            <a:pPr lvl="0"/>
            <a:r>
              <a:rPr lang="en-GB" dirty="0"/>
              <a:t>What is currently delivered well in [place name]?</a:t>
            </a:r>
          </a:p>
          <a:p>
            <a:pPr lvl="0"/>
            <a:r>
              <a:rPr lang="en-GB" dirty="0"/>
              <a:t>What are </a:t>
            </a:r>
            <a:r>
              <a:rPr lang="en-GB" dirty="0" smtClean="0"/>
              <a:t>the current areas </a:t>
            </a:r>
            <a:r>
              <a:rPr lang="en-GB" dirty="0"/>
              <a:t>for improvement?</a:t>
            </a:r>
          </a:p>
          <a:p>
            <a:r>
              <a:rPr lang="en-GB" dirty="0"/>
              <a:t>45 mins to complete task</a:t>
            </a:r>
          </a:p>
          <a:p>
            <a:r>
              <a:rPr lang="en-GB" dirty="0"/>
              <a:t>30 mins of feeding back to the room</a:t>
            </a:r>
          </a:p>
          <a:p>
            <a:pPr marL="0"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4091646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http://archive.teachfind.com/ttv/static.teachers.tv/shared/EMMA/microsites/readytolearn/logo-tavistock-portman.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09738" y="1068947"/>
            <a:ext cx="2979382" cy="108636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51520" y="260649"/>
            <a:ext cx="5238582" cy="492443"/>
          </a:xfrm>
          <a:prstGeom prst="rect">
            <a:avLst/>
          </a:prstGeom>
        </p:spPr>
        <p:txBody>
          <a:bodyPr wrap="square">
            <a:spAutoFit/>
          </a:bodyPr>
          <a:lstStyle/>
          <a:p>
            <a:pPr>
              <a:defRPr/>
            </a:pPr>
            <a:r>
              <a:rPr lang="en-GB" sz="2600" b="1" dirty="0" smtClean="0">
                <a:solidFill>
                  <a:srgbClr val="781D7D"/>
                </a:solidFill>
              </a:rPr>
              <a:t>The THRIVE Conceptual Framework</a:t>
            </a:r>
            <a:endParaRPr lang="en-GB" sz="2600" b="1" dirty="0">
              <a:solidFill>
                <a:srgbClr val="781D7D"/>
              </a:solidFill>
            </a:endParaRPr>
          </a:p>
        </p:txBody>
      </p:sp>
      <p:pic>
        <p:nvPicPr>
          <p:cNvPr id="7" name="Picture 6"/>
          <p:cNvPicPr>
            <a:picLocks noChangeAspect="1"/>
          </p:cNvPicPr>
          <p:nvPr/>
        </p:nvPicPr>
        <p:blipFill>
          <a:blip r:embed="rId4"/>
          <a:stretch>
            <a:fillRect/>
          </a:stretch>
        </p:blipFill>
        <p:spPr>
          <a:xfrm>
            <a:off x="6530454" y="2155308"/>
            <a:ext cx="2267890" cy="712392"/>
          </a:xfrm>
          <a:prstGeom prst="rect">
            <a:avLst/>
          </a:prstGeom>
        </p:spPr>
      </p:pic>
      <p:sp>
        <p:nvSpPr>
          <p:cNvPr id="11" name="TextBox 10"/>
          <p:cNvSpPr txBox="1"/>
          <p:nvPr/>
        </p:nvSpPr>
        <p:spPr>
          <a:xfrm>
            <a:off x="251520" y="1167806"/>
            <a:ext cx="5352867" cy="5570756"/>
          </a:xfrm>
          <a:prstGeom prst="rect">
            <a:avLst/>
          </a:prstGeom>
          <a:noFill/>
        </p:spPr>
        <p:txBody>
          <a:bodyPr wrap="square" rtlCol="0">
            <a:spAutoFit/>
          </a:bodyPr>
          <a:lstStyle/>
          <a:p>
            <a:pPr>
              <a:buClr>
                <a:srgbClr val="A4D620"/>
              </a:buClr>
            </a:pPr>
            <a:r>
              <a:rPr lang="en-US" sz="2000" dirty="0">
                <a:solidFill>
                  <a:prstClr val="black"/>
                </a:solidFill>
              </a:rPr>
              <a:t>The THRIVE conceptual framework </a:t>
            </a:r>
            <a:r>
              <a:rPr lang="en-US" sz="2000" dirty="0" smtClean="0">
                <a:solidFill>
                  <a:prstClr val="black"/>
                </a:solidFill>
              </a:rPr>
              <a:t>(Wolpert, et al. 2016) was </a:t>
            </a:r>
            <a:r>
              <a:rPr lang="en-US" sz="2000" dirty="0">
                <a:solidFill>
                  <a:prstClr val="black"/>
                </a:solidFill>
              </a:rPr>
              <a:t>developed as a collaboration between the Anna Freud National Centre for Children and Families and the Tavistock and Portman NHS Foundation Trust</a:t>
            </a:r>
            <a:r>
              <a:rPr lang="en-US" sz="2000" dirty="0" smtClean="0">
                <a:solidFill>
                  <a:prstClr val="black"/>
                </a:solidFill>
              </a:rPr>
              <a:t>.</a:t>
            </a:r>
          </a:p>
          <a:p>
            <a:pPr marL="285750" indent="-285750">
              <a:buClr>
                <a:srgbClr val="A4D620"/>
              </a:buClr>
              <a:buFont typeface="Arial" panose="020B0604020202020204" pitchFamily="34" charset="0"/>
              <a:buChar char="•"/>
            </a:pPr>
            <a:endParaRPr lang="en-US" sz="2000" dirty="0">
              <a:solidFill>
                <a:prstClr val="black"/>
              </a:solidFill>
            </a:endParaRPr>
          </a:p>
          <a:p>
            <a:pPr>
              <a:buClr>
                <a:srgbClr val="A4D620"/>
              </a:buClr>
            </a:pPr>
            <a:r>
              <a:rPr lang="en-GB" sz="2000" dirty="0">
                <a:solidFill>
                  <a:prstClr val="black"/>
                </a:solidFill>
              </a:rPr>
              <a:t>Built on learning from:</a:t>
            </a:r>
          </a:p>
          <a:p>
            <a:pPr marL="216000" indent="-216000">
              <a:buClr>
                <a:srgbClr val="A4D620"/>
              </a:buClr>
              <a:buFont typeface="Arial" panose="020B0604020202020204" pitchFamily="34" charset="0"/>
              <a:buChar char="•"/>
            </a:pPr>
            <a:r>
              <a:rPr lang="en-GB" sz="2000" b="1" dirty="0">
                <a:solidFill>
                  <a:prstClr val="black"/>
                </a:solidFill>
              </a:rPr>
              <a:t>Child Outcomes Research Consortium (CORC)</a:t>
            </a:r>
            <a:r>
              <a:rPr lang="en-GB" sz="2000" dirty="0">
                <a:solidFill>
                  <a:prstClr val="black"/>
                </a:solidFill>
              </a:rPr>
              <a:t>; use of patient reported outcome measures to transform practice: </a:t>
            </a:r>
            <a:r>
              <a:rPr lang="en-GB" sz="2000" dirty="0">
                <a:solidFill>
                  <a:prstClr val="black"/>
                </a:solidFill>
                <a:hlinkClick r:id="rId5"/>
              </a:rPr>
              <a:t>www.corc.uk.net</a:t>
            </a:r>
            <a:r>
              <a:rPr lang="en-GB" sz="2000" dirty="0">
                <a:solidFill>
                  <a:prstClr val="black"/>
                </a:solidFill>
              </a:rPr>
              <a:t>  </a:t>
            </a:r>
          </a:p>
          <a:p>
            <a:pPr marL="216000" indent="-216000">
              <a:buClr>
                <a:srgbClr val="A4D620"/>
              </a:buClr>
              <a:buFont typeface="Arial" panose="020B0604020202020204" pitchFamily="34" charset="0"/>
              <a:buChar char="•"/>
            </a:pPr>
            <a:r>
              <a:rPr lang="en-GB" sz="2000" b="1" dirty="0">
                <a:solidFill>
                  <a:prstClr val="black"/>
                </a:solidFill>
              </a:rPr>
              <a:t>Choice and Partnership Approach (CAPA)</a:t>
            </a:r>
            <a:r>
              <a:rPr lang="en-GB" sz="2000" dirty="0">
                <a:solidFill>
                  <a:prstClr val="black"/>
                </a:solidFill>
              </a:rPr>
              <a:t>; how to manage flow and embed shared decision making: </a:t>
            </a:r>
            <a:r>
              <a:rPr lang="en-GB" sz="2000" dirty="0">
                <a:solidFill>
                  <a:prstClr val="black"/>
                </a:solidFill>
                <a:hlinkClick r:id="rId6"/>
              </a:rPr>
              <a:t>http://capa.co.uk/</a:t>
            </a:r>
            <a:r>
              <a:rPr lang="en-GB" sz="2000" dirty="0">
                <a:solidFill>
                  <a:prstClr val="black"/>
                </a:solidFill>
              </a:rPr>
              <a:t> </a:t>
            </a:r>
          </a:p>
          <a:p>
            <a:pPr marL="216000" indent="-216000">
              <a:buClr>
                <a:srgbClr val="A4D620"/>
              </a:buClr>
              <a:buFont typeface="Arial" panose="020B0604020202020204" pitchFamily="34" charset="0"/>
              <a:buChar char="•"/>
            </a:pPr>
            <a:r>
              <a:rPr lang="en-GB" sz="2000" b="1" dirty="0">
                <a:solidFill>
                  <a:prstClr val="black"/>
                </a:solidFill>
              </a:rPr>
              <a:t>Payment Systems in CAMHS development</a:t>
            </a:r>
            <a:r>
              <a:rPr lang="en-GB" sz="2000" dirty="0">
                <a:solidFill>
                  <a:prstClr val="black"/>
                </a:solidFill>
              </a:rPr>
              <a:t>; 19 case mix adjusted groupings: </a:t>
            </a:r>
            <a:r>
              <a:rPr lang="en-GB" sz="2000" dirty="0">
                <a:solidFill>
                  <a:prstClr val="black"/>
                </a:solidFill>
                <a:hlinkClick r:id="rId7"/>
              </a:rPr>
              <a:t>http://pbrcamhs.org/final-report-published/</a:t>
            </a:r>
            <a:endParaRPr lang="en-GB" sz="2000" dirty="0">
              <a:solidFill>
                <a:prstClr val="black"/>
              </a:solidFill>
            </a:endParaRPr>
          </a:p>
          <a:p>
            <a:pPr marL="285750" indent="-285750">
              <a:buClr>
                <a:srgbClr val="A4D620"/>
              </a:buClr>
              <a:buFont typeface="Arial" panose="020B0604020202020204" pitchFamily="34" charset="0"/>
              <a:buChar char="•"/>
            </a:pPr>
            <a:endParaRPr lang="en-US" dirty="0">
              <a:solidFill>
                <a:prstClr val="black"/>
              </a:solidFill>
            </a:endParaRPr>
          </a:p>
          <a:p>
            <a:pPr marL="285750" indent="-285750">
              <a:buClr>
                <a:srgbClr val="A4D620"/>
              </a:buClr>
              <a:buFont typeface="Arial" panose="020B0604020202020204" pitchFamily="34" charset="0"/>
              <a:buChar char="•"/>
            </a:pPr>
            <a:endParaRPr lang="en-US" dirty="0">
              <a:solidFill>
                <a:prstClr val="black"/>
              </a:solidFill>
            </a:endParaRPr>
          </a:p>
        </p:txBody>
      </p:sp>
      <p:pic>
        <p:nvPicPr>
          <p:cNvPr id="5" name="Picture 4"/>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619978" y="3284353"/>
            <a:ext cx="2178366" cy="3084221"/>
          </a:xfrm>
          <a:prstGeom prst="rect">
            <a:avLst/>
          </a:prstGeom>
        </p:spPr>
      </p:pic>
    </p:spTree>
    <p:extLst>
      <p:ext uri="{BB962C8B-B14F-4D97-AF65-F5344CB8AC3E}">
        <p14:creationId xmlns:p14="http://schemas.microsoft.com/office/powerpoint/2010/main" val="4270882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57361"/>
            <a:ext cx="7632692" cy="576263"/>
          </a:xfrm>
        </p:spPr>
        <p:txBody>
          <a:bodyPr/>
          <a:lstStyle/>
          <a:p>
            <a:r>
              <a:rPr lang="en-US" dirty="0"/>
              <a:t>Reviewing the Current System in [place name]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825" y="894996"/>
            <a:ext cx="7693495" cy="5780988"/>
          </a:xfrm>
          <a:prstGeom prst="rect">
            <a:avLst/>
          </a:prstGeom>
        </p:spPr>
      </p:pic>
    </p:spTree>
    <p:extLst>
      <p:ext uri="{BB962C8B-B14F-4D97-AF65-F5344CB8AC3E}">
        <p14:creationId xmlns:p14="http://schemas.microsoft.com/office/powerpoint/2010/main" val="3007650987"/>
      </p:ext>
    </p:extLst>
  </p:cSld>
  <p:clrMapOvr>
    <a:masterClrMapping/>
  </p:clrMapOvr>
  <mc:AlternateContent xmlns:mc="http://schemas.openxmlformats.org/markup-compatibility/2006" xmlns:p14="http://schemas.microsoft.com/office/powerpoint/2010/main">
    <mc:Choice Requires="p14">
      <p:transition spd="slow" p14:dur="2000" advTm="67636"/>
    </mc:Choice>
    <mc:Fallback xmlns="">
      <p:transition xmlns:p14="http://schemas.microsoft.com/office/powerpoint/2010/main" spd="slow" advTm="67636"/>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8642350" cy="576263"/>
          </a:xfrm>
        </p:spPr>
        <p:txBody>
          <a:bodyPr/>
          <a:lstStyle/>
          <a:p>
            <a:r>
              <a:rPr lang="en-US" dirty="0"/>
              <a:t>Reviewing the Current System in [place name]</a:t>
            </a:r>
          </a:p>
        </p:txBody>
      </p:sp>
      <p:sp>
        <p:nvSpPr>
          <p:cNvPr id="3" name="Text Placeholder 2"/>
          <p:cNvSpPr>
            <a:spLocks noGrp="1"/>
          </p:cNvSpPr>
          <p:nvPr>
            <p:ph type="body" sz="quarter" idx="11"/>
          </p:nvPr>
        </p:nvSpPr>
        <p:spPr>
          <a:xfrm>
            <a:off x="250825" y="1016669"/>
            <a:ext cx="8642350" cy="5551556"/>
          </a:xfrm>
        </p:spPr>
        <p:txBody>
          <a:bodyPr/>
          <a:lstStyle/>
          <a:p>
            <a:pPr marL="0" indent="0">
              <a:buNone/>
            </a:pPr>
            <a:r>
              <a:rPr lang="en-US" sz="2400" b="1" dirty="0"/>
              <a:t>EXERCISE:</a:t>
            </a:r>
          </a:p>
          <a:p>
            <a:pPr lvl="0"/>
            <a:r>
              <a:rPr lang="en-GB" sz="2400" dirty="0"/>
              <a:t>What is currently delivered well in [place name]?</a:t>
            </a:r>
          </a:p>
          <a:p>
            <a:pPr lvl="0"/>
            <a:r>
              <a:rPr lang="en-GB" sz="2400" dirty="0"/>
              <a:t>What are </a:t>
            </a:r>
            <a:r>
              <a:rPr lang="en-GB" sz="2400" dirty="0" smtClean="0"/>
              <a:t>the current areas </a:t>
            </a:r>
            <a:r>
              <a:rPr lang="en-GB" sz="2400" dirty="0"/>
              <a:t>for improvement?</a:t>
            </a:r>
          </a:p>
          <a:p>
            <a:r>
              <a:rPr lang="en-GB" sz="2400" dirty="0"/>
              <a:t>45 mins to complete task</a:t>
            </a:r>
          </a:p>
          <a:p>
            <a:r>
              <a:rPr lang="en-GB" sz="2400" dirty="0"/>
              <a:t>30 mins of feeding back to the room</a:t>
            </a:r>
          </a:p>
          <a:p>
            <a:pPr marL="0" indent="0">
              <a:buNone/>
            </a:pPr>
            <a:endParaRPr lang="en-US" sz="2400" dirty="0"/>
          </a:p>
          <a:p>
            <a:pPr marL="0" indent="0">
              <a:buNone/>
            </a:pPr>
            <a:r>
              <a:rPr lang="en-US" sz="2400" b="1" dirty="0"/>
              <a:t>FEEDBACK from each table:</a:t>
            </a:r>
          </a:p>
          <a:p>
            <a:r>
              <a:rPr lang="en-US" sz="2400" dirty="0"/>
              <a:t>One success to celebrate</a:t>
            </a:r>
          </a:p>
          <a:p>
            <a:r>
              <a:rPr lang="en-US" sz="2400" dirty="0"/>
              <a:t>One priority for improvement</a:t>
            </a:r>
          </a:p>
          <a:p>
            <a:endParaRPr lang="en-US" dirty="0"/>
          </a:p>
          <a:p>
            <a:pPr marL="0" indent="0">
              <a:buNone/>
            </a:pPr>
            <a:endParaRPr lang="en-US" dirty="0"/>
          </a:p>
        </p:txBody>
      </p:sp>
    </p:spTree>
    <p:extLst>
      <p:ext uri="{BB962C8B-B14F-4D97-AF65-F5344CB8AC3E}">
        <p14:creationId xmlns:p14="http://schemas.microsoft.com/office/powerpoint/2010/main" val="15405600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8642350" cy="576263"/>
          </a:xfrm>
        </p:spPr>
        <p:txBody>
          <a:bodyPr/>
          <a:lstStyle/>
          <a:p>
            <a:r>
              <a:rPr lang="en-US" dirty="0"/>
              <a:t>Successes to Celebrate</a:t>
            </a:r>
          </a:p>
        </p:txBody>
      </p:sp>
      <p:sp>
        <p:nvSpPr>
          <p:cNvPr id="3" name="Text Placeholder 2"/>
          <p:cNvSpPr>
            <a:spLocks noGrp="1"/>
          </p:cNvSpPr>
          <p:nvPr>
            <p:ph type="body" sz="quarter" idx="11"/>
          </p:nvPr>
        </p:nvSpPr>
        <p:spPr>
          <a:xfrm>
            <a:off x="250825" y="991673"/>
            <a:ext cx="8642350" cy="5576552"/>
          </a:xfrm>
        </p:spPr>
        <p:txBody>
          <a:bodyPr/>
          <a:lstStyle/>
          <a:p>
            <a:pPr>
              <a:buFont typeface="Arial" charset="0"/>
              <a:buChar char="•"/>
            </a:pPr>
            <a:r>
              <a:rPr lang="en-GB" sz="1800" dirty="0"/>
              <a:t>[add these in as they are fed back]</a:t>
            </a:r>
            <a:endParaRPr lang="en-US" sz="1800" dirty="0"/>
          </a:p>
          <a:p>
            <a:pPr>
              <a:buFont typeface="Arial" charset="0"/>
              <a:buChar char="•"/>
            </a:pPr>
            <a:endParaRPr lang="en-US" sz="1200" dirty="0"/>
          </a:p>
          <a:p>
            <a:pPr marL="0" indent="0">
              <a:buNone/>
            </a:pPr>
            <a:endParaRPr lang="en-US" dirty="0"/>
          </a:p>
        </p:txBody>
      </p:sp>
    </p:spTree>
    <p:extLst>
      <p:ext uri="{BB962C8B-B14F-4D97-AF65-F5344CB8AC3E}">
        <p14:creationId xmlns:p14="http://schemas.microsoft.com/office/powerpoint/2010/main" val="38789784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8642350" cy="576263"/>
          </a:xfrm>
        </p:spPr>
        <p:txBody>
          <a:bodyPr/>
          <a:lstStyle/>
          <a:p>
            <a:r>
              <a:rPr lang="en-US" dirty="0"/>
              <a:t>Priorities for Improvement</a:t>
            </a:r>
          </a:p>
        </p:txBody>
      </p:sp>
      <p:sp>
        <p:nvSpPr>
          <p:cNvPr id="3" name="Text Placeholder 2"/>
          <p:cNvSpPr>
            <a:spLocks noGrp="1"/>
          </p:cNvSpPr>
          <p:nvPr>
            <p:ph type="body" sz="quarter" idx="11"/>
          </p:nvPr>
        </p:nvSpPr>
        <p:spPr>
          <a:xfrm>
            <a:off x="250825" y="1016669"/>
            <a:ext cx="8642350" cy="5551556"/>
          </a:xfrm>
        </p:spPr>
        <p:txBody>
          <a:bodyPr/>
          <a:lstStyle/>
          <a:p>
            <a:pPr marR="0" lvl="0" defTabSz="914400" eaLnBrk="1" fontAlgn="auto" latinLnBrk="0" hangingPunct="1">
              <a:lnSpc>
                <a:spcPct val="100000"/>
              </a:lnSpc>
              <a:spcBef>
                <a:spcPts val="0"/>
              </a:spcBef>
              <a:spcAft>
                <a:spcPts val="0"/>
              </a:spcAft>
              <a:buSzTx/>
              <a:buFont typeface="Arial" charset="0"/>
              <a:buChar char="•"/>
              <a:tabLst/>
              <a:defRPr/>
            </a:pPr>
            <a:r>
              <a:rPr lang="en-GB" sz="1800" dirty="0"/>
              <a:t>[add these in as they are fed back]</a:t>
            </a:r>
          </a:p>
        </p:txBody>
      </p:sp>
    </p:spTree>
    <p:extLst>
      <p:ext uri="{BB962C8B-B14F-4D97-AF65-F5344CB8AC3E}">
        <p14:creationId xmlns:p14="http://schemas.microsoft.com/office/powerpoint/2010/main" val="17418083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403967"/>
            <a:ext cx="7772400" cy="2596658"/>
          </a:xfrm>
        </p:spPr>
        <p:txBody>
          <a:bodyPr/>
          <a:lstStyle/>
          <a:p>
            <a:r>
              <a:rPr lang="en-GB" sz="3600" dirty="0">
                <a:solidFill>
                  <a:schemeClr val="accent5"/>
                </a:solidFill>
              </a:rPr>
              <a:t>Taking i-THRIVE Forward in [place name]</a:t>
            </a:r>
            <a:br>
              <a:rPr lang="en-GB" sz="3600" dirty="0">
                <a:solidFill>
                  <a:schemeClr val="accent5"/>
                </a:solidFill>
              </a:rPr>
            </a:br>
            <a:r>
              <a:rPr lang="en-GB" sz="3600" dirty="0">
                <a:solidFill>
                  <a:schemeClr val="accent5"/>
                </a:solidFill>
              </a:rPr>
              <a:t/>
            </a:r>
            <a:br>
              <a:rPr lang="en-GB" sz="3600" dirty="0">
                <a:solidFill>
                  <a:schemeClr val="accent5"/>
                </a:solidFill>
              </a:rPr>
            </a:br>
            <a:r>
              <a:rPr lang="en-GB" sz="2800" dirty="0">
                <a:solidFill>
                  <a:schemeClr val="bg1">
                    <a:lumMod val="50000"/>
                  </a:schemeClr>
                </a:solidFill>
              </a:rPr>
              <a:t>[place name’s team]</a:t>
            </a:r>
            <a:br>
              <a:rPr lang="en-GB" sz="2800" dirty="0">
                <a:solidFill>
                  <a:schemeClr val="bg1">
                    <a:lumMod val="50000"/>
                  </a:schemeClr>
                </a:solidFill>
              </a:rPr>
            </a:br>
            <a:endParaRPr lang="en-US" sz="2800" b="1" i="1" dirty="0">
              <a:solidFill>
                <a:schemeClr val="accent5"/>
              </a:solidFill>
            </a:endParaRPr>
          </a:p>
        </p:txBody>
      </p:sp>
    </p:spTree>
    <p:extLst>
      <p:ext uri="{BB962C8B-B14F-4D97-AF65-F5344CB8AC3E}">
        <p14:creationId xmlns:p14="http://schemas.microsoft.com/office/powerpoint/2010/main" val="1221322431"/>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8642350" cy="576263"/>
          </a:xfrm>
        </p:spPr>
        <p:txBody>
          <a:bodyPr/>
          <a:lstStyle/>
          <a:p>
            <a:r>
              <a:rPr lang="en-US" dirty="0"/>
              <a:t>Taking i-THRIVE forward in [place name]</a:t>
            </a:r>
          </a:p>
        </p:txBody>
      </p:sp>
      <p:sp>
        <p:nvSpPr>
          <p:cNvPr id="3" name="Text Placeholder 2"/>
          <p:cNvSpPr>
            <a:spLocks noGrp="1"/>
          </p:cNvSpPr>
          <p:nvPr>
            <p:ph type="body" sz="quarter" idx="11"/>
          </p:nvPr>
        </p:nvSpPr>
        <p:spPr>
          <a:xfrm>
            <a:off x="250825" y="1016669"/>
            <a:ext cx="8642350" cy="5551556"/>
          </a:xfrm>
        </p:spPr>
        <p:txBody>
          <a:bodyPr/>
          <a:lstStyle/>
          <a:p>
            <a:pPr lvl="0"/>
            <a:r>
              <a:rPr lang="en-GB" sz="2400" dirty="0"/>
              <a:t>Deciding on a vision for i-THRIVE in [place name]</a:t>
            </a:r>
          </a:p>
          <a:p>
            <a:pPr marL="0" lvl="0" indent="0">
              <a:buNone/>
            </a:pPr>
            <a:endParaRPr lang="en-GB" sz="2400" dirty="0"/>
          </a:p>
          <a:p>
            <a:pPr lvl="0"/>
            <a:r>
              <a:rPr lang="en-GB" sz="2400" dirty="0"/>
              <a:t>What do we want to prioritise?</a:t>
            </a:r>
          </a:p>
          <a:p>
            <a:pPr marL="0" lvl="0" indent="0">
              <a:buNone/>
            </a:pPr>
            <a:endParaRPr lang="en-GB" sz="2400" dirty="0"/>
          </a:p>
          <a:p>
            <a:pPr lvl="0"/>
            <a:r>
              <a:rPr lang="en-GB" sz="2400" dirty="0"/>
              <a:t>Sharing the i-THRIVE model with the whole system; who do we need to engage with?</a:t>
            </a:r>
          </a:p>
          <a:p>
            <a:pPr marL="0" lvl="0" indent="0">
              <a:buNone/>
            </a:pPr>
            <a:endParaRPr lang="en-GB" sz="2400" dirty="0"/>
          </a:p>
          <a:p>
            <a:pPr lvl="0"/>
            <a:r>
              <a:rPr lang="en-GB" sz="2400" dirty="0"/>
              <a:t>How do we include children and young people in the development of i-THRIVE in [place name]?</a:t>
            </a:r>
          </a:p>
          <a:p>
            <a:pPr lvl="0"/>
            <a:endParaRPr lang="en-GB" sz="2400" dirty="0"/>
          </a:p>
          <a:p>
            <a:pPr lvl="0"/>
            <a:r>
              <a:rPr lang="en-GB" sz="2400" dirty="0"/>
              <a:t>Payment by results pilot (if applicable)</a:t>
            </a:r>
            <a:endParaRPr lang="en-US" sz="2400" dirty="0"/>
          </a:p>
        </p:txBody>
      </p:sp>
    </p:spTree>
    <p:extLst>
      <p:ext uri="{BB962C8B-B14F-4D97-AF65-F5344CB8AC3E}">
        <p14:creationId xmlns:p14="http://schemas.microsoft.com/office/powerpoint/2010/main" val="4172377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403967"/>
            <a:ext cx="7772400" cy="2596658"/>
          </a:xfrm>
        </p:spPr>
        <p:txBody>
          <a:bodyPr/>
          <a:lstStyle/>
          <a:p>
            <a:r>
              <a:rPr lang="en-GB" sz="3600" dirty="0">
                <a:solidFill>
                  <a:schemeClr val="accent5"/>
                </a:solidFill>
              </a:rPr>
              <a:t>Next Steps</a:t>
            </a:r>
            <a:endParaRPr lang="en-US" sz="3600" b="1" i="1" dirty="0">
              <a:solidFill>
                <a:schemeClr val="accent5"/>
              </a:solidFill>
            </a:endParaRPr>
          </a:p>
        </p:txBody>
      </p:sp>
    </p:spTree>
    <p:extLst>
      <p:ext uri="{BB962C8B-B14F-4D97-AF65-F5344CB8AC3E}">
        <p14:creationId xmlns:p14="http://schemas.microsoft.com/office/powerpoint/2010/main" val="3504966954"/>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8642350" cy="576263"/>
          </a:xfrm>
        </p:spPr>
        <p:txBody>
          <a:bodyPr/>
          <a:lstStyle/>
          <a:p>
            <a:r>
              <a:rPr lang="en-US" dirty="0"/>
              <a:t>Next Steps</a:t>
            </a:r>
          </a:p>
        </p:txBody>
      </p:sp>
      <p:sp>
        <p:nvSpPr>
          <p:cNvPr id="3" name="Text Placeholder 2"/>
          <p:cNvSpPr>
            <a:spLocks noGrp="1"/>
          </p:cNvSpPr>
          <p:nvPr>
            <p:ph type="body" sz="quarter" idx="11"/>
          </p:nvPr>
        </p:nvSpPr>
        <p:spPr>
          <a:xfrm>
            <a:off x="250825" y="1016669"/>
            <a:ext cx="8642350" cy="5551556"/>
          </a:xfrm>
        </p:spPr>
        <p:txBody>
          <a:bodyPr/>
          <a:lstStyle/>
          <a:p>
            <a:pPr lvl="0"/>
            <a:r>
              <a:rPr lang="en-GB" sz="2400" dirty="0"/>
              <a:t>Slides from today to be shared</a:t>
            </a:r>
          </a:p>
          <a:p>
            <a:pPr marL="0" lvl="0" indent="0">
              <a:buNone/>
            </a:pPr>
            <a:endParaRPr lang="en-GB" sz="2400" dirty="0"/>
          </a:p>
          <a:p>
            <a:pPr lvl="0"/>
            <a:r>
              <a:rPr lang="en-GB" sz="2400" dirty="0"/>
              <a:t>Interested in being part of implementation? </a:t>
            </a:r>
          </a:p>
          <a:p>
            <a:pPr lvl="0"/>
            <a:endParaRPr lang="en-GB" sz="2400" dirty="0"/>
          </a:p>
          <a:p>
            <a:pPr lvl="0"/>
            <a:r>
              <a:rPr lang="en-GB" sz="2400" dirty="0"/>
              <a:t>Further questions? Contact [name] at [</a:t>
            </a:r>
            <a:r>
              <a:rPr lang="en-GB" sz="2400" dirty="0" err="1"/>
              <a:t>email@address</a:t>
            </a:r>
            <a:r>
              <a:rPr lang="en-GB" sz="2400" dirty="0"/>
              <a:t>]</a:t>
            </a:r>
          </a:p>
          <a:p>
            <a:pPr marL="0" lvl="0" indent="0">
              <a:buNone/>
            </a:pPr>
            <a:endParaRPr lang="en-GB" sz="2400" dirty="0"/>
          </a:p>
        </p:txBody>
      </p:sp>
    </p:spTree>
    <p:extLst>
      <p:ext uri="{BB962C8B-B14F-4D97-AF65-F5344CB8AC3E}">
        <p14:creationId xmlns:p14="http://schemas.microsoft.com/office/powerpoint/2010/main" val="5155247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For more information: i-THRIVE</a:t>
            </a:r>
          </a:p>
        </p:txBody>
      </p:sp>
      <p:sp>
        <p:nvSpPr>
          <p:cNvPr id="3" name="Text Placeholder 2"/>
          <p:cNvSpPr>
            <a:spLocks noGrp="1"/>
          </p:cNvSpPr>
          <p:nvPr>
            <p:ph type="body" sz="quarter" idx="11"/>
          </p:nvPr>
        </p:nvSpPr>
        <p:spPr>
          <a:xfrm>
            <a:off x="250825" y="2446986"/>
            <a:ext cx="8648476" cy="2915589"/>
          </a:xfrm>
        </p:spPr>
        <p:txBody>
          <a:bodyPr/>
          <a:lstStyle/>
          <a:p>
            <a:pPr marL="0" indent="0" algn="ctr">
              <a:buNone/>
            </a:pPr>
            <a:r>
              <a:rPr lang="en-US" sz="4400" b="1" dirty="0">
                <a:solidFill>
                  <a:srgbClr val="000000"/>
                </a:solidFill>
                <a:hlinkClick r:id="rId2"/>
              </a:rPr>
              <a:t>www.implementingthrive.org</a:t>
            </a:r>
            <a:endParaRPr lang="en-US" sz="4400" b="1" dirty="0">
              <a:solidFill>
                <a:srgbClr val="000000"/>
              </a:solidFill>
            </a:endParaRPr>
          </a:p>
          <a:p>
            <a:pPr marL="0" indent="0" algn="ctr">
              <a:buNone/>
            </a:pPr>
            <a:endParaRPr lang="en-US" sz="4400" b="1" dirty="0">
              <a:solidFill>
                <a:srgbClr val="000000"/>
              </a:solidFill>
            </a:endParaRPr>
          </a:p>
          <a:p>
            <a:pPr marL="0" indent="0" algn="ctr">
              <a:buNone/>
            </a:pPr>
            <a:r>
              <a:rPr lang="en-US" sz="4400" b="1" dirty="0">
                <a:solidFill>
                  <a:srgbClr val="000000"/>
                </a:solidFill>
              </a:rPr>
              <a:t>Twitter @iTHRIVEinfo</a:t>
            </a:r>
            <a:endParaRPr lang="en-US" sz="4400" dirty="0">
              <a:solidFill>
                <a:srgbClr val="000000"/>
              </a:solidFill>
            </a:endParaRPr>
          </a:p>
          <a:p>
            <a:pPr marL="0" indent="0">
              <a:buNone/>
            </a:pPr>
            <a:endParaRPr lang="en-US" sz="1600" dirty="0">
              <a:solidFill>
                <a:srgbClr val="000000"/>
              </a:solidFill>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941180062"/>
      </p:ext>
    </p:extLst>
  </p:cSld>
  <p:clrMapOvr>
    <a:masterClrMapping/>
  </p:clrMapOvr>
  <mc:AlternateContent xmlns:mc="http://schemas.openxmlformats.org/markup-compatibility/2006" xmlns:p14="http://schemas.microsoft.com/office/powerpoint/2010/main">
    <mc:Choice Requires="p14">
      <p:transition spd="slow" p14:dur="2000" advTm="317"/>
    </mc:Choice>
    <mc:Fallback xmlns="">
      <p:transition xmlns:p14="http://schemas.microsoft.com/office/powerpoint/2010/main" spd="slow" advTm="317"/>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For more </a:t>
            </a:r>
            <a:r>
              <a:rPr lang="en-US" dirty="0" smtClean="0"/>
              <a:t>information: the i-THRIVE Programme Team</a:t>
            </a:r>
            <a:endParaRPr lang="en-US" dirty="0"/>
          </a:p>
        </p:txBody>
      </p:sp>
      <p:sp>
        <p:nvSpPr>
          <p:cNvPr id="3" name="Text Placeholder 2"/>
          <p:cNvSpPr>
            <a:spLocks noGrp="1"/>
          </p:cNvSpPr>
          <p:nvPr>
            <p:ph type="body" sz="quarter" idx="11"/>
          </p:nvPr>
        </p:nvSpPr>
        <p:spPr>
          <a:xfrm>
            <a:off x="1288296" y="1422781"/>
            <a:ext cx="3556660" cy="4290513"/>
          </a:xfrm>
        </p:spPr>
        <p:txBody>
          <a:bodyPr/>
          <a:lstStyle/>
          <a:p>
            <a:pPr marL="0" indent="0">
              <a:buNone/>
            </a:pPr>
            <a:r>
              <a:rPr lang="en-US" sz="1600" b="1" dirty="0" smtClean="0">
                <a:solidFill>
                  <a:srgbClr val="000000"/>
                </a:solidFill>
              </a:rPr>
              <a:t>Anna </a:t>
            </a:r>
            <a:r>
              <a:rPr lang="en-US" sz="1600" b="1" dirty="0">
                <a:solidFill>
                  <a:srgbClr val="000000"/>
                </a:solidFill>
              </a:rPr>
              <a:t>Moore: </a:t>
            </a:r>
            <a:endParaRPr lang="en-US" sz="1600" b="1" dirty="0" smtClean="0">
              <a:solidFill>
                <a:srgbClr val="000000"/>
              </a:solidFill>
            </a:endParaRPr>
          </a:p>
          <a:p>
            <a:pPr marL="0" indent="0">
              <a:buNone/>
            </a:pPr>
            <a:r>
              <a:rPr lang="en-US" sz="1600" dirty="0" smtClean="0">
                <a:solidFill>
                  <a:srgbClr val="000000"/>
                </a:solidFill>
              </a:rPr>
              <a:t>i</a:t>
            </a:r>
            <a:r>
              <a:rPr lang="en-US" sz="1600" dirty="0">
                <a:solidFill>
                  <a:srgbClr val="000000"/>
                </a:solidFill>
              </a:rPr>
              <a:t>-THRIVE </a:t>
            </a:r>
            <a:r>
              <a:rPr lang="en-US" sz="1600" dirty="0" smtClean="0">
                <a:solidFill>
                  <a:srgbClr val="000000"/>
                </a:solidFill>
              </a:rPr>
              <a:t>Lead</a:t>
            </a:r>
          </a:p>
          <a:p>
            <a:pPr marL="0" indent="0">
              <a:buNone/>
            </a:pPr>
            <a:r>
              <a:rPr lang="en-US" sz="1600" dirty="0" smtClean="0">
                <a:hlinkClick r:id="rId2"/>
              </a:rPr>
              <a:t>a.moore</a:t>
            </a:r>
            <a:r>
              <a:rPr lang="en-US" sz="1600" dirty="0">
                <a:hlinkClick r:id="rId2"/>
              </a:rPr>
              <a:t>@ucl.ac.uk</a:t>
            </a:r>
            <a:endParaRPr lang="en-US" sz="1600" dirty="0"/>
          </a:p>
          <a:p>
            <a:pPr marL="0" indent="0">
              <a:buNone/>
            </a:pPr>
            <a:endParaRPr lang="en-US" sz="1600" b="1" dirty="0" smtClean="0"/>
          </a:p>
          <a:p>
            <a:pPr marL="0" indent="0">
              <a:buNone/>
            </a:pPr>
            <a:endParaRPr lang="en-US" sz="1600" b="1" dirty="0" smtClean="0"/>
          </a:p>
          <a:p>
            <a:pPr marL="0" indent="0">
              <a:buNone/>
            </a:pPr>
            <a:r>
              <a:rPr lang="en-US" sz="1600" b="1" dirty="0" smtClean="0"/>
              <a:t>Rachel James:</a:t>
            </a:r>
            <a:endParaRPr lang="en-US" sz="1600" b="1" dirty="0"/>
          </a:p>
          <a:p>
            <a:pPr marL="0" indent="0">
              <a:buNone/>
            </a:pPr>
            <a:r>
              <a:rPr lang="en-US" sz="1600" dirty="0"/>
              <a:t>i-THRIVE </a:t>
            </a:r>
            <a:r>
              <a:rPr lang="en-US" sz="1600" dirty="0" smtClean="0"/>
              <a:t>Clinical Lead</a:t>
            </a:r>
            <a:endParaRPr lang="en-US" sz="1600" dirty="0"/>
          </a:p>
          <a:p>
            <a:pPr marL="0" indent="0">
              <a:buNone/>
            </a:pPr>
            <a:r>
              <a:rPr lang="en-US" sz="1600" dirty="0" smtClean="0">
                <a:hlinkClick r:id="rId3"/>
              </a:rPr>
              <a:t>rjames</a:t>
            </a:r>
            <a:r>
              <a:rPr lang="en-US" sz="1600" dirty="0">
                <a:hlinkClick r:id="rId3"/>
              </a:rPr>
              <a:t>@tavi-</a:t>
            </a:r>
            <a:r>
              <a:rPr lang="en-US" sz="1600" dirty="0" smtClean="0">
                <a:hlinkClick r:id="rId3"/>
              </a:rPr>
              <a:t>port.nhs.uk</a:t>
            </a:r>
            <a:endParaRPr lang="en-US" sz="1600" dirty="0" smtClean="0"/>
          </a:p>
          <a:p>
            <a:pPr marL="0" indent="0">
              <a:buNone/>
            </a:pPr>
            <a:endParaRPr lang="en-US" sz="1600" dirty="0" smtClean="0"/>
          </a:p>
          <a:p>
            <a:pPr marL="0" indent="0">
              <a:buNone/>
            </a:pPr>
            <a:endParaRPr lang="en-US" sz="1600" dirty="0"/>
          </a:p>
          <a:p>
            <a:pPr marL="0" indent="0">
              <a:buNone/>
            </a:pPr>
            <a:r>
              <a:rPr lang="en-US" sz="1600" b="1" dirty="0" smtClean="0"/>
              <a:t>Bethan Morris:</a:t>
            </a:r>
          </a:p>
          <a:p>
            <a:pPr marL="0" indent="0">
              <a:buNone/>
            </a:pPr>
            <a:r>
              <a:rPr lang="en-US" sz="1600" dirty="0" smtClean="0"/>
              <a:t>i-THRIVE Research Officer</a:t>
            </a:r>
          </a:p>
          <a:p>
            <a:pPr marL="0" indent="0">
              <a:buNone/>
            </a:pPr>
            <a:r>
              <a:rPr lang="en-US" sz="1600" dirty="0" smtClean="0">
                <a:hlinkClick r:id="rId4"/>
              </a:rPr>
              <a:t>Bethan.morris@annafreud.org</a:t>
            </a:r>
            <a:endParaRPr lang="en-US" sz="16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5" name="Picture 4"/>
          <p:cNvPicPr>
            <a:picLocks noChangeAspect="1"/>
          </p:cNvPicPr>
          <p:nvPr/>
        </p:nvPicPr>
        <p:blipFill rotWithShape="1">
          <a:blip r:embed="rId5"/>
          <a:srcRect b="24420"/>
          <a:stretch/>
        </p:blipFill>
        <p:spPr>
          <a:xfrm>
            <a:off x="409575" y="2944328"/>
            <a:ext cx="765832" cy="772294"/>
          </a:xfrm>
          <a:prstGeom prst="rect">
            <a:avLst/>
          </a:prstGeom>
          <a:ln>
            <a:solidFill>
              <a:srgbClr val="BD019D"/>
            </a:solidFill>
          </a:ln>
        </p:spPr>
      </p:pic>
      <p:pic>
        <p:nvPicPr>
          <p:cNvPr id="6" name="Picture 5"/>
          <p:cNvPicPr>
            <a:picLocks noChangeAspect="1"/>
          </p:cNvPicPr>
          <p:nvPr/>
        </p:nvPicPr>
        <p:blipFill rotWithShape="1">
          <a:blip r:embed="rId6"/>
          <a:srcRect l="9783" t="4666" b="21524"/>
          <a:stretch/>
        </p:blipFill>
        <p:spPr>
          <a:xfrm>
            <a:off x="409575" y="1556549"/>
            <a:ext cx="765832" cy="738261"/>
          </a:xfrm>
          <a:prstGeom prst="rect">
            <a:avLst/>
          </a:prstGeom>
          <a:ln>
            <a:solidFill>
              <a:srgbClr val="BD019D"/>
            </a:solidFill>
          </a:ln>
        </p:spPr>
      </p:pic>
      <p:pic>
        <p:nvPicPr>
          <p:cNvPr id="9" name="Picture 8"/>
          <p:cNvPicPr>
            <a:picLocks noChangeAspect="1"/>
          </p:cNvPicPr>
          <p:nvPr/>
        </p:nvPicPr>
        <p:blipFill rotWithShape="1">
          <a:blip r:embed="rId7" cstate="email">
            <a:extLst>
              <a:ext uri="{28A0092B-C50C-407E-A947-70E740481C1C}">
                <a14:useLocalDpi xmlns:a14="http://schemas.microsoft.com/office/drawing/2010/main" val="0"/>
              </a:ext>
            </a:extLst>
          </a:blip>
          <a:srcRect l="26109" t="13961" r="22501" b="41248"/>
          <a:stretch/>
        </p:blipFill>
        <p:spPr>
          <a:xfrm>
            <a:off x="409575" y="4366140"/>
            <a:ext cx="765832" cy="890021"/>
          </a:xfrm>
          <a:prstGeom prst="rect">
            <a:avLst/>
          </a:prstGeom>
          <a:ln>
            <a:solidFill>
              <a:srgbClr val="BD019D"/>
            </a:solidFill>
          </a:ln>
        </p:spPr>
      </p:pic>
    </p:spTree>
    <p:extLst>
      <p:ext uri="{BB962C8B-B14F-4D97-AF65-F5344CB8AC3E}">
        <p14:creationId xmlns:p14="http://schemas.microsoft.com/office/powerpoint/2010/main" val="867619568"/>
      </p:ext>
    </p:extLst>
  </p:cSld>
  <p:clrMapOvr>
    <a:masterClrMapping/>
  </p:clrMapOvr>
  <mc:AlternateContent xmlns:mc="http://schemas.openxmlformats.org/markup-compatibility/2006" xmlns:p14="http://schemas.microsoft.com/office/powerpoint/2010/main">
    <mc:Choice Requires="p14">
      <p:transition spd="slow" p14:dur="2000" advTm="317"/>
    </mc:Choice>
    <mc:Fallback xmlns="">
      <p:transition xmlns:p14="http://schemas.microsoft.com/office/powerpoint/2010/main" spd="slow" advTm="317"/>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5372" y="191798"/>
            <a:ext cx="8118508" cy="892552"/>
          </a:xfrm>
          <a:prstGeom prst="rect">
            <a:avLst/>
          </a:prstGeom>
        </p:spPr>
        <p:txBody>
          <a:bodyPr wrap="square">
            <a:spAutoFit/>
          </a:bodyPr>
          <a:lstStyle/>
          <a:p>
            <a:pPr>
              <a:defRPr/>
            </a:pPr>
            <a:r>
              <a:rPr lang="en-GB" sz="2600" b="1" dirty="0">
                <a:solidFill>
                  <a:srgbClr val="781D7D"/>
                </a:solidFill>
              </a:rPr>
              <a:t>The THRIVE Conceptual Framework: Latest Iteration (November 2016)</a:t>
            </a:r>
          </a:p>
        </p:txBody>
      </p:sp>
      <p:sp>
        <p:nvSpPr>
          <p:cNvPr id="7" name="Text Placeholder 6"/>
          <p:cNvSpPr>
            <a:spLocks noGrp="1"/>
          </p:cNvSpPr>
          <p:nvPr>
            <p:ph type="body" sz="quarter" idx="11"/>
          </p:nvPr>
        </p:nvSpPr>
        <p:spPr>
          <a:xfrm>
            <a:off x="255371" y="1197736"/>
            <a:ext cx="8770641" cy="5357610"/>
          </a:xfrm>
          <a:noFill/>
        </p:spPr>
        <p:txBody>
          <a:bodyPr/>
          <a:lstStyle/>
          <a:p>
            <a:pPr marL="0" indent="0">
              <a:buNone/>
            </a:pPr>
            <a:r>
              <a:rPr lang="en-GB" dirty="0"/>
              <a:t>THRIVE was originally authored by professionals involved in mental health support for children and young people, all of whom came from a health background. </a:t>
            </a:r>
          </a:p>
          <a:p>
            <a:pPr marL="0" indent="0">
              <a:buNone/>
            </a:pPr>
            <a:endParaRPr lang="en-GB" dirty="0"/>
          </a:p>
          <a:p>
            <a:pPr marL="0" indent="0">
              <a:buNone/>
            </a:pPr>
            <a:r>
              <a:rPr lang="en-GB" dirty="0"/>
              <a:t>THRIVE Elaborated (Second Edition) now has co-authors from the world of education and social care, and have drawn on views from head teacher panels, CCG leads and local authority directors. </a:t>
            </a:r>
          </a:p>
          <a:p>
            <a:pPr marL="0" indent="0">
              <a:buNone/>
            </a:pPr>
            <a:endParaRPr lang="en-GB" dirty="0"/>
          </a:p>
          <a:p>
            <a:pPr marL="0" indent="0">
              <a:buNone/>
            </a:pPr>
            <a:r>
              <a:rPr lang="en-GB" dirty="0"/>
              <a:t>Highlights four key ways in which the THRIVE framework is inherently multi-agency:</a:t>
            </a:r>
          </a:p>
          <a:p>
            <a:pPr marL="180000" lvl="0" indent="0">
              <a:buNone/>
            </a:pPr>
            <a:r>
              <a:rPr lang="en-GB" dirty="0">
                <a:solidFill>
                  <a:srgbClr val="A4D620"/>
                </a:solidFill>
              </a:rPr>
              <a:t>1.</a:t>
            </a:r>
            <a:r>
              <a:rPr lang="en-GB" dirty="0"/>
              <a:t> THRIVE endorses multi-agency definitions of mental health promoting practices</a:t>
            </a:r>
          </a:p>
          <a:p>
            <a:pPr marL="180000" indent="0">
              <a:buNone/>
            </a:pPr>
            <a:r>
              <a:rPr lang="en-GB" dirty="0">
                <a:solidFill>
                  <a:srgbClr val="A4D620"/>
                </a:solidFill>
              </a:rPr>
              <a:t>2. </a:t>
            </a:r>
            <a:r>
              <a:rPr lang="en-GB" dirty="0"/>
              <a:t>THRIVE encourages shared multi-agency responsibility for promoting “thriving”</a:t>
            </a:r>
          </a:p>
          <a:p>
            <a:pPr marL="180000" indent="0">
              <a:buNone/>
            </a:pPr>
            <a:r>
              <a:rPr lang="en-GB" dirty="0">
                <a:solidFill>
                  <a:srgbClr val="A4D620"/>
                </a:solidFill>
              </a:rPr>
              <a:t>3.</a:t>
            </a:r>
            <a:r>
              <a:rPr lang="en-GB" dirty="0"/>
              <a:t> THRIVE promotes multi-agency proactive “advice” and “help”</a:t>
            </a:r>
          </a:p>
          <a:p>
            <a:pPr marL="180000" indent="0">
              <a:buNone/>
            </a:pPr>
            <a:r>
              <a:rPr lang="en-GB" dirty="0">
                <a:solidFill>
                  <a:srgbClr val="A4D620"/>
                </a:solidFill>
              </a:rPr>
              <a:t>4. </a:t>
            </a:r>
            <a:r>
              <a:rPr lang="en-GB" dirty="0"/>
              <a:t>THRIVE supports multi-agency clarity on endings as well as beginnings</a:t>
            </a:r>
          </a:p>
          <a:p>
            <a:pPr marL="0" indent="0">
              <a:buNone/>
            </a:pPr>
            <a:endParaRPr lang="en-US" dirty="0"/>
          </a:p>
        </p:txBody>
      </p:sp>
      <p:sp>
        <p:nvSpPr>
          <p:cNvPr id="5" name="TextBox 4"/>
          <p:cNvSpPr txBox="1"/>
          <p:nvPr/>
        </p:nvSpPr>
        <p:spPr>
          <a:xfrm>
            <a:off x="1989473" y="6452798"/>
            <a:ext cx="7154527" cy="307777"/>
          </a:xfrm>
          <a:prstGeom prst="rect">
            <a:avLst/>
          </a:prstGeom>
          <a:noFill/>
        </p:spPr>
        <p:txBody>
          <a:bodyPr wrap="square" rtlCol="0">
            <a:spAutoFit/>
          </a:bodyPr>
          <a:lstStyle/>
          <a:p>
            <a:pPr algn="r"/>
            <a:r>
              <a:rPr lang="en-US" sz="1400" i="1" dirty="0" smtClean="0">
                <a:solidFill>
                  <a:prstClr val="black"/>
                </a:solidFill>
              </a:rPr>
              <a:t>THRIVE Elaborated, Second Edition </a:t>
            </a:r>
            <a:r>
              <a:rPr lang="en-GB" sz="1400" i="1" dirty="0" smtClean="0">
                <a:solidFill>
                  <a:prstClr val="black"/>
                </a:solidFill>
              </a:rPr>
              <a:t>(Wolpert </a:t>
            </a:r>
            <a:r>
              <a:rPr lang="en-GB" sz="1400" i="1" dirty="0">
                <a:solidFill>
                  <a:prstClr val="black"/>
                </a:solidFill>
              </a:rPr>
              <a:t>et al., 2016)</a:t>
            </a:r>
            <a:r>
              <a:rPr lang="en-GB" sz="1400" b="1" dirty="0">
                <a:solidFill>
                  <a:prstClr val="black"/>
                </a:solidFill>
              </a:rPr>
              <a:t> </a:t>
            </a:r>
          </a:p>
        </p:txBody>
      </p:sp>
    </p:spTree>
    <p:extLst>
      <p:ext uri="{BB962C8B-B14F-4D97-AF65-F5344CB8AC3E}">
        <p14:creationId xmlns:p14="http://schemas.microsoft.com/office/powerpoint/2010/main" val="3935727331"/>
      </p:ext>
    </p:extLst>
  </p:cSld>
  <p:clrMapOvr>
    <a:masterClrMapping/>
  </p:clrMapOvr>
  <mc:AlternateContent xmlns:mc="http://schemas.openxmlformats.org/markup-compatibility/2006" xmlns:p14="http://schemas.microsoft.com/office/powerpoint/2010/main">
    <mc:Choice Requires="p14">
      <p:transition spd="slow" p14:dur="2000" advTm="92691"/>
    </mc:Choice>
    <mc:Fallback xmlns="">
      <p:transition xmlns:p14="http://schemas.microsoft.com/office/powerpoint/2010/main" spd="slow" advTm="9269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5372" y="191798"/>
            <a:ext cx="8118508" cy="492443"/>
          </a:xfrm>
          <a:prstGeom prst="rect">
            <a:avLst/>
          </a:prstGeom>
        </p:spPr>
        <p:txBody>
          <a:bodyPr wrap="square">
            <a:spAutoFit/>
          </a:bodyPr>
          <a:lstStyle/>
          <a:p>
            <a:pPr>
              <a:defRPr/>
            </a:pPr>
            <a:r>
              <a:rPr lang="en-GB" sz="2600" b="1" dirty="0">
                <a:solidFill>
                  <a:srgbClr val="781D7D"/>
                </a:solidFill>
              </a:rPr>
              <a:t>The THRIVE Conceptual </a:t>
            </a:r>
            <a:r>
              <a:rPr lang="en-GB" sz="2600" b="1" dirty="0" smtClean="0">
                <a:solidFill>
                  <a:srgbClr val="781D7D"/>
                </a:solidFill>
              </a:rPr>
              <a:t>Framework</a:t>
            </a:r>
            <a:endParaRPr lang="en-GB" sz="2600" b="1" dirty="0">
              <a:solidFill>
                <a:srgbClr val="781D7D"/>
              </a:solidFill>
            </a:endParaRPr>
          </a:p>
        </p:txBody>
      </p:sp>
      <p:pic>
        <p:nvPicPr>
          <p:cNvPr id="2" name="Picture 1"/>
          <p:cNvPicPr>
            <a:picLocks noChangeAspect="1"/>
          </p:cNvPicPr>
          <p:nvPr/>
        </p:nvPicPr>
        <p:blipFill>
          <a:blip r:embed="rId3"/>
          <a:stretch>
            <a:fillRect/>
          </a:stretch>
        </p:blipFill>
        <p:spPr>
          <a:xfrm>
            <a:off x="1064545" y="1124628"/>
            <a:ext cx="3139609" cy="3043958"/>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a:ext>
            </a:extLst>
          </a:blip>
          <a:srcRect t="2113" r="3840" b="1412"/>
          <a:stretch/>
        </p:blipFill>
        <p:spPr>
          <a:xfrm>
            <a:off x="5528667" y="1133848"/>
            <a:ext cx="3073386" cy="2989518"/>
          </a:xfrm>
          <a:prstGeom prst="rect">
            <a:avLst/>
          </a:prstGeom>
        </p:spPr>
      </p:pic>
      <p:sp>
        <p:nvSpPr>
          <p:cNvPr id="7" name="Text Placeholder 6"/>
          <p:cNvSpPr>
            <a:spLocks noGrp="1"/>
          </p:cNvSpPr>
          <p:nvPr>
            <p:ph type="body" sz="quarter" idx="11"/>
          </p:nvPr>
        </p:nvSpPr>
        <p:spPr>
          <a:xfrm>
            <a:off x="290895" y="4520618"/>
            <a:ext cx="8322021" cy="1871853"/>
          </a:xfrm>
          <a:solidFill>
            <a:schemeClr val="bg1"/>
          </a:solidFill>
        </p:spPr>
        <p:txBody>
          <a:bodyPr/>
          <a:lstStyle/>
          <a:p>
            <a:pPr marL="274320" indent="-274320"/>
            <a:r>
              <a:rPr lang="en-US" dirty="0" smtClean="0"/>
              <a:t>Distinction between advice/support and evidence based “treatment”</a:t>
            </a:r>
          </a:p>
          <a:p>
            <a:pPr marL="274320" indent="-274320"/>
            <a:r>
              <a:rPr lang="en-US" dirty="0" smtClean="0"/>
              <a:t>The five </a:t>
            </a:r>
            <a:r>
              <a:rPr lang="en-US" dirty="0"/>
              <a:t>n</a:t>
            </a:r>
            <a:r>
              <a:rPr lang="en-US" dirty="0" smtClean="0"/>
              <a:t>eeds </a:t>
            </a:r>
            <a:r>
              <a:rPr lang="en-US" dirty="0"/>
              <a:t>b</a:t>
            </a:r>
            <a:r>
              <a:rPr lang="en-US" dirty="0" smtClean="0"/>
              <a:t>ased </a:t>
            </a:r>
            <a:r>
              <a:rPr lang="en-US" dirty="0"/>
              <a:t>g</a:t>
            </a:r>
            <a:r>
              <a:rPr lang="en-US" dirty="0" smtClean="0"/>
              <a:t>roups </a:t>
            </a:r>
            <a:r>
              <a:rPr lang="en-US" dirty="0"/>
              <a:t>are distinct in terms of the:</a:t>
            </a:r>
          </a:p>
          <a:p>
            <a:pPr marL="640080" lvl="1" indent="-274320"/>
            <a:r>
              <a:rPr lang="en-US" dirty="0"/>
              <a:t>needs and/or choices of the individuals within each group</a:t>
            </a:r>
          </a:p>
          <a:p>
            <a:pPr marL="640080" lvl="1" indent="-274320"/>
            <a:r>
              <a:rPr lang="en-US" dirty="0"/>
              <a:t>skill mix of professionals required to meet these needs </a:t>
            </a:r>
          </a:p>
          <a:p>
            <a:pPr marL="640080" lvl="1" indent="-274320"/>
            <a:r>
              <a:rPr lang="en-US" dirty="0"/>
              <a:t>resources required to meet the needs and/or choices of people in that group</a:t>
            </a:r>
          </a:p>
          <a:p>
            <a:pPr marL="0" indent="0">
              <a:buNone/>
            </a:pPr>
            <a:endParaRPr lang="en-US" dirty="0"/>
          </a:p>
        </p:txBody>
      </p:sp>
      <p:sp>
        <p:nvSpPr>
          <p:cNvPr id="8" name="TextBox 7"/>
          <p:cNvSpPr txBox="1"/>
          <p:nvPr/>
        </p:nvSpPr>
        <p:spPr>
          <a:xfrm>
            <a:off x="280032" y="1194452"/>
            <a:ext cx="1169661" cy="307777"/>
          </a:xfrm>
          <a:prstGeom prst="rect">
            <a:avLst/>
          </a:prstGeom>
          <a:noFill/>
        </p:spPr>
        <p:txBody>
          <a:bodyPr wrap="none" rtlCol="0">
            <a:spAutoFit/>
          </a:bodyPr>
          <a:lstStyle/>
          <a:p>
            <a:r>
              <a:rPr lang="en-US" sz="1400" b="1" dirty="0">
                <a:solidFill>
                  <a:srgbClr val="F32F79"/>
                </a:solidFill>
              </a:rPr>
              <a:t>Input offered</a:t>
            </a:r>
          </a:p>
        </p:txBody>
      </p:sp>
      <p:sp>
        <p:nvSpPr>
          <p:cNvPr id="13" name="TextBox 12"/>
          <p:cNvSpPr txBox="1"/>
          <p:nvPr/>
        </p:nvSpPr>
        <p:spPr>
          <a:xfrm>
            <a:off x="4451906" y="1058833"/>
            <a:ext cx="2095156" cy="523220"/>
          </a:xfrm>
          <a:prstGeom prst="rect">
            <a:avLst/>
          </a:prstGeom>
          <a:noFill/>
        </p:spPr>
        <p:txBody>
          <a:bodyPr wrap="square" rtlCol="0">
            <a:spAutoFit/>
          </a:bodyPr>
          <a:lstStyle/>
          <a:p>
            <a:r>
              <a:rPr lang="en-US" sz="1400" b="1" dirty="0">
                <a:solidFill>
                  <a:srgbClr val="F32F79"/>
                </a:solidFill>
              </a:rPr>
              <a:t>Description of the </a:t>
            </a:r>
            <a:r>
              <a:rPr lang="en-US" sz="1400" b="1" dirty="0" smtClean="0">
                <a:solidFill>
                  <a:srgbClr val="F32F79"/>
                </a:solidFill>
              </a:rPr>
              <a:t>THRIVE-groups</a:t>
            </a:r>
            <a:endParaRPr lang="en-US" sz="1400" b="1" dirty="0">
              <a:solidFill>
                <a:srgbClr val="F32F79"/>
              </a:solidFill>
            </a:endParaRPr>
          </a:p>
        </p:txBody>
      </p:sp>
      <p:sp>
        <p:nvSpPr>
          <p:cNvPr id="9" name="TextBox 8"/>
          <p:cNvSpPr txBox="1"/>
          <p:nvPr/>
        </p:nvSpPr>
        <p:spPr>
          <a:xfrm>
            <a:off x="1989473" y="6452798"/>
            <a:ext cx="7154527" cy="307777"/>
          </a:xfrm>
          <a:prstGeom prst="rect">
            <a:avLst/>
          </a:prstGeom>
          <a:noFill/>
        </p:spPr>
        <p:txBody>
          <a:bodyPr wrap="square" rtlCol="0">
            <a:spAutoFit/>
          </a:bodyPr>
          <a:lstStyle/>
          <a:p>
            <a:pPr algn="r"/>
            <a:r>
              <a:rPr lang="en-US" sz="1400" i="1" dirty="0" smtClean="0">
                <a:solidFill>
                  <a:prstClr val="black"/>
                </a:solidFill>
              </a:rPr>
              <a:t>THRIVE Elaborated, Second Edition </a:t>
            </a:r>
            <a:r>
              <a:rPr lang="en-GB" sz="1400" i="1" dirty="0" smtClean="0">
                <a:solidFill>
                  <a:prstClr val="black"/>
                </a:solidFill>
              </a:rPr>
              <a:t>(Wolpert </a:t>
            </a:r>
            <a:r>
              <a:rPr lang="en-GB" sz="1400" i="1" dirty="0">
                <a:solidFill>
                  <a:prstClr val="black"/>
                </a:solidFill>
              </a:rPr>
              <a:t>et al., 2016)</a:t>
            </a:r>
            <a:r>
              <a:rPr lang="en-GB" sz="1400" b="1" dirty="0">
                <a:solidFill>
                  <a:prstClr val="black"/>
                </a:solidFill>
              </a:rPr>
              <a:t> </a:t>
            </a:r>
          </a:p>
        </p:txBody>
      </p:sp>
    </p:spTree>
    <p:extLst>
      <p:ext uri="{BB962C8B-B14F-4D97-AF65-F5344CB8AC3E}">
        <p14:creationId xmlns:p14="http://schemas.microsoft.com/office/powerpoint/2010/main" val="3144600442"/>
      </p:ext>
    </p:extLst>
  </p:cSld>
  <p:clrMapOvr>
    <a:masterClrMapping/>
  </p:clrMapOvr>
  <mc:AlternateContent xmlns:mc="http://schemas.openxmlformats.org/markup-compatibility/2006" xmlns:p14="http://schemas.microsoft.com/office/powerpoint/2010/main">
    <mc:Choice Requires="p14">
      <p:transition spd="slow" p14:dur="2000" advTm="92691"/>
    </mc:Choice>
    <mc:Fallback xmlns="">
      <p:transition xmlns:p14="http://schemas.microsoft.com/office/powerpoint/2010/main" spd="slow" advTm="9269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644008" y="836613"/>
            <a:ext cx="4129087" cy="4481512"/>
          </a:xfrm>
        </p:spPr>
        <p:txBody>
          <a:bodyPr/>
          <a:lstStyle/>
          <a:p>
            <a:r>
              <a:rPr lang="en-GB" sz="2000" dirty="0" smtClean="0"/>
              <a:t>Shared decision making at heart of choice</a:t>
            </a:r>
          </a:p>
          <a:p>
            <a:pPr marL="0" indent="0">
              <a:buNone/>
            </a:pPr>
            <a:endParaRPr lang="en-GB" sz="2000" dirty="0" smtClean="0"/>
          </a:p>
          <a:p>
            <a:r>
              <a:rPr lang="en-GB" sz="2000" dirty="0" smtClean="0"/>
              <a:t>Acknowledgment of limitation of evidence-based interventions</a:t>
            </a:r>
          </a:p>
          <a:p>
            <a:endParaRPr lang="en-GB" sz="2000" dirty="0" smtClean="0"/>
          </a:p>
          <a:p>
            <a:r>
              <a:rPr lang="en-GB" sz="2000" dirty="0" smtClean="0"/>
              <a:t>Acknowledgment of limitations of resources</a:t>
            </a:r>
          </a:p>
          <a:p>
            <a:endParaRPr lang="en-GB" sz="2000" dirty="0" smtClean="0"/>
          </a:p>
          <a:p>
            <a:r>
              <a:rPr lang="en-GB" sz="2000" dirty="0" smtClean="0"/>
              <a:t>Distinction between getting help (“treatment”) and risk support</a:t>
            </a:r>
          </a:p>
          <a:p>
            <a:endParaRPr lang="en-GB" sz="2000" dirty="0"/>
          </a:p>
          <a:p>
            <a:r>
              <a:rPr lang="en-GB" sz="2000" dirty="0" smtClean="0"/>
              <a:t>Greater emphasis on how to help young people and communities build on their own strengths</a:t>
            </a:r>
          </a:p>
          <a:p>
            <a:endParaRPr lang="en-GB" dirty="0"/>
          </a:p>
          <a:p>
            <a:endParaRPr lang="en-GB" dirty="0"/>
          </a:p>
        </p:txBody>
      </p:sp>
      <p:sp>
        <p:nvSpPr>
          <p:cNvPr id="4" name="Text Placeholder 3"/>
          <p:cNvSpPr>
            <a:spLocks noGrp="1"/>
          </p:cNvSpPr>
          <p:nvPr>
            <p:ph type="body" sz="quarter" idx="10"/>
          </p:nvPr>
        </p:nvSpPr>
        <p:spPr/>
        <p:txBody>
          <a:bodyPr/>
          <a:lstStyle/>
          <a:p>
            <a:r>
              <a:rPr lang="en-GB" dirty="0" smtClean="0"/>
              <a:t>THRIVE Key Principles</a:t>
            </a:r>
            <a:endParaRPr lang="en-GB" dirty="0"/>
          </a:p>
        </p:txBody>
      </p:sp>
      <p:pic>
        <p:nvPicPr>
          <p:cNvPr id="5" name="Content Placeholder 4"/>
          <p:cNvPicPr>
            <a:picLocks noGrp="1" noChangeAspect="1"/>
          </p:cNvPicPr>
          <p:nvPr>
            <p:ph sz="half" idx="1"/>
          </p:nvPr>
        </p:nvPicPr>
        <p:blipFill rotWithShape="1">
          <a:blip r:embed="rId3" cstate="print">
            <a:extLst>
              <a:ext uri="{28A0092B-C50C-407E-A947-70E740481C1C}">
                <a14:useLocalDpi xmlns:a14="http://schemas.microsoft.com/office/drawing/2010/main"/>
              </a:ext>
            </a:extLst>
          </a:blip>
          <a:srcRect t="2113" r="3840" b="1412"/>
          <a:stretch/>
        </p:blipFill>
        <p:spPr>
          <a:xfrm>
            <a:off x="250825" y="1431116"/>
            <a:ext cx="4129088" cy="4016405"/>
          </a:xfrm>
          <a:prstGeom prst="rect">
            <a:avLst/>
          </a:prstGeom>
        </p:spPr>
      </p:pic>
      <p:sp>
        <p:nvSpPr>
          <p:cNvPr id="6" name="TextBox 5"/>
          <p:cNvSpPr txBox="1"/>
          <p:nvPr/>
        </p:nvSpPr>
        <p:spPr>
          <a:xfrm>
            <a:off x="1989473" y="6452798"/>
            <a:ext cx="7154527" cy="307777"/>
          </a:xfrm>
          <a:prstGeom prst="rect">
            <a:avLst/>
          </a:prstGeom>
          <a:noFill/>
        </p:spPr>
        <p:txBody>
          <a:bodyPr wrap="square" rtlCol="0">
            <a:spAutoFit/>
          </a:bodyPr>
          <a:lstStyle/>
          <a:p>
            <a:pPr algn="r"/>
            <a:r>
              <a:rPr lang="en-US" sz="1400" i="1" dirty="0" smtClean="0">
                <a:solidFill>
                  <a:prstClr val="black"/>
                </a:solidFill>
              </a:rPr>
              <a:t>THRIVE Elaborated, Second Edition </a:t>
            </a:r>
            <a:r>
              <a:rPr lang="en-GB" sz="1400" i="1" dirty="0" smtClean="0">
                <a:solidFill>
                  <a:prstClr val="black"/>
                </a:solidFill>
              </a:rPr>
              <a:t>(Wolpert </a:t>
            </a:r>
            <a:r>
              <a:rPr lang="en-GB" sz="1400" i="1" dirty="0">
                <a:solidFill>
                  <a:prstClr val="black"/>
                </a:solidFill>
              </a:rPr>
              <a:t>et al., 2016)</a:t>
            </a:r>
            <a:r>
              <a:rPr lang="en-GB" sz="1400" b="1" dirty="0">
                <a:solidFill>
                  <a:prstClr val="black"/>
                </a:solidFill>
              </a:rPr>
              <a:t> </a:t>
            </a:r>
          </a:p>
        </p:txBody>
      </p:sp>
    </p:spTree>
    <p:extLst>
      <p:ext uri="{BB962C8B-B14F-4D97-AF65-F5344CB8AC3E}">
        <p14:creationId xmlns:p14="http://schemas.microsoft.com/office/powerpoint/2010/main" val="42945815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Thriving: The Theory</a:t>
            </a:r>
          </a:p>
        </p:txBody>
      </p:sp>
      <p:sp>
        <p:nvSpPr>
          <p:cNvPr id="3" name="Text Placeholder 2"/>
          <p:cNvSpPr>
            <a:spLocks noGrp="1"/>
          </p:cNvSpPr>
          <p:nvPr>
            <p:ph type="body" sz="quarter" idx="11"/>
          </p:nvPr>
        </p:nvSpPr>
        <p:spPr>
          <a:xfrm>
            <a:off x="250826" y="836613"/>
            <a:ext cx="8627704" cy="5899038"/>
          </a:xfrm>
        </p:spPr>
        <p:txBody>
          <a:bodyPr/>
          <a:lstStyle/>
          <a:p>
            <a:pPr marL="252000" indent="-216000"/>
            <a:r>
              <a:rPr lang="en-US" sz="1900" b="1" dirty="0"/>
              <a:t>Context</a:t>
            </a:r>
            <a:r>
              <a:rPr lang="en-US" sz="1900" dirty="0"/>
              <a:t>: All children, young people and their families not currently needing individualised mental health advice or help are considered to be thriving. THRIVE would suggest that this group receive community initiatives that support mental wellness, emotional wellbeing and resilience of the whole population. </a:t>
            </a:r>
          </a:p>
          <a:p>
            <a:pPr marL="252000" indent="-216000"/>
            <a:r>
              <a:rPr lang="en-US" sz="1900" b="1" dirty="0"/>
              <a:t>Data</a:t>
            </a:r>
            <a:r>
              <a:rPr lang="en-US" sz="1900" dirty="0"/>
              <a:t>: It is anticipated that around 80-90% of the total population of children and young people will fall into the needs-based grouping of thriving</a:t>
            </a:r>
            <a:r>
              <a:rPr lang="en-US" sz="1900" dirty="0" smtClean="0"/>
              <a:t>.</a:t>
            </a:r>
          </a:p>
          <a:p>
            <a:pPr marL="252000" indent="-216000"/>
            <a:r>
              <a:rPr lang="en-US" sz="1900" b="1" dirty="0" smtClean="0"/>
              <a:t>Resource</a:t>
            </a:r>
            <a:r>
              <a:rPr lang="en-US" sz="1900" dirty="0"/>
              <a:t>: No economic evaluations can robustly guide policy. Reports from current practice suggest that in many areas around 10-15% of the budget in children and young people’s metal health services is allocated to support community resilience programmes; consultation with teachers, health visitors and others; and other forms of intervention to support widespread wellbeing and mental health. </a:t>
            </a:r>
          </a:p>
          <a:p>
            <a:pPr marL="252000" indent="-216000"/>
            <a:r>
              <a:rPr lang="en-US" sz="1900" b="1" dirty="0"/>
              <a:t>Provision</a:t>
            </a:r>
            <a:r>
              <a:rPr lang="en-US" sz="1900" dirty="0"/>
              <a:t>: The THRIVE framework expects that the system actively applies research evidence of the kind of interventions that are likely to reduce the risk of developing mental health difficulties and promote wellbeing and mental </a:t>
            </a:r>
            <a:r>
              <a:rPr lang="en-US" sz="1900" dirty="0" smtClean="0"/>
              <a:t>health:</a:t>
            </a:r>
            <a:endParaRPr lang="en-US" sz="1900" dirty="0"/>
          </a:p>
          <a:p>
            <a:pPr lvl="1"/>
            <a:r>
              <a:rPr lang="en-US" sz="1900" b="1" dirty="0"/>
              <a:t>Universal prevention: </a:t>
            </a:r>
            <a:r>
              <a:rPr lang="en-US" sz="1900" i="1" dirty="0"/>
              <a:t>Targeting the general public or a population group that has not been identified on basis of individual risk</a:t>
            </a:r>
          </a:p>
          <a:p>
            <a:pPr lvl="1"/>
            <a:r>
              <a:rPr lang="en-US" sz="1900" b="1" i="1" dirty="0"/>
              <a:t>S</a:t>
            </a:r>
            <a:r>
              <a:rPr lang="en-US" sz="1900" b="1" dirty="0"/>
              <a:t>elective prevention: </a:t>
            </a:r>
            <a:r>
              <a:rPr lang="en-US" sz="1900" i="1" dirty="0"/>
              <a:t>Targeting individuals or population subgroups who have risk factors placing them at a higher than average risk of developing mental health </a:t>
            </a:r>
            <a:r>
              <a:rPr lang="en-US" sz="1900" i="1" dirty="0" smtClean="0"/>
              <a:t>needs </a:t>
            </a:r>
            <a:endParaRPr lang="en-GB" sz="1900" dirty="0">
              <a:solidFill>
                <a:schemeClr val="accent5"/>
              </a:solidFill>
            </a:endParaRPr>
          </a:p>
          <a:p>
            <a:endParaRPr lang="en-GB" sz="2400" dirty="0">
              <a:solidFill>
                <a:schemeClr val="accent5"/>
              </a:solidFill>
            </a:endParaRPr>
          </a:p>
        </p:txBody>
      </p:sp>
    </p:spTree>
    <p:extLst>
      <p:ext uri="{BB962C8B-B14F-4D97-AF65-F5344CB8AC3E}">
        <p14:creationId xmlns:p14="http://schemas.microsoft.com/office/powerpoint/2010/main" val="3794295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Thriving: In Practice</a:t>
            </a:r>
          </a:p>
        </p:txBody>
      </p:sp>
      <p:sp>
        <p:nvSpPr>
          <p:cNvPr id="3" name="Text Placeholder 2"/>
          <p:cNvSpPr>
            <a:spLocks noGrp="1"/>
          </p:cNvSpPr>
          <p:nvPr>
            <p:ph type="body" sz="quarter" idx="11"/>
          </p:nvPr>
        </p:nvSpPr>
        <p:spPr>
          <a:xfrm>
            <a:off x="250825" y="1259946"/>
            <a:ext cx="8642350" cy="5273589"/>
          </a:xfrm>
        </p:spPr>
        <p:txBody>
          <a:bodyPr/>
          <a:lstStyle/>
          <a:p>
            <a:r>
              <a:rPr lang="en-GB" sz="2400" dirty="0"/>
              <a:t>Linking with public health, local communities and a wide range of agencies required to promote wellbeing</a:t>
            </a:r>
          </a:p>
          <a:p>
            <a:r>
              <a:rPr lang="en-GB" sz="2400" dirty="0"/>
              <a:t>Consideration required </a:t>
            </a:r>
            <a:r>
              <a:rPr lang="en-GB" sz="2400" dirty="0" smtClean="0"/>
              <a:t>in relation to </a:t>
            </a:r>
            <a:r>
              <a:rPr lang="en-GB" sz="2400" dirty="0"/>
              <a:t>how information will be disseminated through schools, online, youth </a:t>
            </a:r>
            <a:r>
              <a:rPr lang="en-GB" sz="2400" dirty="0" smtClean="0"/>
              <a:t>programmes, children’s centres </a:t>
            </a:r>
            <a:r>
              <a:rPr lang="en-GB" sz="2400" dirty="0"/>
              <a:t>etc</a:t>
            </a:r>
          </a:p>
          <a:p>
            <a:r>
              <a:rPr lang="en-GB" sz="2400" dirty="0"/>
              <a:t>Potential opportunity to  incorporate Thriving into existing </a:t>
            </a:r>
            <a:r>
              <a:rPr lang="en-GB" sz="2400" dirty="0" smtClean="0"/>
              <a:t>universal assessment </a:t>
            </a:r>
            <a:r>
              <a:rPr lang="en-GB" sz="2400" dirty="0"/>
              <a:t>and intervention mechanisms such as ‘redbooks’</a:t>
            </a:r>
          </a:p>
          <a:p>
            <a:r>
              <a:rPr lang="en-GB" sz="2400" dirty="0" smtClean="0"/>
              <a:t>Universal materials to support Thriving </a:t>
            </a:r>
            <a:r>
              <a:rPr lang="en-GB" sz="2400" dirty="0"/>
              <a:t>which can be disseminated across the </a:t>
            </a:r>
            <a:r>
              <a:rPr lang="en-GB" sz="2400" dirty="0" smtClean="0"/>
              <a:t>system</a:t>
            </a:r>
          </a:p>
          <a:p>
            <a:r>
              <a:rPr lang="en-GB" sz="2400" dirty="0" smtClean="0"/>
              <a:t>Targeted interventions for groups of children and young people that we know are more likely to need support with their mental health</a:t>
            </a:r>
            <a:endParaRPr lang="en-GB" sz="2400" dirty="0"/>
          </a:p>
          <a:p>
            <a:endParaRPr lang="en-GB" sz="2400" dirty="0">
              <a:solidFill>
                <a:schemeClr val="accent5"/>
              </a:solidFill>
            </a:endParaRPr>
          </a:p>
        </p:txBody>
      </p:sp>
    </p:spTree>
    <p:extLst>
      <p:ext uri="{BB962C8B-B14F-4D97-AF65-F5344CB8AC3E}">
        <p14:creationId xmlns:p14="http://schemas.microsoft.com/office/powerpoint/2010/main" val="40184884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heme/theme1.xml><?xml version="1.0" encoding="utf-8"?>
<a:theme xmlns:a="http://schemas.openxmlformats.org/drawingml/2006/main" name="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D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UCLPartners opening slides">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Theme.thmx</Template>
  <TotalTime>58252</TotalTime>
  <Words>3480</Words>
  <Application>Microsoft Office PowerPoint</Application>
  <PresentationFormat>On-screen Show (4:3)</PresentationFormat>
  <Paragraphs>384</Paragraphs>
  <Slides>49</Slides>
  <Notes>40</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49</vt:i4>
      </vt:variant>
    </vt:vector>
  </HeadingPairs>
  <TitlesOfParts>
    <vt:vector size="61" baseType="lpstr">
      <vt:lpstr>Arial</vt:lpstr>
      <vt:lpstr>Calibri</vt:lpstr>
      <vt:lpstr>Calibri Light</vt:lpstr>
      <vt:lpstr>Courier New</vt:lpstr>
      <vt:lpstr>Wingdings</vt:lpstr>
      <vt:lpstr>PHE Newham resilience Mar 2014</vt:lpstr>
      <vt:lpstr>SDM</vt:lpstr>
      <vt:lpstr>1_PHE Newham resilience Mar 2014</vt:lpstr>
      <vt:lpstr>UCLPartners opening slides</vt:lpstr>
      <vt:lpstr>2_PHE Newham resilience Mar 2014</vt:lpstr>
      <vt:lpstr>3_PHE Newham resilience Mar 2014</vt:lpstr>
      <vt:lpstr>4_PHE Newham resilience Mar 2014</vt:lpstr>
      <vt:lpstr>i-THRIVE in [place name]</vt:lpstr>
      <vt:lpstr>Current climate in [place name]  Name, Title Name, Title </vt:lpstr>
      <vt:lpstr>Introduction to the THRIVE conceptual framework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 &amp; A: your thoughts on the THRIVE conceptual framework   [place name’s team] </vt:lpstr>
      <vt:lpstr>Core components of i-THRIVE model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Support available to i-THRIVE sites   </vt:lpstr>
      <vt:lpstr>PowerPoint Presentation</vt:lpstr>
      <vt:lpstr>PowerPoint Presentation</vt:lpstr>
      <vt:lpstr>PowerPoint Presentation</vt:lpstr>
      <vt:lpstr>PowerPoint Presentation</vt:lpstr>
      <vt:lpstr>PowerPoint Presentation</vt:lpstr>
      <vt:lpstr>Q &amp; A: your thoughts on the i-THRIVE programme   [place name’s team] </vt:lpstr>
      <vt:lpstr>Reviewing the current system in [place name]  </vt:lpstr>
      <vt:lpstr>PowerPoint Presentation</vt:lpstr>
      <vt:lpstr>PowerPoint Presentation</vt:lpstr>
      <vt:lpstr>PowerPoint Presentation</vt:lpstr>
      <vt:lpstr>PowerPoint Presentation</vt:lpstr>
      <vt:lpstr>PowerPoint Presentation</vt:lpstr>
      <vt:lpstr>Taking i-THRIVE Forward in [place name]  [place name’s team] </vt:lpstr>
      <vt:lpstr>PowerPoint Presentation</vt:lpstr>
      <vt:lpstr>Next Steps</vt:lpstr>
      <vt:lpstr>PowerPoint Presentation</vt:lpstr>
      <vt:lpstr>PowerPoint Presentation</vt:lpstr>
      <vt:lpstr>PowerPoint Presentation</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Moore</dc:creator>
  <cp:lastModifiedBy>Bethan Morris</cp:lastModifiedBy>
  <cp:revision>1738</cp:revision>
  <cp:lastPrinted>2015-07-22T16:33:04Z</cp:lastPrinted>
  <dcterms:created xsi:type="dcterms:W3CDTF">2015-07-09T07:15:21Z</dcterms:created>
  <dcterms:modified xsi:type="dcterms:W3CDTF">2018-03-02T12:08:59Z</dcterms:modified>
</cp:coreProperties>
</file>