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0" r:id="rId2"/>
    <p:sldMasterId id="2147483716" r:id="rId3"/>
    <p:sldMasterId id="2147483708" r:id="rId4"/>
    <p:sldMasterId id="2147483711" r:id="rId5"/>
    <p:sldMasterId id="2147483742" r:id="rId6"/>
    <p:sldMasterId id="2147483755" r:id="rId7"/>
    <p:sldMasterId id="2147483768" r:id="rId8"/>
  </p:sldMasterIdLst>
  <p:notesMasterIdLst>
    <p:notesMasterId r:id="rId45"/>
  </p:notesMasterIdLst>
  <p:handoutMasterIdLst>
    <p:handoutMasterId r:id="rId46"/>
  </p:handoutMasterIdLst>
  <p:sldIdLst>
    <p:sldId id="479" r:id="rId9"/>
    <p:sldId id="372" r:id="rId10"/>
    <p:sldId id="480" r:id="rId11"/>
    <p:sldId id="501" r:id="rId12"/>
    <p:sldId id="502" r:id="rId13"/>
    <p:sldId id="503" r:id="rId14"/>
    <p:sldId id="506" r:id="rId15"/>
    <p:sldId id="508" r:id="rId16"/>
    <p:sldId id="509" r:id="rId17"/>
    <p:sldId id="510" r:id="rId18"/>
    <p:sldId id="511" r:id="rId19"/>
    <p:sldId id="486" r:id="rId20"/>
    <p:sldId id="513" r:id="rId21"/>
    <p:sldId id="514" r:id="rId22"/>
    <p:sldId id="512" r:id="rId23"/>
    <p:sldId id="488" r:id="rId24"/>
    <p:sldId id="489" r:id="rId25"/>
    <p:sldId id="386" r:id="rId26"/>
    <p:sldId id="444" r:id="rId27"/>
    <p:sldId id="490" r:id="rId28"/>
    <p:sldId id="416" r:id="rId29"/>
    <p:sldId id="402" r:id="rId30"/>
    <p:sldId id="491" r:id="rId31"/>
    <p:sldId id="492" r:id="rId32"/>
    <p:sldId id="476" r:id="rId33"/>
    <p:sldId id="498" r:id="rId34"/>
    <p:sldId id="497" r:id="rId35"/>
    <p:sldId id="496" r:id="rId36"/>
    <p:sldId id="495" r:id="rId37"/>
    <p:sldId id="494" r:id="rId38"/>
    <p:sldId id="493" r:id="rId39"/>
    <p:sldId id="499" r:id="rId40"/>
    <p:sldId id="500" r:id="rId41"/>
    <p:sldId id="410" r:id="rId42"/>
    <p:sldId id="411" r:id="rId43"/>
    <p:sldId id="515" r:id="rId44"/>
  </p:sldIdLst>
  <p:sldSz cx="9144000" cy="6858000" type="screen4x3"/>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Moore" initials="AM" lastIdx="14" clrIdx="0"/>
  <p:cmAuthor id="1" name="Steve Ryan" initials="S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620"/>
    <a:srgbClr val="BD01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2" autoAdjust="0"/>
    <p:restoredTop sz="94434" autoAdjust="0"/>
  </p:normalViewPr>
  <p:slideViewPr>
    <p:cSldViewPr snapToGrid="0" snapToObjects="1">
      <p:cViewPr varScale="1">
        <p:scale>
          <a:sx n="74" d="100"/>
          <a:sy n="74" d="100"/>
        </p:scale>
        <p:origin x="1308" y="60"/>
      </p:cViewPr>
      <p:guideLst>
        <p:guide orient="horz" pos="2160"/>
        <p:guide pos="2880"/>
      </p:guideLst>
    </p:cSldViewPr>
  </p:slideViewPr>
  <p:outlineViewPr>
    <p:cViewPr>
      <p:scale>
        <a:sx n="33" d="100"/>
        <a:sy n="33" d="100"/>
      </p:scale>
      <p:origin x="0" y="60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171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BD723-9454-3743-9A49-5140B8A48B1C}" type="doc">
      <dgm:prSet loTypeId="urn:microsoft.com/office/officeart/2005/8/layout/venn2" loCatId="" qsTypeId="urn:microsoft.com/office/officeart/2005/8/quickstyle/simple2" qsCatId="simple" csTypeId="urn:microsoft.com/office/officeart/2005/8/colors/accent6_3" csCatId="accent6" phldr="1"/>
      <dgm:spPr/>
      <dgm:t>
        <a:bodyPr/>
        <a:lstStyle/>
        <a:p>
          <a:endParaRPr lang="en-US"/>
        </a:p>
      </dgm:t>
    </dgm:pt>
    <dgm:pt modelId="{15347A8C-8FD3-5F4B-BACB-10F76C107FA7}">
      <dgm:prSet phldrT="[Text]" custT="1"/>
      <dgm:spPr/>
      <dgm:t>
        <a:bodyPr/>
        <a:lstStyle/>
        <a:p>
          <a:r>
            <a:rPr lang="en-US" sz="1200" b="1" dirty="0"/>
            <a:t>MACRO </a:t>
          </a:r>
        </a:p>
        <a:p>
          <a:r>
            <a:rPr lang="en-US" sz="1400" dirty="0"/>
            <a:t>Consideration of Population Health Improvement</a:t>
          </a:r>
        </a:p>
        <a:p>
          <a:r>
            <a:rPr lang="en-US" sz="1400" dirty="0"/>
            <a:t>How agencies work together and commission services for the population</a:t>
          </a:r>
        </a:p>
      </dgm:t>
    </dgm:pt>
    <dgm:pt modelId="{20DE10D7-157C-E447-8D43-9EB70F0A89E4}" type="parTrans" cxnId="{A2CD19CF-BA6F-444B-BB53-93F8B6A1A8F1}">
      <dgm:prSet/>
      <dgm:spPr/>
      <dgm:t>
        <a:bodyPr/>
        <a:lstStyle/>
        <a:p>
          <a:endParaRPr lang="en-US" sz="1200"/>
        </a:p>
      </dgm:t>
    </dgm:pt>
    <dgm:pt modelId="{6C3B265A-70A7-F54C-99DE-DE54A0F34D5E}" type="sibTrans" cxnId="{A2CD19CF-BA6F-444B-BB53-93F8B6A1A8F1}">
      <dgm:prSet/>
      <dgm:spPr/>
      <dgm:t>
        <a:bodyPr/>
        <a:lstStyle/>
        <a:p>
          <a:endParaRPr lang="en-US" sz="1200"/>
        </a:p>
      </dgm:t>
    </dgm:pt>
    <dgm:pt modelId="{149E4CC1-D591-DB49-80E8-C6CA4CEC3E8F}">
      <dgm:prSet phldrT="[Text]" custT="1"/>
      <dgm:spPr/>
      <dgm:t>
        <a:bodyPr/>
        <a:lstStyle/>
        <a:p>
          <a:r>
            <a:rPr lang="en-US" sz="1200" b="1" dirty="0"/>
            <a:t>MESO </a:t>
          </a:r>
        </a:p>
        <a:p>
          <a:r>
            <a:rPr lang="en-US" sz="1400" dirty="0"/>
            <a:t>Needs based groups of young people and the services/ teams that enable delivery of care according to those needs</a:t>
          </a:r>
        </a:p>
      </dgm:t>
    </dgm:pt>
    <dgm:pt modelId="{A0F59E34-B3C2-344A-BE2F-6926F8235AD5}" type="parTrans" cxnId="{054A8C20-A8B2-0A45-BF2D-85ACBF0DB0B2}">
      <dgm:prSet/>
      <dgm:spPr/>
      <dgm:t>
        <a:bodyPr/>
        <a:lstStyle/>
        <a:p>
          <a:endParaRPr lang="en-US" sz="1200"/>
        </a:p>
      </dgm:t>
    </dgm:pt>
    <dgm:pt modelId="{6970DA05-6899-554C-B93B-20EF9BC853F8}" type="sibTrans" cxnId="{054A8C20-A8B2-0A45-BF2D-85ACBF0DB0B2}">
      <dgm:prSet/>
      <dgm:spPr/>
      <dgm:t>
        <a:bodyPr/>
        <a:lstStyle/>
        <a:p>
          <a:endParaRPr lang="en-US" sz="1200"/>
        </a:p>
      </dgm:t>
    </dgm:pt>
    <dgm:pt modelId="{8AE6A5E2-D654-F644-A384-D232AADBE83F}">
      <dgm:prSet phldrT="[Text]" custT="1"/>
      <dgm:spPr/>
      <dgm:t>
        <a:bodyPr/>
        <a:lstStyle/>
        <a:p>
          <a:r>
            <a:rPr lang="en-US" sz="1200" b="1" dirty="0"/>
            <a:t>MICRO </a:t>
          </a:r>
        </a:p>
        <a:p>
          <a:r>
            <a:rPr lang="en-US" sz="1400" dirty="0"/>
            <a:t>Ways of working with young people and their families, and how professionals can work best in a collaborative and integrated way</a:t>
          </a:r>
        </a:p>
      </dgm:t>
    </dgm:pt>
    <dgm:pt modelId="{5FF00BB6-3830-204C-99C5-A32603AD1287}" type="parTrans" cxnId="{46AF0715-0A99-7842-84FC-12A61A4940C2}">
      <dgm:prSet/>
      <dgm:spPr/>
      <dgm:t>
        <a:bodyPr/>
        <a:lstStyle/>
        <a:p>
          <a:endParaRPr lang="en-US" sz="1200"/>
        </a:p>
      </dgm:t>
    </dgm:pt>
    <dgm:pt modelId="{F307B87E-6C2E-A046-ADDA-6251E2ABC2BE}" type="sibTrans" cxnId="{46AF0715-0A99-7842-84FC-12A61A4940C2}">
      <dgm:prSet/>
      <dgm:spPr/>
      <dgm:t>
        <a:bodyPr/>
        <a:lstStyle/>
        <a:p>
          <a:endParaRPr lang="en-US" sz="1200"/>
        </a:p>
      </dgm:t>
    </dgm:pt>
    <dgm:pt modelId="{CC4F485F-8C9F-304E-8846-ABF2D985B6C0}" type="pres">
      <dgm:prSet presAssocID="{53BBD723-9454-3743-9A49-5140B8A48B1C}" presName="Name0" presStyleCnt="0">
        <dgm:presLayoutVars>
          <dgm:chMax val="7"/>
          <dgm:resizeHandles val="exact"/>
        </dgm:presLayoutVars>
      </dgm:prSet>
      <dgm:spPr/>
      <dgm:t>
        <a:bodyPr/>
        <a:lstStyle/>
        <a:p>
          <a:endParaRPr lang="en-GB"/>
        </a:p>
      </dgm:t>
    </dgm:pt>
    <dgm:pt modelId="{088AEF80-EBCC-FA44-93BC-09E5FDEA9811}" type="pres">
      <dgm:prSet presAssocID="{53BBD723-9454-3743-9A49-5140B8A48B1C}" presName="comp1" presStyleCnt="0"/>
      <dgm:spPr/>
    </dgm:pt>
    <dgm:pt modelId="{1DCD494D-1D6C-8947-9E0D-FE68D97DB0D5}" type="pres">
      <dgm:prSet presAssocID="{53BBD723-9454-3743-9A49-5140B8A48B1C}" presName="circle1" presStyleLbl="node1" presStyleIdx="0" presStyleCnt="3" custScaleX="109112"/>
      <dgm:spPr/>
      <dgm:t>
        <a:bodyPr/>
        <a:lstStyle/>
        <a:p>
          <a:endParaRPr lang="en-GB"/>
        </a:p>
      </dgm:t>
    </dgm:pt>
    <dgm:pt modelId="{AF28A1C2-957A-F545-A9B5-C004F6D12338}" type="pres">
      <dgm:prSet presAssocID="{53BBD723-9454-3743-9A49-5140B8A48B1C}" presName="c1text" presStyleLbl="node1" presStyleIdx="0" presStyleCnt="3">
        <dgm:presLayoutVars>
          <dgm:bulletEnabled val="1"/>
        </dgm:presLayoutVars>
      </dgm:prSet>
      <dgm:spPr/>
      <dgm:t>
        <a:bodyPr/>
        <a:lstStyle/>
        <a:p>
          <a:endParaRPr lang="en-GB"/>
        </a:p>
      </dgm:t>
    </dgm:pt>
    <dgm:pt modelId="{6490026A-41A5-3940-B8A3-9CEEDC4A8727}" type="pres">
      <dgm:prSet presAssocID="{53BBD723-9454-3743-9A49-5140B8A48B1C}" presName="comp2" presStyleCnt="0"/>
      <dgm:spPr/>
    </dgm:pt>
    <dgm:pt modelId="{18E347D1-2335-154C-9B8A-3BA87A0A08C5}" type="pres">
      <dgm:prSet presAssocID="{53BBD723-9454-3743-9A49-5140B8A48B1C}" presName="circle2" presStyleLbl="node1" presStyleIdx="1" presStyleCnt="3"/>
      <dgm:spPr/>
      <dgm:t>
        <a:bodyPr/>
        <a:lstStyle/>
        <a:p>
          <a:endParaRPr lang="en-GB"/>
        </a:p>
      </dgm:t>
    </dgm:pt>
    <dgm:pt modelId="{80C45DB0-B479-764B-9089-F23252ED39F4}" type="pres">
      <dgm:prSet presAssocID="{53BBD723-9454-3743-9A49-5140B8A48B1C}" presName="c2text" presStyleLbl="node1" presStyleIdx="1" presStyleCnt="3">
        <dgm:presLayoutVars>
          <dgm:bulletEnabled val="1"/>
        </dgm:presLayoutVars>
      </dgm:prSet>
      <dgm:spPr/>
      <dgm:t>
        <a:bodyPr/>
        <a:lstStyle/>
        <a:p>
          <a:endParaRPr lang="en-GB"/>
        </a:p>
      </dgm:t>
    </dgm:pt>
    <dgm:pt modelId="{5860ED74-0D1E-0249-A01B-119DC7B1999B}" type="pres">
      <dgm:prSet presAssocID="{53BBD723-9454-3743-9A49-5140B8A48B1C}" presName="comp3" presStyleCnt="0"/>
      <dgm:spPr/>
    </dgm:pt>
    <dgm:pt modelId="{137598C9-C0CC-C547-91F7-EBD8CD721DDC}" type="pres">
      <dgm:prSet presAssocID="{53BBD723-9454-3743-9A49-5140B8A48B1C}" presName="circle3" presStyleLbl="node1" presStyleIdx="2" presStyleCnt="3"/>
      <dgm:spPr/>
      <dgm:t>
        <a:bodyPr/>
        <a:lstStyle/>
        <a:p>
          <a:endParaRPr lang="en-GB"/>
        </a:p>
      </dgm:t>
    </dgm:pt>
    <dgm:pt modelId="{D2AF0142-BDAF-E247-94C0-FB9F7361CD38}" type="pres">
      <dgm:prSet presAssocID="{53BBD723-9454-3743-9A49-5140B8A48B1C}" presName="c3text" presStyleLbl="node1" presStyleIdx="2" presStyleCnt="3">
        <dgm:presLayoutVars>
          <dgm:bulletEnabled val="1"/>
        </dgm:presLayoutVars>
      </dgm:prSet>
      <dgm:spPr/>
      <dgm:t>
        <a:bodyPr/>
        <a:lstStyle/>
        <a:p>
          <a:endParaRPr lang="en-GB"/>
        </a:p>
      </dgm:t>
    </dgm:pt>
  </dgm:ptLst>
  <dgm:cxnLst>
    <dgm:cxn modelId="{731AEA53-D36A-4FF9-BA53-77D09F71E022}" type="presOf" srcId="{53BBD723-9454-3743-9A49-5140B8A48B1C}" destId="{CC4F485F-8C9F-304E-8846-ABF2D985B6C0}" srcOrd="0" destOrd="0" presId="urn:microsoft.com/office/officeart/2005/8/layout/venn2"/>
    <dgm:cxn modelId="{868CF6ED-D91B-40E4-BA40-1FE7E7EB34C7}" type="presOf" srcId="{149E4CC1-D591-DB49-80E8-C6CA4CEC3E8F}" destId="{80C45DB0-B479-764B-9089-F23252ED39F4}" srcOrd="1" destOrd="0" presId="urn:microsoft.com/office/officeart/2005/8/layout/venn2"/>
    <dgm:cxn modelId="{054A8C20-A8B2-0A45-BF2D-85ACBF0DB0B2}" srcId="{53BBD723-9454-3743-9A49-5140B8A48B1C}" destId="{149E4CC1-D591-DB49-80E8-C6CA4CEC3E8F}" srcOrd="1" destOrd="0" parTransId="{A0F59E34-B3C2-344A-BE2F-6926F8235AD5}" sibTransId="{6970DA05-6899-554C-B93B-20EF9BC853F8}"/>
    <dgm:cxn modelId="{89DB6FC8-A5F6-4617-B3D3-2B7CE2A3E37E}" type="presOf" srcId="{8AE6A5E2-D654-F644-A384-D232AADBE83F}" destId="{D2AF0142-BDAF-E247-94C0-FB9F7361CD38}" srcOrd="1" destOrd="0" presId="urn:microsoft.com/office/officeart/2005/8/layout/venn2"/>
    <dgm:cxn modelId="{119172E7-62F0-4FB5-B4A3-39B2A78097A0}" type="presOf" srcId="{15347A8C-8FD3-5F4B-BACB-10F76C107FA7}" destId="{AF28A1C2-957A-F545-A9B5-C004F6D12338}" srcOrd="1" destOrd="0" presId="urn:microsoft.com/office/officeart/2005/8/layout/venn2"/>
    <dgm:cxn modelId="{46AF0715-0A99-7842-84FC-12A61A4940C2}" srcId="{53BBD723-9454-3743-9A49-5140B8A48B1C}" destId="{8AE6A5E2-D654-F644-A384-D232AADBE83F}" srcOrd="2" destOrd="0" parTransId="{5FF00BB6-3830-204C-99C5-A32603AD1287}" sibTransId="{F307B87E-6C2E-A046-ADDA-6251E2ABC2BE}"/>
    <dgm:cxn modelId="{EEB0515E-5E83-4F51-A1BB-B3B4716516AD}" type="presOf" srcId="{149E4CC1-D591-DB49-80E8-C6CA4CEC3E8F}" destId="{18E347D1-2335-154C-9B8A-3BA87A0A08C5}" srcOrd="0" destOrd="0" presId="urn:microsoft.com/office/officeart/2005/8/layout/venn2"/>
    <dgm:cxn modelId="{A2CD19CF-BA6F-444B-BB53-93F8B6A1A8F1}" srcId="{53BBD723-9454-3743-9A49-5140B8A48B1C}" destId="{15347A8C-8FD3-5F4B-BACB-10F76C107FA7}" srcOrd="0" destOrd="0" parTransId="{20DE10D7-157C-E447-8D43-9EB70F0A89E4}" sibTransId="{6C3B265A-70A7-F54C-99DE-DE54A0F34D5E}"/>
    <dgm:cxn modelId="{1F686846-AB02-4209-B480-C6B5C0C64926}" type="presOf" srcId="{15347A8C-8FD3-5F4B-BACB-10F76C107FA7}" destId="{1DCD494D-1D6C-8947-9E0D-FE68D97DB0D5}" srcOrd="0" destOrd="0" presId="urn:microsoft.com/office/officeart/2005/8/layout/venn2"/>
    <dgm:cxn modelId="{D68B0146-3ACA-4C75-86D3-1FC2D8ADE69A}" type="presOf" srcId="{8AE6A5E2-D654-F644-A384-D232AADBE83F}" destId="{137598C9-C0CC-C547-91F7-EBD8CD721DDC}" srcOrd="0" destOrd="0" presId="urn:microsoft.com/office/officeart/2005/8/layout/venn2"/>
    <dgm:cxn modelId="{BEEC1344-14E5-41D9-B823-150CF3693157}" type="presParOf" srcId="{CC4F485F-8C9F-304E-8846-ABF2D985B6C0}" destId="{088AEF80-EBCC-FA44-93BC-09E5FDEA9811}" srcOrd="0" destOrd="0" presId="urn:microsoft.com/office/officeart/2005/8/layout/venn2"/>
    <dgm:cxn modelId="{44129AC6-C525-4BF8-9D74-0522B7A8C2BD}" type="presParOf" srcId="{088AEF80-EBCC-FA44-93BC-09E5FDEA9811}" destId="{1DCD494D-1D6C-8947-9E0D-FE68D97DB0D5}" srcOrd="0" destOrd="0" presId="urn:microsoft.com/office/officeart/2005/8/layout/venn2"/>
    <dgm:cxn modelId="{8E705428-AC41-4521-9940-0F650087E0F2}" type="presParOf" srcId="{088AEF80-EBCC-FA44-93BC-09E5FDEA9811}" destId="{AF28A1C2-957A-F545-A9B5-C004F6D12338}" srcOrd="1" destOrd="0" presId="urn:microsoft.com/office/officeart/2005/8/layout/venn2"/>
    <dgm:cxn modelId="{DCE385D2-A25F-43FB-BFB4-5D3F2566E1D7}" type="presParOf" srcId="{CC4F485F-8C9F-304E-8846-ABF2D985B6C0}" destId="{6490026A-41A5-3940-B8A3-9CEEDC4A8727}" srcOrd="1" destOrd="0" presId="urn:microsoft.com/office/officeart/2005/8/layout/venn2"/>
    <dgm:cxn modelId="{351B989A-16EB-4410-A5F4-1841B0ACDB93}" type="presParOf" srcId="{6490026A-41A5-3940-B8A3-9CEEDC4A8727}" destId="{18E347D1-2335-154C-9B8A-3BA87A0A08C5}" srcOrd="0" destOrd="0" presId="urn:microsoft.com/office/officeart/2005/8/layout/venn2"/>
    <dgm:cxn modelId="{99170546-F22F-4675-A3D7-CFC4885018E5}" type="presParOf" srcId="{6490026A-41A5-3940-B8A3-9CEEDC4A8727}" destId="{80C45DB0-B479-764B-9089-F23252ED39F4}" srcOrd="1" destOrd="0" presId="urn:microsoft.com/office/officeart/2005/8/layout/venn2"/>
    <dgm:cxn modelId="{9AAF3D95-0DF4-4A1F-B0BE-E6244CE67250}" type="presParOf" srcId="{CC4F485F-8C9F-304E-8846-ABF2D985B6C0}" destId="{5860ED74-0D1E-0249-A01B-119DC7B1999B}" srcOrd="2" destOrd="0" presId="urn:microsoft.com/office/officeart/2005/8/layout/venn2"/>
    <dgm:cxn modelId="{1685566A-9C37-4794-86F4-0F0410B35FA5}" type="presParOf" srcId="{5860ED74-0D1E-0249-A01B-119DC7B1999B}" destId="{137598C9-C0CC-C547-91F7-EBD8CD721DDC}" srcOrd="0" destOrd="0" presId="urn:microsoft.com/office/officeart/2005/8/layout/venn2"/>
    <dgm:cxn modelId="{CD06FD19-535C-4EBE-A4CF-61F41E53AB3A}" type="presParOf" srcId="{5860ED74-0D1E-0249-A01B-119DC7B1999B}" destId="{D2AF0142-BDAF-E247-94C0-FB9F7361CD3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CC9B29-B932-9E4B-AE2D-CFAB0D489A9F}" type="doc">
      <dgm:prSet loTypeId="urn:microsoft.com/office/officeart/2005/8/layout/cycle8" loCatId="" qsTypeId="urn:microsoft.com/office/officeart/2005/8/quickstyle/simple4" qsCatId="simple" csTypeId="urn:microsoft.com/office/officeart/2005/8/colors/colorful4" csCatId="colorful" phldr="1"/>
      <dgm:spPr/>
    </dgm:pt>
    <dgm:pt modelId="{7DDE8719-DF91-8A4B-917A-0C4F508E7E3F}">
      <dgm:prSet phldrT="[Text]" custT="1"/>
      <dgm:spPr/>
      <dgm:t>
        <a:bodyPr/>
        <a:lstStyle/>
        <a:p>
          <a:r>
            <a:rPr lang="en-US" sz="2400" b="1" dirty="0" smtClean="0"/>
            <a:t>    </a:t>
          </a:r>
          <a:endParaRPr lang="en-US" sz="2400" b="1" dirty="0"/>
        </a:p>
      </dgm:t>
    </dgm:pt>
    <dgm:pt modelId="{8ED806ED-7857-EA41-933F-B55A472CB041}" type="parTrans" cxnId="{47C35DC3-F56B-1D41-8943-1D0C5636FAEF}">
      <dgm:prSet/>
      <dgm:spPr/>
      <dgm:t>
        <a:bodyPr/>
        <a:lstStyle/>
        <a:p>
          <a:endParaRPr lang="en-US" sz="2400" b="1"/>
        </a:p>
      </dgm:t>
    </dgm:pt>
    <dgm:pt modelId="{F0EB1E38-11F7-6740-911C-93B30B883B0D}" type="sibTrans" cxnId="{47C35DC3-F56B-1D41-8943-1D0C5636FAEF}">
      <dgm:prSet/>
      <dgm:spPr/>
      <dgm:t>
        <a:bodyPr/>
        <a:lstStyle/>
        <a:p>
          <a:endParaRPr lang="en-US" sz="2400" b="1"/>
        </a:p>
      </dgm:t>
    </dgm:pt>
    <dgm:pt modelId="{776A5D01-B9EA-DB48-9374-CF79EF4D50CE}">
      <dgm:prSet custT="1"/>
      <dgm:spPr/>
      <dgm:t>
        <a:bodyPr/>
        <a:lstStyle/>
        <a:p>
          <a:endParaRPr lang="en-US" sz="2400" b="1" dirty="0" smtClean="0"/>
        </a:p>
        <a:p>
          <a:endParaRPr lang="en-US" sz="1800" b="0" dirty="0"/>
        </a:p>
      </dgm:t>
    </dgm:pt>
    <dgm:pt modelId="{8C105395-43EA-904F-B23B-1E9BD585D59D}" type="parTrans" cxnId="{9F2528A7-0045-9440-8BDB-EB880A7DA3BE}">
      <dgm:prSet/>
      <dgm:spPr/>
      <dgm:t>
        <a:bodyPr/>
        <a:lstStyle/>
        <a:p>
          <a:endParaRPr lang="en-US" sz="2400" b="1"/>
        </a:p>
      </dgm:t>
    </dgm:pt>
    <dgm:pt modelId="{E4F8B552-8762-3C42-A20D-D35413AB1947}" type="sibTrans" cxnId="{9F2528A7-0045-9440-8BDB-EB880A7DA3BE}">
      <dgm:prSet/>
      <dgm:spPr/>
      <dgm:t>
        <a:bodyPr/>
        <a:lstStyle/>
        <a:p>
          <a:endParaRPr lang="en-US" sz="2400" b="1"/>
        </a:p>
      </dgm:t>
    </dgm:pt>
    <dgm:pt modelId="{E8CC3684-498E-9140-BAFE-8369DF0E54F1}">
      <dgm:prSet phldrT="[Text]" custT="1"/>
      <dgm:spPr/>
      <dgm:t>
        <a:bodyPr/>
        <a:lstStyle/>
        <a:p>
          <a:endParaRPr lang="en-US" sz="2400" b="1" dirty="0"/>
        </a:p>
      </dgm:t>
    </dgm:pt>
    <dgm:pt modelId="{1F51DE19-6789-8B40-87B0-11B2B883A4EA}" type="parTrans" cxnId="{F9460E97-D293-9E4E-BA5E-81A34F217223}">
      <dgm:prSet/>
      <dgm:spPr/>
      <dgm:t>
        <a:bodyPr/>
        <a:lstStyle/>
        <a:p>
          <a:endParaRPr lang="en-US"/>
        </a:p>
      </dgm:t>
    </dgm:pt>
    <dgm:pt modelId="{F316A8BB-75F7-CD48-99D4-A9B4E6B2F5AE}" type="sibTrans" cxnId="{F9460E97-D293-9E4E-BA5E-81A34F217223}">
      <dgm:prSet/>
      <dgm:spPr/>
      <dgm:t>
        <a:bodyPr/>
        <a:lstStyle/>
        <a:p>
          <a:endParaRPr lang="en-US"/>
        </a:p>
      </dgm:t>
    </dgm:pt>
    <dgm:pt modelId="{9C2A9D17-254F-2C41-81F7-4284F7769259}">
      <dgm:prSet custT="1"/>
      <dgm:spPr/>
      <dgm:t>
        <a:bodyPr/>
        <a:lstStyle/>
        <a:p>
          <a:endParaRPr lang="en-US" sz="1800" b="0" dirty="0"/>
        </a:p>
      </dgm:t>
    </dgm:pt>
    <dgm:pt modelId="{395C029E-FFF2-8D4D-B69D-37BDECCA8B97}" type="parTrans" cxnId="{1EB61BAC-BBF8-7A41-B2FC-55988CA39AEB}">
      <dgm:prSet/>
      <dgm:spPr/>
      <dgm:t>
        <a:bodyPr/>
        <a:lstStyle/>
        <a:p>
          <a:endParaRPr lang="en-US"/>
        </a:p>
      </dgm:t>
    </dgm:pt>
    <dgm:pt modelId="{04A9A74B-72AE-AD46-B6EC-55FA46CE05EA}" type="sibTrans" cxnId="{1EB61BAC-BBF8-7A41-B2FC-55988CA39AEB}">
      <dgm:prSet/>
      <dgm:spPr/>
      <dgm:t>
        <a:bodyPr/>
        <a:lstStyle/>
        <a:p>
          <a:endParaRPr lang="en-US"/>
        </a:p>
      </dgm:t>
    </dgm:pt>
    <dgm:pt modelId="{F5001F20-BE52-064C-9E4A-887B64F005C1}" type="pres">
      <dgm:prSet presAssocID="{76CC9B29-B932-9E4B-AE2D-CFAB0D489A9F}" presName="compositeShape" presStyleCnt="0">
        <dgm:presLayoutVars>
          <dgm:chMax val="7"/>
          <dgm:dir/>
          <dgm:resizeHandles val="exact"/>
        </dgm:presLayoutVars>
      </dgm:prSet>
      <dgm:spPr/>
    </dgm:pt>
    <dgm:pt modelId="{2D8BB123-D4A5-0745-8B77-72E6DD5D0A51}" type="pres">
      <dgm:prSet presAssocID="{76CC9B29-B932-9E4B-AE2D-CFAB0D489A9F}" presName="wedge1" presStyleLbl="node1" presStyleIdx="0" presStyleCnt="4"/>
      <dgm:spPr/>
      <dgm:t>
        <a:bodyPr/>
        <a:lstStyle/>
        <a:p>
          <a:endParaRPr lang="en-US"/>
        </a:p>
      </dgm:t>
    </dgm:pt>
    <dgm:pt modelId="{733A1255-FB01-D844-ACD0-1F20FE2C2E86}" type="pres">
      <dgm:prSet presAssocID="{76CC9B29-B932-9E4B-AE2D-CFAB0D489A9F}" presName="dummy1a" presStyleCnt="0"/>
      <dgm:spPr/>
    </dgm:pt>
    <dgm:pt modelId="{3185AA3F-50A5-E44F-B475-CC2138108E3D}" type="pres">
      <dgm:prSet presAssocID="{76CC9B29-B932-9E4B-AE2D-CFAB0D489A9F}" presName="dummy1b" presStyleCnt="0"/>
      <dgm:spPr/>
    </dgm:pt>
    <dgm:pt modelId="{3EE7C915-C4A6-5946-8ABE-11CA9E32E415}" type="pres">
      <dgm:prSet presAssocID="{76CC9B29-B932-9E4B-AE2D-CFAB0D489A9F}" presName="wedge1Tx" presStyleLbl="node1" presStyleIdx="0" presStyleCnt="4">
        <dgm:presLayoutVars>
          <dgm:chMax val="0"/>
          <dgm:chPref val="0"/>
          <dgm:bulletEnabled val="1"/>
        </dgm:presLayoutVars>
      </dgm:prSet>
      <dgm:spPr/>
      <dgm:t>
        <a:bodyPr/>
        <a:lstStyle/>
        <a:p>
          <a:endParaRPr lang="en-US"/>
        </a:p>
      </dgm:t>
    </dgm:pt>
    <dgm:pt modelId="{92775471-074D-0246-9426-FD257FC52860}" type="pres">
      <dgm:prSet presAssocID="{76CC9B29-B932-9E4B-AE2D-CFAB0D489A9F}" presName="wedge2" presStyleLbl="node1" presStyleIdx="1" presStyleCnt="4"/>
      <dgm:spPr/>
      <dgm:t>
        <a:bodyPr/>
        <a:lstStyle/>
        <a:p>
          <a:endParaRPr lang="en-US"/>
        </a:p>
      </dgm:t>
    </dgm:pt>
    <dgm:pt modelId="{CD289C0A-B67B-A747-83FD-094EFC8D49D7}" type="pres">
      <dgm:prSet presAssocID="{76CC9B29-B932-9E4B-AE2D-CFAB0D489A9F}" presName="dummy2a" presStyleCnt="0"/>
      <dgm:spPr/>
    </dgm:pt>
    <dgm:pt modelId="{F236B503-0AE9-D14D-B624-8067917FF015}" type="pres">
      <dgm:prSet presAssocID="{76CC9B29-B932-9E4B-AE2D-CFAB0D489A9F}" presName="dummy2b" presStyleCnt="0"/>
      <dgm:spPr/>
    </dgm:pt>
    <dgm:pt modelId="{0227BB1A-4837-5542-AEF9-083A99E434A5}" type="pres">
      <dgm:prSet presAssocID="{76CC9B29-B932-9E4B-AE2D-CFAB0D489A9F}" presName="wedge2Tx" presStyleLbl="node1" presStyleIdx="1" presStyleCnt="4">
        <dgm:presLayoutVars>
          <dgm:chMax val="0"/>
          <dgm:chPref val="0"/>
          <dgm:bulletEnabled val="1"/>
        </dgm:presLayoutVars>
      </dgm:prSet>
      <dgm:spPr/>
      <dgm:t>
        <a:bodyPr/>
        <a:lstStyle/>
        <a:p>
          <a:endParaRPr lang="en-US"/>
        </a:p>
      </dgm:t>
    </dgm:pt>
    <dgm:pt modelId="{644DEA58-9DD8-694C-99D8-F8784753739B}" type="pres">
      <dgm:prSet presAssocID="{76CC9B29-B932-9E4B-AE2D-CFAB0D489A9F}" presName="wedge3" presStyleLbl="node1" presStyleIdx="2" presStyleCnt="4"/>
      <dgm:spPr/>
      <dgm:t>
        <a:bodyPr/>
        <a:lstStyle/>
        <a:p>
          <a:endParaRPr lang="en-US"/>
        </a:p>
      </dgm:t>
    </dgm:pt>
    <dgm:pt modelId="{8B434601-8F72-754B-AF34-1DBFDD0848D5}" type="pres">
      <dgm:prSet presAssocID="{76CC9B29-B932-9E4B-AE2D-CFAB0D489A9F}" presName="dummy3a" presStyleCnt="0"/>
      <dgm:spPr/>
    </dgm:pt>
    <dgm:pt modelId="{F754ACF3-C7DB-3D42-BA89-E1A6FBA19E6F}" type="pres">
      <dgm:prSet presAssocID="{76CC9B29-B932-9E4B-AE2D-CFAB0D489A9F}" presName="dummy3b" presStyleCnt="0"/>
      <dgm:spPr/>
    </dgm:pt>
    <dgm:pt modelId="{F595E26C-380F-5A42-B29A-50C7BFD4EC29}" type="pres">
      <dgm:prSet presAssocID="{76CC9B29-B932-9E4B-AE2D-CFAB0D489A9F}" presName="wedge3Tx" presStyleLbl="node1" presStyleIdx="2" presStyleCnt="4">
        <dgm:presLayoutVars>
          <dgm:chMax val="0"/>
          <dgm:chPref val="0"/>
          <dgm:bulletEnabled val="1"/>
        </dgm:presLayoutVars>
      </dgm:prSet>
      <dgm:spPr/>
      <dgm:t>
        <a:bodyPr/>
        <a:lstStyle/>
        <a:p>
          <a:endParaRPr lang="en-US"/>
        </a:p>
      </dgm:t>
    </dgm:pt>
    <dgm:pt modelId="{A4DCC8C3-5849-754F-94BF-8A748CCAD269}" type="pres">
      <dgm:prSet presAssocID="{76CC9B29-B932-9E4B-AE2D-CFAB0D489A9F}" presName="wedge4" presStyleLbl="node1" presStyleIdx="3" presStyleCnt="4"/>
      <dgm:spPr/>
      <dgm:t>
        <a:bodyPr/>
        <a:lstStyle/>
        <a:p>
          <a:endParaRPr lang="en-GB"/>
        </a:p>
      </dgm:t>
    </dgm:pt>
    <dgm:pt modelId="{1286AE83-0423-8942-95CD-D4151B586742}" type="pres">
      <dgm:prSet presAssocID="{76CC9B29-B932-9E4B-AE2D-CFAB0D489A9F}" presName="dummy4a" presStyleCnt="0"/>
      <dgm:spPr/>
    </dgm:pt>
    <dgm:pt modelId="{0F9D74C9-44A1-1340-A439-79176E581A02}" type="pres">
      <dgm:prSet presAssocID="{76CC9B29-B932-9E4B-AE2D-CFAB0D489A9F}" presName="dummy4b" presStyleCnt="0"/>
      <dgm:spPr/>
    </dgm:pt>
    <dgm:pt modelId="{FD850B2D-B9C1-304A-B1D2-F7FC6DAD22E7}" type="pres">
      <dgm:prSet presAssocID="{76CC9B29-B932-9E4B-AE2D-CFAB0D489A9F}" presName="wedge4Tx" presStyleLbl="node1" presStyleIdx="3" presStyleCnt="4">
        <dgm:presLayoutVars>
          <dgm:chMax val="0"/>
          <dgm:chPref val="0"/>
          <dgm:bulletEnabled val="1"/>
        </dgm:presLayoutVars>
      </dgm:prSet>
      <dgm:spPr/>
      <dgm:t>
        <a:bodyPr/>
        <a:lstStyle/>
        <a:p>
          <a:endParaRPr lang="en-GB"/>
        </a:p>
      </dgm:t>
    </dgm:pt>
    <dgm:pt modelId="{733930EE-7A70-A041-95D3-7DA1CE3452E0}" type="pres">
      <dgm:prSet presAssocID="{F316A8BB-75F7-CD48-99D4-A9B4E6B2F5AE}" presName="arrowWedge1" presStyleLbl="fgSibTrans2D1" presStyleIdx="0" presStyleCnt="4"/>
      <dgm:spPr/>
    </dgm:pt>
    <dgm:pt modelId="{CD512479-4F5D-EE4F-9291-FC23DFC6E5FF}" type="pres">
      <dgm:prSet presAssocID="{F0EB1E38-11F7-6740-911C-93B30B883B0D}" presName="arrowWedge2" presStyleLbl="fgSibTrans2D1" presStyleIdx="1" presStyleCnt="4"/>
      <dgm:spPr/>
    </dgm:pt>
    <dgm:pt modelId="{AF130140-A501-A844-B4C6-183FAE260A0C}" type="pres">
      <dgm:prSet presAssocID="{E4F8B552-8762-3C42-A20D-D35413AB1947}" presName="arrowWedge3" presStyleLbl="fgSibTrans2D1" presStyleIdx="2" presStyleCnt="4"/>
      <dgm:spPr/>
    </dgm:pt>
    <dgm:pt modelId="{97A9CAA0-D499-CB4B-A4C8-85A992186077}" type="pres">
      <dgm:prSet presAssocID="{04A9A74B-72AE-AD46-B6EC-55FA46CE05EA}" presName="arrowWedge4" presStyleLbl="fgSibTrans2D1" presStyleIdx="3" presStyleCnt="4"/>
      <dgm:spPr/>
    </dgm:pt>
  </dgm:ptLst>
  <dgm:cxnLst>
    <dgm:cxn modelId="{50F36988-859E-4B88-BE22-9CA093A5D0F6}" type="presOf" srcId="{76CC9B29-B932-9E4B-AE2D-CFAB0D489A9F}" destId="{F5001F20-BE52-064C-9E4A-887B64F005C1}" srcOrd="0" destOrd="0" presId="urn:microsoft.com/office/officeart/2005/8/layout/cycle8"/>
    <dgm:cxn modelId="{F813026B-E808-4763-A284-3417D0514BB0}" type="presOf" srcId="{9C2A9D17-254F-2C41-81F7-4284F7769259}" destId="{FD850B2D-B9C1-304A-B1D2-F7FC6DAD22E7}" srcOrd="1" destOrd="0" presId="urn:microsoft.com/office/officeart/2005/8/layout/cycle8"/>
    <dgm:cxn modelId="{F9460E97-D293-9E4E-BA5E-81A34F217223}" srcId="{76CC9B29-B932-9E4B-AE2D-CFAB0D489A9F}" destId="{E8CC3684-498E-9140-BAFE-8369DF0E54F1}" srcOrd="0" destOrd="0" parTransId="{1F51DE19-6789-8B40-87B0-11B2B883A4EA}" sibTransId="{F316A8BB-75F7-CD48-99D4-A9B4E6B2F5AE}"/>
    <dgm:cxn modelId="{1EB61BAC-BBF8-7A41-B2FC-55988CA39AEB}" srcId="{76CC9B29-B932-9E4B-AE2D-CFAB0D489A9F}" destId="{9C2A9D17-254F-2C41-81F7-4284F7769259}" srcOrd="3" destOrd="0" parTransId="{395C029E-FFF2-8D4D-B69D-37BDECCA8B97}" sibTransId="{04A9A74B-72AE-AD46-B6EC-55FA46CE05EA}"/>
    <dgm:cxn modelId="{47C35DC3-F56B-1D41-8943-1D0C5636FAEF}" srcId="{76CC9B29-B932-9E4B-AE2D-CFAB0D489A9F}" destId="{7DDE8719-DF91-8A4B-917A-0C4F508E7E3F}" srcOrd="1" destOrd="0" parTransId="{8ED806ED-7857-EA41-933F-B55A472CB041}" sibTransId="{F0EB1E38-11F7-6740-911C-93B30B883B0D}"/>
    <dgm:cxn modelId="{4CA134D3-B10D-4D52-83BB-6E28D7C2293B}" type="presOf" srcId="{E8CC3684-498E-9140-BAFE-8369DF0E54F1}" destId="{2D8BB123-D4A5-0745-8B77-72E6DD5D0A51}" srcOrd="0" destOrd="0" presId="urn:microsoft.com/office/officeart/2005/8/layout/cycle8"/>
    <dgm:cxn modelId="{9A5AFABB-D74F-418C-B72C-CF09841E7B06}" type="presOf" srcId="{7DDE8719-DF91-8A4B-917A-0C4F508E7E3F}" destId="{0227BB1A-4837-5542-AEF9-083A99E434A5}" srcOrd="1" destOrd="0" presId="urn:microsoft.com/office/officeart/2005/8/layout/cycle8"/>
    <dgm:cxn modelId="{244A89F9-C3C9-4D4B-86EC-44AC69F00D8D}" type="presOf" srcId="{9C2A9D17-254F-2C41-81F7-4284F7769259}" destId="{A4DCC8C3-5849-754F-94BF-8A748CCAD269}" srcOrd="0" destOrd="0" presId="urn:microsoft.com/office/officeart/2005/8/layout/cycle8"/>
    <dgm:cxn modelId="{824F3225-587A-432B-AA6B-5CE185F77549}" type="presOf" srcId="{776A5D01-B9EA-DB48-9374-CF79EF4D50CE}" destId="{F595E26C-380F-5A42-B29A-50C7BFD4EC29}" srcOrd="1" destOrd="0" presId="urn:microsoft.com/office/officeart/2005/8/layout/cycle8"/>
    <dgm:cxn modelId="{A9C05E72-8C89-464E-8090-674720D18C8C}" type="presOf" srcId="{776A5D01-B9EA-DB48-9374-CF79EF4D50CE}" destId="{644DEA58-9DD8-694C-99D8-F8784753739B}" srcOrd="0" destOrd="0" presId="urn:microsoft.com/office/officeart/2005/8/layout/cycle8"/>
    <dgm:cxn modelId="{6D1560C9-4C43-43D1-84DA-92C90F377E11}" type="presOf" srcId="{7DDE8719-DF91-8A4B-917A-0C4F508E7E3F}" destId="{92775471-074D-0246-9426-FD257FC52860}" srcOrd="0" destOrd="0" presId="urn:microsoft.com/office/officeart/2005/8/layout/cycle8"/>
    <dgm:cxn modelId="{9F2528A7-0045-9440-8BDB-EB880A7DA3BE}" srcId="{76CC9B29-B932-9E4B-AE2D-CFAB0D489A9F}" destId="{776A5D01-B9EA-DB48-9374-CF79EF4D50CE}" srcOrd="2" destOrd="0" parTransId="{8C105395-43EA-904F-B23B-1E9BD585D59D}" sibTransId="{E4F8B552-8762-3C42-A20D-D35413AB1947}"/>
    <dgm:cxn modelId="{3D9823CF-676A-4E68-81F3-0D5A3C988459}" type="presOf" srcId="{E8CC3684-498E-9140-BAFE-8369DF0E54F1}" destId="{3EE7C915-C4A6-5946-8ABE-11CA9E32E415}" srcOrd="1" destOrd="0" presId="urn:microsoft.com/office/officeart/2005/8/layout/cycle8"/>
    <dgm:cxn modelId="{B3FE28BF-878D-4588-8884-34C78D6D4533}" type="presParOf" srcId="{F5001F20-BE52-064C-9E4A-887B64F005C1}" destId="{2D8BB123-D4A5-0745-8B77-72E6DD5D0A51}" srcOrd="0" destOrd="0" presId="urn:microsoft.com/office/officeart/2005/8/layout/cycle8"/>
    <dgm:cxn modelId="{B167DD41-E949-43BC-B9F9-8EA190DC2C9E}" type="presParOf" srcId="{F5001F20-BE52-064C-9E4A-887B64F005C1}" destId="{733A1255-FB01-D844-ACD0-1F20FE2C2E86}" srcOrd="1" destOrd="0" presId="urn:microsoft.com/office/officeart/2005/8/layout/cycle8"/>
    <dgm:cxn modelId="{80E0FBA8-5729-468C-A276-7701CBBC477E}" type="presParOf" srcId="{F5001F20-BE52-064C-9E4A-887B64F005C1}" destId="{3185AA3F-50A5-E44F-B475-CC2138108E3D}" srcOrd="2" destOrd="0" presId="urn:microsoft.com/office/officeart/2005/8/layout/cycle8"/>
    <dgm:cxn modelId="{555A4695-0E76-43A5-BAB5-78A070C17780}" type="presParOf" srcId="{F5001F20-BE52-064C-9E4A-887B64F005C1}" destId="{3EE7C915-C4A6-5946-8ABE-11CA9E32E415}" srcOrd="3" destOrd="0" presId="urn:microsoft.com/office/officeart/2005/8/layout/cycle8"/>
    <dgm:cxn modelId="{4911E9F9-B044-4FE2-947E-C4A435115168}" type="presParOf" srcId="{F5001F20-BE52-064C-9E4A-887B64F005C1}" destId="{92775471-074D-0246-9426-FD257FC52860}" srcOrd="4" destOrd="0" presId="urn:microsoft.com/office/officeart/2005/8/layout/cycle8"/>
    <dgm:cxn modelId="{8DF40204-0E03-4D1B-9B13-C7E0B369AB45}" type="presParOf" srcId="{F5001F20-BE52-064C-9E4A-887B64F005C1}" destId="{CD289C0A-B67B-A747-83FD-094EFC8D49D7}" srcOrd="5" destOrd="0" presId="urn:microsoft.com/office/officeart/2005/8/layout/cycle8"/>
    <dgm:cxn modelId="{4B0DB83D-5F9A-4EAC-82E7-153ADBFF7497}" type="presParOf" srcId="{F5001F20-BE52-064C-9E4A-887B64F005C1}" destId="{F236B503-0AE9-D14D-B624-8067917FF015}" srcOrd="6" destOrd="0" presId="urn:microsoft.com/office/officeart/2005/8/layout/cycle8"/>
    <dgm:cxn modelId="{809F948F-8A08-4997-99BE-4F480772253C}" type="presParOf" srcId="{F5001F20-BE52-064C-9E4A-887B64F005C1}" destId="{0227BB1A-4837-5542-AEF9-083A99E434A5}" srcOrd="7" destOrd="0" presId="urn:microsoft.com/office/officeart/2005/8/layout/cycle8"/>
    <dgm:cxn modelId="{69BC3908-D8A1-45A9-9F4A-715CF8C52DC5}" type="presParOf" srcId="{F5001F20-BE52-064C-9E4A-887B64F005C1}" destId="{644DEA58-9DD8-694C-99D8-F8784753739B}" srcOrd="8" destOrd="0" presId="urn:microsoft.com/office/officeart/2005/8/layout/cycle8"/>
    <dgm:cxn modelId="{44E45DED-FF0C-43AA-A055-A97DAEDC3793}" type="presParOf" srcId="{F5001F20-BE52-064C-9E4A-887B64F005C1}" destId="{8B434601-8F72-754B-AF34-1DBFDD0848D5}" srcOrd="9" destOrd="0" presId="urn:microsoft.com/office/officeart/2005/8/layout/cycle8"/>
    <dgm:cxn modelId="{778C255C-4B0E-43C0-B5CB-9907584C97F0}" type="presParOf" srcId="{F5001F20-BE52-064C-9E4A-887B64F005C1}" destId="{F754ACF3-C7DB-3D42-BA89-E1A6FBA19E6F}" srcOrd="10" destOrd="0" presId="urn:microsoft.com/office/officeart/2005/8/layout/cycle8"/>
    <dgm:cxn modelId="{9D0B2D31-16C7-4531-BE69-1F70143FF60C}" type="presParOf" srcId="{F5001F20-BE52-064C-9E4A-887B64F005C1}" destId="{F595E26C-380F-5A42-B29A-50C7BFD4EC29}" srcOrd="11" destOrd="0" presId="urn:microsoft.com/office/officeart/2005/8/layout/cycle8"/>
    <dgm:cxn modelId="{173D5938-3DBE-4DBF-BF3E-8BC63CE7A8EC}" type="presParOf" srcId="{F5001F20-BE52-064C-9E4A-887B64F005C1}" destId="{A4DCC8C3-5849-754F-94BF-8A748CCAD269}" srcOrd="12" destOrd="0" presId="urn:microsoft.com/office/officeart/2005/8/layout/cycle8"/>
    <dgm:cxn modelId="{32072F40-5B64-4F20-A347-149C85226F84}" type="presParOf" srcId="{F5001F20-BE52-064C-9E4A-887B64F005C1}" destId="{1286AE83-0423-8942-95CD-D4151B586742}" srcOrd="13" destOrd="0" presId="urn:microsoft.com/office/officeart/2005/8/layout/cycle8"/>
    <dgm:cxn modelId="{F196EF12-FAAF-420C-A7CA-21643957D2FF}" type="presParOf" srcId="{F5001F20-BE52-064C-9E4A-887B64F005C1}" destId="{0F9D74C9-44A1-1340-A439-79176E581A02}" srcOrd="14" destOrd="0" presId="urn:microsoft.com/office/officeart/2005/8/layout/cycle8"/>
    <dgm:cxn modelId="{D3B4F52C-3625-48B3-BBB9-EF734FADC225}" type="presParOf" srcId="{F5001F20-BE52-064C-9E4A-887B64F005C1}" destId="{FD850B2D-B9C1-304A-B1D2-F7FC6DAD22E7}" srcOrd="15" destOrd="0" presId="urn:microsoft.com/office/officeart/2005/8/layout/cycle8"/>
    <dgm:cxn modelId="{A56F0C45-F279-4124-B1AE-D7E33ABBC3FC}" type="presParOf" srcId="{F5001F20-BE52-064C-9E4A-887B64F005C1}" destId="{733930EE-7A70-A041-95D3-7DA1CE3452E0}" srcOrd="16" destOrd="0" presId="urn:microsoft.com/office/officeart/2005/8/layout/cycle8"/>
    <dgm:cxn modelId="{04E90C14-B784-491D-B109-57ADEE4B057F}" type="presParOf" srcId="{F5001F20-BE52-064C-9E4A-887B64F005C1}" destId="{CD512479-4F5D-EE4F-9291-FC23DFC6E5FF}" srcOrd="17" destOrd="0" presId="urn:microsoft.com/office/officeart/2005/8/layout/cycle8"/>
    <dgm:cxn modelId="{084DF6C9-6DC4-4E74-A9DB-DB60B23C144D}" type="presParOf" srcId="{F5001F20-BE52-064C-9E4A-887B64F005C1}" destId="{AF130140-A501-A844-B4C6-183FAE260A0C}" srcOrd="18" destOrd="0" presId="urn:microsoft.com/office/officeart/2005/8/layout/cycle8"/>
    <dgm:cxn modelId="{8B3FA208-CE98-4289-8ABC-2FC64ABAE375}" type="presParOf" srcId="{F5001F20-BE52-064C-9E4A-887B64F005C1}" destId="{97A9CAA0-D499-CB4B-A4C8-85A992186077}"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FC23BCFB-9AA7-41BB-B1D7-2AB9D9AE1234}" type="datetimeFigureOut">
              <a:rPr lang="en-GB" smtClean="0"/>
              <a:t>08/01/2018</a:t>
            </a:fld>
            <a:endParaRPr lang="en-GB"/>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8999518E-E254-43EF-9821-934A54746891}" type="slidenum">
              <a:rPr lang="en-GB" smtClean="0"/>
              <a:t>‹#›</a:t>
            </a:fld>
            <a:endParaRPr lang="en-GB"/>
          </a:p>
        </p:txBody>
      </p:sp>
    </p:spTree>
    <p:extLst>
      <p:ext uri="{BB962C8B-B14F-4D97-AF65-F5344CB8AC3E}">
        <p14:creationId xmlns:p14="http://schemas.microsoft.com/office/powerpoint/2010/main" val="390615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C7091D2E-9552-C147-B7C4-5AE05C225CD4}" type="datetimeFigureOut">
              <a:rPr lang="en-US" smtClean="0"/>
              <a:t>1/8/2018</a:t>
            </a:fld>
            <a:endParaRPr lang="en-US"/>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94447537-647E-F34F-A9B5-2267D3F70077}" type="slidenum">
              <a:rPr lang="en-US" smtClean="0"/>
              <a:t>‹#›</a:t>
            </a:fld>
            <a:endParaRPr lang="en-US"/>
          </a:p>
        </p:txBody>
      </p:sp>
    </p:spTree>
    <p:extLst>
      <p:ext uri="{BB962C8B-B14F-4D97-AF65-F5344CB8AC3E}">
        <p14:creationId xmlns:p14="http://schemas.microsoft.com/office/powerpoint/2010/main" val="3928563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0542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12</a:t>
            </a:fld>
            <a:endParaRPr lang="en-US"/>
          </a:p>
        </p:txBody>
      </p:sp>
    </p:spTree>
    <p:extLst>
      <p:ext uri="{BB962C8B-B14F-4D97-AF65-F5344CB8AC3E}">
        <p14:creationId xmlns:p14="http://schemas.microsoft.com/office/powerpoint/2010/main" val="1330927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341420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3606413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Emma</a:t>
            </a:r>
          </a:p>
          <a:p>
            <a:endParaRPr lang="en-US" baseline="0" dirty="0"/>
          </a:p>
        </p:txBody>
      </p:sp>
    </p:spTree>
    <p:extLst>
      <p:ext uri="{BB962C8B-B14F-4D97-AF65-F5344CB8AC3E}">
        <p14:creationId xmlns:p14="http://schemas.microsoft.com/office/powerpoint/2010/main" val="252866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16</a:t>
            </a:fld>
            <a:endParaRPr lang="en-US"/>
          </a:p>
        </p:txBody>
      </p:sp>
    </p:spTree>
    <p:extLst>
      <p:ext uri="{BB962C8B-B14F-4D97-AF65-F5344CB8AC3E}">
        <p14:creationId xmlns:p14="http://schemas.microsoft.com/office/powerpoint/2010/main" val="3816436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17</a:t>
            </a:fld>
            <a:endParaRPr lang="en-US"/>
          </a:p>
        </p:txBody>
      </p:sp>
    </p:spTree>
    <p:extLst>
      <p:ext uri="{BB962C8B-B14F-4D97-AF65-F5344CB8AC3E}">
        <p14:creationId xmlns:p14="http://schemas.microsoft.com/office/powerpoint/2010/main" val="2089184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18</a:t>
            </a:fld>
            <a:endParaRPr lang="en-US"/>
          </a:p>
        </p:txBody>
      </p:sp>
    </p:spTree>
    <p:extLst>
      <p:ext uri="{BB962C8B-B14F-4D97-AF65-F5344CB8AC3E}">
        <p14:creationId xmlns:p14="http://schemas.microsoft.com/office/powerpoint/2010/main" val="624147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19</a:t>
            </a:fld>
            <a:endParaRPr lang="en-US"/>
          </a:p>
        </p:txBody>
      </p:sp>
    </p:spTree>
    <p:extLst>
      <p:ext uri="{BB962C8B-B14F-4D97-AF65-F5344CB8AC3E}">
        <p14:creationId xmlns:p14="http://schemas.microsoft.com/office/powerpoint/2010/main" val="1721827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20</a:t>
            </a:fld>
            <a:endParaRPr lang="en-US"/>
          </a:p>
        </p:txBody>
      </p:sp>
    </p:spTree>
    <p:extLst>
      <p:ext uri="{BB962C8B-B14F-4D97-AF65-F5344CB8AC3E}">
        <p14:creationId xmlns:p14="http://schemas.microsoft.com/office/powerpoint/2010/main" val="3580421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22</a:t>
            </a:fld>
            <a:endParaRPr lang="en-US"/>
          </a:p>
        </p:txBody>
      </p:sp>
    </p:spTree>
    <p:extLst>
      <p:ext uri="{BB962C8B-B14F-4D97-AF65-F5344CB8AC3E}">
        <p14:creationId xmlns:p14="http://schemas.microsoft.com/office/powerpoint/2010/main" val="349628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a:t>
            </a:fld>
            <a:endParaRPr lang="en-US"/>
          </a:p>
        </p:txBody>
      </p:sp>
    </p:spTree>
    <p:extLst>
      <p:ext uri="{BB962C8B-B14F-4D97-AF65-F5344CB8AC3E}">
        <p14:creationId xmlns:p14="http://schemas.microsoft.com/office/powerpoint/2010/main" val="4150386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FE9D114-A5A4-4F8B-BD3E-6A3DF24F3A1A}" type="slidenum">
              <a:rPr lang="en-GB" altLang="en-US"/>
              <a:pPr/>
              <a:t>24</a:t>
            </a:fld>
            <a:endParaRPr lang="en-GB" altLang="en-US"/>
          </a:p>
        </p:txBody>
      </p:sp>
    </p:spTree>
    <p:extLst>
      <p:ext uri="{BB962C8B-B14F-4D97-AF65-F5344CB8AC3E}">
        <p14:creationId xmlns:p14="http://schemas.microsoft.com/office/powerpoint/2010/main" val="3099839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FE9D114-A5A4-4F8B-BD3E-6A3DF24F3A1A}" type="slidenum">
              <a:rPr lang="en-GB" altLang="en-US"/>
              <a:pPr/>
              <a:t>32</a:t>
            </a:fld>
            <a:endParaRPr lang="en-GB" altLang="en-US"/>
          </a:p>
        </p:txBody>
      </p:sp>
    </p:spTree>
    <p:extLst>
      <p:ext uri="{BB962C8B-B14F-4D97-AF65-F5344CB8AC3E}">
        <p14:creationId xmlns:p14="http://schemas.microsoft.com/office/powerpoint/2010/main" val="4035375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FE9D114-A5A4-4F8B-BD3E-6A3DF24F3A1A}" type="slidenum">
              <a:rPr lang="en-GB" altLang="en-US"/>
              <a:pPr/>
              <a:t>33</a:t>
            </a:fld>
            <a:endParaRPr lang="en-GB" altLang="en-US"/>
          </a:p>
        </p:txBody>
      </p:sp>
    </p:spTree>
    <p:extLst>
      <p:ext uri="{BB962C8B-B14F-4D97-AF65-F5344CB8AC3E}">
        <p14:creationId xmlns:p14="http://schemas.microsoft.com/office/powerpoint/2010/main" val="1632408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34</a:t>
            </a:fld>
            <a:endParaRPr lang="en-US"/>
          </a:p>
        </p:txBody>
      </p:sp>
    </p:spTree>
    <p:extLst>
      <p:ext uri="{BB962C8B-B14F-4D97-AF65-F5344CB8AC3E}">
        <p14:creationId xmlns:p14="http://schemas.microsoft.com/office/powerpoint/2010/main" val="349628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Rachel</a:t>
            </a:r>
            <a:endParaRPr lang="en-US" dirty="0"/>
          </a:p>
        </p:txBody>
      </p:sp>
    </p:spTree>
    <p:extLst>
      <p:ext uri="{BB962C8B-B14F-4D97-AF65-F5344CB8AC3E}">
        <p14:creationId xmlns:p14="http://schemas.microsoft.com/office/powerpoint/2010/main" val="409765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r>
              <a:rPr lang="en-GB" sz="2000" dirty="0" smtClean="0">
                <a:solidFill>
                  <a:schemeClr val="tx1"/>
                </a:solidFill>
              </a:rPr>
              <a:t>Rachel</a:t>
            </a:r>
            <a:endParaRPr lang="en-US" dirty="0"/>
          </a:p>
        </p:txBody>
      </p:sp>
    </p:spTree>
    <p:extLst>
      <p:ext uri="{BB962C8B-B14F-4D97-AF65-F5344CB8AC3E}">
        <p14:creationId xmlns:p14="http://schemas.microsoft.com/office/powerpoint/2010/main" val="277799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Rachel</a:t>
            </a:r>
          </a:p>
        </p:txBody>
      </p:sp>
    </p:spTree>
    <p:extLst>
      <p:ext uri="{BB962C8B-B14F-4D97-AF65-F5344CB8AC3E}">
        <p14:creationId xmlns:p14="http://schemas.microsoft.com/office/powerpoint/2010/main" val="3164452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r>
              <a:rPr lang="en-US" dirty="0" smtClean="0"/>
              <a:t>Rachel</a:t>
            </a: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7</a:t>
            </a:fld>
            <a:endParaRPr lang="en-US" dirty="0"/>
          </a:p>
        </p:txBody>
      </p:sp>
    </p:spTree>
    <p:extLst>
      <p:ext uri="{BB962C8B-B14F-4D97-AF65-F5344CB8AC3E}">
        <p14:creationId xmlns:p14="http://schemas.microsoft.com/office/powerpoint/2010/main" val="1921441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Rachel</a:t>
            </a:r>
          </a:p>
          <a:p>
            <a:endParaRPr lang="en-GB" dirty="0"/>
          </a:p>
        </p:txBody>
      </p:sp>
    </p:spTree>
    <p:extLst>
      <p:ext uri="{BB962C8B-B14F-4D97-AF65-F5344CB8AC3E}">
        <p14:creationId xmlns:p14="http://schemas.microsoft.com/office/powerpoint/2010/main" val="2330946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Rachel</a:t>
            </a:r>
          </a:p>
        </p:txBody>
      </p:sp>
    </p:spTree>
    <p:extLst>
      <p:ext uri="{BB962C8B-B14F-4D97-AF65-F5344CB8AC3E}">
        <p14:creationId xmlns:p14="http://schemas.microsoft.com/office/powerpoint/2010/main" val="155700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62584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ags" Target="../tags/tag3.xml"/><Relationship Id="rId4" Type="http://schemas.openxmlformats.org/officeDocument/2006/relationships/image" Target="../media/image2.jpe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ags" Target="../tags/tag4.xml"/><Relationship Id="rId4" Type="http://schemas.openxmlformats.org/officeDocument/2006/relationships/image" Target="../media/image2.jpe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8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99840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639206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42824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567440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74652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848907-1966-4A26-AC64-AAACD4B8710E}" type="datetimeFigureOut">
              <a:rPr lang="en-GB" smtClean="0"/>
              <a:t>08/01/2018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288158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848907-1966-4A26-AC64-AAACD4B8710E}" type="datetimeFigureOut">
              <a:rPr lang="en-GB" smtClean="0"/>
              <a:t>08/01/2018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70023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848907-1966-4A26-AC64-AAACD4B8710E}" type="datetimeFigureOut">
              <a:rPr lang="en-GB" smtClean="0"/>
              <a:t>08/01/2018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175248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48907-1966-4A26-AC64-AAACD4B8710E}" type="datetimeFigureOut">
              <a:rPr lang="en-GB" smtClean="0"/>
              <a:t>08/01/2018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995809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08/01/2018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268128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5244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08/01/2018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04088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2917351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737112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10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8836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2523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12468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3922566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552184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76553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98631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08/01/2018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a:p>
        </p:txBody>
      </p:sp>
    </p:spTree>
    <p:extLst>
      <p:ext uri="{BB962C8B-B14F-4D97-AF65-F5344CB8AC3E}">
        <p14:creationId xmlns:p14="http://schemas.microsoft.com/office/powerpoint/2010/main" val="3282258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3451439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2837542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831497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ndon buses –Whitechape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10"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12"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21"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995905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6"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035464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CLPartners closing slide">
    <p:spTree>
      <p:nvGrpSpPr>
        <p:cNvPr id="1" name=""/>
        <p:cNvGrpSpPr/>
        <p:nvPr/>
      </p:nvGrpSpPr>
      <p:grpSpPr>
        <a:xfrm>
          <a:off x="0" y="0"/>
          <a:ext cx="0" cy="0"/>
          <a:chOff x="0" y="0"/>
          <a:chExt cx="0" cy="0"/>
        </a:xfrm>
      </p:grpSpPr>
      <p:sp>
        <p:nvSpPr>
          <p:cNvPr id="2" name="TextBox 1"/>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r>
              <a:rPr lang="en-GB" sz="1600" dirty="0">
                <a:solidFill>
                  <a:srgbClr val="006298"/>
                </a:solidFill>
              </a:rPr>
              <a:t>UCLPartners</a:t>
            </a:r>
            <a:br>
              <a:rPr lang="en-GB" sz="1600" dirty="0">
                <a:solidFill>
                  <a:srgbClr val="006298"/>
                </a:solidFill>
              </a:rPr>
            </a:br>
            <a:r>
              <a:rPr lang="en-GB" sz="1600" dirty="0">
                <a:solidFill>
                  <a:srgbClr val="006298"/>
                </a:solidFill>
              </a:rPr>
              <a:t>3rd Floor</a:t>
            </a:r>
            <a:br>
              <a:rPr lang="en-GB" sz="1600" dirty="0">
                <a:solidFill>
                  <a:srgbClr val="006298"/>
                </a:solidFill>
              </a:rPr>
            </a:br>
            <a:r>
              <a:rPr lang="en-GB" sz="1600" dirty="0">
                <a:solidFill>
                  <a:srgbClr val="006298"/>
                </a:solidFill>
              </a:rPr>
              <a:t>170 Tottenham Court Road</a:t>
            </a:r>
            <a:br>
              <a:rPr lang="en-GB" sz="1600" dirty="0">
                <a:solidFill>
                  <a:srgbClr val="006298"/>
                </a:solidFill>
              </a:rPr>
            </a:br>
            <a:r>
              <a:rPr lang="en-GB" sz="1600" dirty="0">
                <a:solidFill>
                  <a:srgbClr val="006298"/>
                </a:solidFill>
              </a:rPr>
              <a:t>London W1T 7HA</a:t>
            </a:r>
          </a:p>
          <a:p>
            <a:r>
              <a:rPr lang="en-GB" sz="1600" dirty="0">
                <a:solidFill>
                  <a:srgbClr val="006298"/>
                </a:solidFill>
              </a:rPr>
              <a:t/>
            </a:r>
            <a:br>
              <a:rPr lang="en-GB" sz="1600" dirty="0">
                <a:solidFill>
                  <a:srgbClr val="006298"/>
                </a:solidFill>
              </a:rPr>
            </a:br>
            <a:r>
              <a:rPr lang="en-GB" sz="1600" dirty="0">
                <a:solidFill>
                  <a:srgbClr val="006298"/>
                </a:solidFill>
              </a:rPr>
              <a:t>020 7679 6633 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722723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48"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4171896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95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59406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154013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693700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23275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754263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10425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618060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08/01/2018</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62033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1706397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3629955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928218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8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2670595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2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4274753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908851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208490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2320939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203037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707482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08/01/2018</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59968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24376050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191526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1403301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2182064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992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6940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31360245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7769998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427603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4280271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3885565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350895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08/01/2018</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19499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5308331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95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08/01/2018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a:p>
        </p:txBody>
      </p:sp>
    </p:spTree>
    <p:extLst>
      <p:ext uri="{BB962C8B-B14F-4D97-AF65-F5344CB8AC3E}">
        <p14:creationId xmlns:p14="http://schemas.microsoft.com/office/powerpoint/2010/main" val="90196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19" Type="http://schemas.openxmlformats.org/officeDocument/2006/relationships/image" Target="../media/image10.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6.xml"/><Relationship Id="rId18" Type="http://schemas.openxmlformats.org/officeDocument/2006/relationships/image" Target="../media/image16.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5.png"/><Relationship Id="rId2" Type="http://schemas.openxmlformats.org/officeDocument/2006/relationships/slideLayout" Target="../slideLayouts/slideLayout39.xml"/><Relationship Id="rId16" Type="http://schemas.openxmlformats.org/officeDocument/2006/relationships/image" Target="../media/image14.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9.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18" Type="http://schemas.openxmlformats.org/officeDocument/2006/relationships/image" Target="../media/image16.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15.png"/><Relationship Id="rId2" Type="http://schemas.openxmlformats.org/officeDocument/2006/relationships/slideLayout" Target="../slideLayouts/slideLayout51.xml"/><Relationship Id="rId16" Type="http://schemas.openxmlformats.org/officeDocument/2006/relationships/image" Target="../media/image14.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9.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6.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5.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14.jpeg"/><Relationship Id="rId5" Type="http://schemas.openxmlformats.org/officeDocument/2006/relationships/slideLayout" Target="../slideLayouts/slideLayout66.xml"/><Relationship Id="rId15" Type="http://schemas.openxmlformats.org/officeDocument/2006/relationships/image" Target="../media/image18.png"/><Relationship Id="rId10" Type="http://schemas.openxmlformats.org/officeDocument/2006/relationships/theme" Target="../theme/theme8.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7.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38074560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660" r:id="rId9"/>
    <p:sldLayoutId id="2147483714" r:id="rId10"/>
    <p:sldLayoutId id="21474837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48907-1966-4A26-AC64-AAACD4B8710E}" type="datetimeFigureOut">
              <a:rPr lang="en-GB" smtClean="0"/>
              <a:t>08/01/2018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0F6F-EE41-49A8-9A1A-34C4605C6AA5}" type="slidenum">
              <a:rPr lang="en-GB" smtClean="0"/>
              <a:t>‹#›</a:t>
            </a:fld>
            <a:endParaRPr lang="en-GB"/>
          </a:p>
        </p:txBody>
      </p:sp>
    </p:spTree>
    <p:extLst>
      <p:ext uri="{BB962C8B-B14F-4D97-AF65-F5344CB8AC3E}">
        <p14:creationId xmlns:p14="http://schemas.microsoft.com/office/powerpoint/2010/main" val="593016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pic>
        <p:nvPicPr>
          <p:cNvPr id="3" name="Picture 2"/>
          <p:cNvPicPr>
            <a:picLocks noChangeAspect="1"/>
          </p:cNvPicPr>
          <p:nvPr userDrawn="1"/>
        </p:nvPicPr>
        <p:blipFill>
          <a:blip r:embed="rId13">
            <a:alphaModFix amt="40000"/>
          </a:blip>
          <a:stretch>
            <a:fillRect/>
          </a:stretch>
        </p:blipFill>
        <p:spPr>
          <a:xfrm>
            <a:off x="5521855" y="6296535"/>
            <a:ext cx="1183640" cy="518160"/>
          </a:xfrm>
          <a:prstGeom prst="rect">
            <a:avLst/>
          </a:prstGeom>
        </p:spPr>
      </p:pic>
      <p:grpSp>
        <p:nvGrpSpPr>
          <p:cNvPr id="6" name="Group 5"/>
          <p:cNvGrpSpPr/>
          <p:nvPr userDrawn="1"/>
        </p:nvGrpSpPr>
        <p:grpSpPr>
          <a:xfrm>
            <a:off x="7939558" y="36987"/>
            <a:ext cx="1204442" cy="865692"/>
            <a:chOff x="5523697" y="36987"/>
            <a:chExt cx="3620303" cy="2734270"/>
          </a:xfrm>
        </p:grpSpPr>
        <p:pic>
          <p:nvPicPr>
            <p:cNvPr id="2" name="Picture 1"/>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5523697" y="36987"/>
              <a:ext cx="3620303" cy="2734270"/>
            </a:xfrm>
            <a:prstGeom prst="rect">
              <a:avLst/>
            </a:prstGeom>
          </p:spPr>
        </p:pic>
        <p:sp>
          <p:nvSpPr>
            <p:cNvPr id="5" name="Rectangle 4"/>
            <p:cNvSpPr/>
            <p:nvPr userDrawn="1"/>
          </p:nvSpPr>
          <p:spPr>
            <a:xfrm>
              <a:off x="8299191" y="2707267"/>
              <a:ext cx="802353" cy="63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userDrawn="1"/>
        </p:nvPicPr>
        <p:blipFill>
          <a:blip r:embed="rId15">
            <a:alphaModFix amt="40000"/>
          </a:blip>
          <a:stretch>
            <a:fillRect/>
          </a:stretch>
        </p:blipFill>
        <p:spPr>
          <a:xfrm>
            <a:off x="3568749" y="6406551"/>
            <a:ext cx="1914525" cy="371475"/>
          </a:xfrm>
          <a:prstGeom prst="rect">
            <a:avLst/>
          </a:prstGeom>
        </p:spPr>
      </p:pic>
      <p:pic>
        <p:nvPicPr>
          <p:cNvPr id="9" name="Picture 8"/>
          <p:cNvPicPr>
            <a:picLocks noChangeAspect="1"/>
          </p:cNvPicPr>
          <p:nvPr userDrawn="1"/>
        </p:nvPicPr>
        <p:blipFill>
          <a:blip r:embed="rId16" cstate="print">
            <a:alphaModFix amt="40000"/>
            <a:extLst>
              <a:ext uri="{28A0092B-C50C-407E-A947-70E740481C1C}">
                <a14:useLocalDpi xmlns:a14="http://schemas.microsoft.com/office/drawing/2010/main"/>
              </a:ext>
            </a:extLst>
          </a:blip>
          <a:stretch>
            <a:fillRect/>
          </a:stretch>
        </p:blipFill>
        <p:spPr>
          <a:xfrm>
            <a:off x="6752884" y="6327896"/>
            <a:ext cx="1128105" cy="451883"/>
          </a:xfrm>
          <a:prstGeom prst="rect">
            <a:avLst/>
          </a:prstGeom>
        </p:spPr>
      </p:pic>
      <p:pic>
        <p:nvPicPr>
          <p:cNvPr id="11" name="Picture 10"/>
          <p:cNvPicPr>
            <a:picLocks noChangeAspect="1"/>
          </p:cNvPicPr>
          <p:nvPr userDrawn="1"/>
        </p:nvPicPr>
        <p:blipFill>
          <a:blip r:embed="rId17" cstate="print">
            <a:alphaModFix amt="40000"/>
            <a:extLst>
              <a:ext uri="{28A0092B-C50C-407E-A947-70E740481C1C}">
                <a14:useLocalDpi xmlns:a14="http://schemas.microsoft.com/office/drawing/2010/main"/>
              </a:ext>
            </a:extLst>
          </a:blip>
          <a:stretch>
            <a:fillRect/>
          </a:stretch>
        </p:blipFill>
        <p:spPr>
          <a:xfrm>
            <a:off x="1579817" y="6480023"/>
            <a:ext cx="1984268" cy="320876"/>
          </a:xfrm>
          <a:prstGeom prst="rect">
            <a:avLst/>
          </a:prstGeom>
        </p:spPr>
      </p:pic>
      <p:pic>
        <p:nvPicPr>
          <p:cNvPr id="12" name="Picture 11"/>
          <p:cNvPicPr>
            <a:picLocks noChangeAspect="1"/>
          </p:cNvPicPr>
          <p:nvPr userDrawn="1"/>
        </p:nvPicPr>
        <p:blipFill>
          <a:blip r:embed="rId18">
            <a:alphaModFix amt="40000"/>
          </a:blip>
          <a:stretch>
            <a:fillRect/>
          </a:stretch>
        </p:blipFill>
        <p:spPr>
          <a:xfrm>
            <a:off x="7939558" y="6322583"/>
            <a:ext cx="1181046" cy="424302"/>
          </a:xfrm>
          <a:prstGeom prst="rect">
            <a:avLst/>
          </a:prstGeom>
        </p:spPr>
      </p:pic>
      <p:pic>
        <p:nvPicPr>
          <p:cNvPr id="13" name="Picture 12"/>
          <p:cNvPicPr>
            <a:picLocks noChangeAspect="1"/>
          </p:cNvPicPr>
          <p:nvPr userDrawn="1"/>
        </p:nvPicPr>
        <p:blipFill>
          <a:blip r:embed="rId19" cstate="print">
            <a:alphaModFix amt="40000"/>
            <a:extLst>
              <a:ext uri="{28A0092B-C50C-407E-A947-70E740481C1C}">
                <a14:useLocalDpi xmlns:a14="http://schemas.microsoft.com/office/drawing/2010/main"/>
              </a:ext>
            </a:extLst>
          </a:blip>
          <a:stretch>
            <a:fillRect/>
          </a:stretch>
        </p:blipFill>
        <p:spPr>
          <a:xfrm>
            <a:off x="48958" y="6325051"/>
            <a:ext cx="1546322" cy="536684"/>
          </a:xfrm>
          <a:prstGeom prst="rect">
            <a:avLst/>
          </a:prstGeom>
        </p:spPr>
      </p:pic>
    </p:spTree>
    <p:extLst>
      <p:ext uri="{BB962C8B-B14F-4D97-AF65-F5344CB8AC3E}">
        <p14:creationId xmlns:p14="http://schemas.microsoft.com/office/powerpoint/2010/main" val="10539755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3"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287807669"/>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8" y="-15974"/>
            <a:ext cx="5917790" cy="685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427414522"/>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1" name="Picture 10"/>
          <p:cNvPicPr>
            <a:picLocks noChangeAspect="1"/>
          </p:cNvPicPr>
          <p:nvPr userDrawn="1"/>
        </p:nvPicPr>
        <p:blipFill>
          <a:blip r:embed="rId14" cstate="print">
            <a:alphaModFix amt="40000"/>
            <a:extLst>
              <a:ext uri="{28A0092B-C50C-407E-A947-70E740481C1C}">
                <a14:useLocalDpi xmlns:a14="http://schemas.microsoft.com/office/drawing/2010/main"/>
              </a:ext>
            </a:extLst>
          </a:blip>
          <a:stretch>
            <a:fillRect/>
          </a:stretch>
        </p:blipFill>
        <p:spPr>
          <a:xfrm>
            <a:off x="2636837" y="6360505"/>
            <a:ext cx="1984268" cy="320876"/>
          </a:xfrm>
          <a:prstGeom prst="rect">
            <a:avLst/>
          </a:prstGeom>
        </p:spPr>
      </p:pic>
      <p:pic>
        <p:nvPicPr>
          <p:cNvPr id="12" name="Picture 11"/>
          <p:cNvPicPr>
            <a:picLocks noChangeAspect="1"/>
          </p:cNvPicPr>
          <p:nvPr userDrawn="1"/>
        </p:nvPicPr>
        <p:blipFill>
          <a:blip r:embed="rId15">
            <a:alphaModFix amt="40000"/>
          </a:blip>
          <a:stretch>
            <a:fillRect/>
          </a:stretch>
        </p:blipFill>
        <p:spPr>
          <a:xfrm>
            <a:off x="7527637" y="6240514"/>
            <a:ext cx="1181046" cy="424302"/>
          </a:xfrm>
          <a:prstGeom prst="rect">
            <a:avLst/>
          </a:prstGeom>
        </p:spPr>
      </p:pic>
      <p:pic>
        <p:nvPicPr>
          <p:cNvPr id="7" name="Picture 6"/>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spTree>
    <p:extLst>
      <p:ext uri="{BB962C8B-B14F-4D97-AF65-F5344CB8AC3E}">
        <p14:creationId xmlns:p14="http://schemas.microsoft.com/office/powerpoint/2010/main" val="33524616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1" name="Picture 10"/>
          <p:cNvPicPr>
            <a:picLocks noChangeAspect="1"/>
          </p:cNvPicPr>
          <p:nvPr userDrawn="1"/>
        </p:nvPicPr>
        <p:blipFill>
          <a:blip r:embed="rId14" cstate="print">
            <a:alphaModFix amt="40000"/>
            <a:extLst>
              <a:ext uri="{28A0092B-C50C-407E-A947-70E740481C1C}">
                <a14:useLocalDpi xmlns:a14="http://schemas.microsoft.com/office/drawing/2010/main"/>
              </a:ext>
            </a:extLst>
          </a:blip>
          <a:stretch>
            <a:fillRect/>
          </a:stretch>
        </p:blipFill>
        <p:spPr>
          <a:xfrm>
            <a:off x="2636837" y="6360505"/>
            <a:ext cx="1984268" cy="320876"/>
          </a:xfrm>
          <a:prstGeom prst="rect">
            <a:avLst/>
          </a:prstGeom>
        </p:spPr>
      </p:pic>
      <p:pic>
        <p:nvPicPr>
          <p:cNvPr id="12" name="Picture 11"/>
          <p:cNvPicPr>
            <a:picLocks noChangeAspect="1"/>
          </p:cNvPicPr>
          <p:nvPr userDrawn="1"/>
        </p:nvPicPr>
        <p:blipFill>
          <a:blip r:embed="rId15">
            <a:alphaModFix amt="40000"/>
          </a:blip>
          <a:stretch>
            <a:fillRect/>
          </a:stretch>
        </p:blipFill>
        <p:spPr>
          <a:xfrm>
            <a:off x="7527637" y="6240514"/>
            <a:ext cx="1181046" cy="424302"/>
          </a:xfrm>
          <a:prstGeom prst="rect">
            <a:avLst/>
          </a:prstGeom>
        </p:spPr>
      </p:pic>
      <p:pic>
        <p:nvPicPr>
          <p:cNvPr id="7" name="Picture 6"/>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spTree>
    <p:extLst>
      <p:ext uri="{BB962C8B-B14F-4D97-AF65-F5344CB8AC3E}">
        <p14:creationId xmlns:p14="http://schemas.microsoft.com/office/powerpoint/2010/main" val="20571399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pic>
        <p:nvPicPr>
          <p:cNvPr id="8" name="Picture 7" descr="\\annafreud2.local\dfs\MyDocuments\ilee\My Documents\My Pictures\Work images\tavistock logo.gif"/>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2679290" y="6313796"/>
            <a:ext cx="2221894" cy="2777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annafreud2.local\dfs\MyDocuments\ilee\My Documents\My Pictures\Work images\uclp logo.png"/>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7179203" y="6164336"/>
            <a:ext cx="1489310" cy="53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92779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3" Type="http://schemas.openxmlformats.org/officeDocument/2006/relationships/hyperlink" Target="mailto:rjames@tavi-port.nhs.uk" TargetMode="External"/><Relationship Id="rId7" Type="http://schemas.openxmlformats.org/officeDocument/2006/relationships/image" Target="../media/image36.jpeg"/><Relationship Id="rId2" Type="http://schemas.openxmlformats.org/officeDocument/2006/relationships/hyperlink" Target="mailto:a.moore@ucl.ac.uk" TargetMode="External"/><Relationship Id="rId1" Type="http://schemas.openxmlformats.org/officeDocument/2006/relationships/slideLayout" Target="../slideLayouts/slideLayout6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mailto:Ilse.Lee@annafreud.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0.gif"/><Relationship Id="rId7" Type="http://schemas.openxmlformats.org/officeDocument/2006/relationships/hyperlink" Target="http://pbrcamhs.org/final-report-published/"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capa.co.uk/" TargetMode="External"/><Relationship Id="rId5" Type="http://schemas.openxmlformats.org/officeDocument/2006/relationships/hyperlink" Target="http://www.corc.uk.net/" TargetMode="Externa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10256" y="496463"/>
            <a:ext cx="7772400" cy="815454"/>
          </a:xfrm>
        </p:spPr>
        <p:txBody>
          <a:bodyPr/>
          <a:lstStyle/>
          <a:p>
            <a:r>
              <a:rPr lang="en-GB" sz="3600" dirty="0">
                <a:solidFill>
                  <a:schemeClr val="accent5"/>
                </a:solidFill>
              </a:rPr>
              <a:t>Implementing THRIVE Phase 1: Developing a full understanding of your current system</a:t>
            </a:r>
            <a:endParaRPr lang="en-US" sz="3600" b="1" i="1" dirty="0">
              <a:solidFill>
                <a:schemeClr val="accent5"/>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0866" y="3801107"/>
            <a:ext cx="4771180" cy="1997931"/>
          </a:xfrm>
          <a:prstGeom prst="rect">
            <a:avLst/>
          </a:prstGeom>
        </p:spPr>
      </p:pic>
      <p:sp>
        <p:nvSpPr>
          <p:cNvPr id="4" name="Rectangle 3"/>
          <p:cNvSpPr/>
          <p:nvPr/>
        </p:nvSpPr>
        <p:spPr>
          <a:xfrm>
            <a:off x="1808915" y="2423467"/>
            <a:ext cx="5575082" cy="1200328"/>
          </a:xfrm>
          <a:prstGeom prst="rect">
            <a:avLst/>
          </a:prstGeom>
        </p:spPr>
        <p:txBody>
          <a:bodyPr wrap="square">
            <a:spAutoFit/>
          </a:bodyPr>
          <a:lstStyle/>
          <a:p>
            <a:pPr algn="ctr"/>
            <a:r>
              <a:rPr lang="en-US" sz="2400" i="1" dirty="0">
                <a:solidFill>
                  <a:srgbClr val="F32F79"/>
                </a:solidFill>
              </a:rPr>
              <a:t>“If we keep on doing what we have been doing, we are going to keep on getting what we have been getting</a:t>
            </a:r>
            <a:r>
              <a:rPr lang="en-US" sz="2400" i="1" dirty="0" smtClean="0">
                <a:solidFill>
                  <a:srgbClr val="F32F79"/>
                </a:solidFill>
              </a:rPr>
              <a:t>”</a:t>
            </a:r>
            <a:endParaRPr lang="en-US" sz="2400" i="1" dirty="0">
              <a:solidFill>
                <a:srgbClr val="F32F79"/>
              </a:solidFill>
            </a:endParaRPr>
          </a:p>
        </p:txBody>
      </p:sp>
      <p:sp>
        <p:nvSpPr>
          <p:cNvPr id="6"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63905649"/>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Aligned to existing programmes</a:t>
            </a:r>
            <a:endParaRPr lang="en-US" dirty="0"/>
          </a:p>
        </p:txBody>
      </p:sp>
      <p:sp>
        <p:nvSpPr>
          <p:cNvPr id="3" name="Text Placeholder 2"/>
          <p:cNvSpPr>
            <a:spLocks noGrp="1"/>
          </p:cNvSpPr>
          <p:nvPr>
            <p:ph type="body" sz="quarter" idx="11"/>
          </p:nvPr>
        </p:nvSpPr>
        <p:spPr>
          <a:xfrm>
            <a:off x="250825" y="1196974"/>
            <a:ext cx="8642350" cy="4527551"/>
          </a:xfrm>
        </p:spPr>
        <p:txBody>
          <a:bodyPr/>
          <a:lstStyle/>
          <a:p>
            <a:r>
              <a:rPr lang="en-US" dirty="0" smtClean="0"/>
              <a:t>The </a:t>
            </a:r>
            <a:r>
              <a:rPr lang="en-US" dirty="0" err="1" smtClean="0"/>
              <a:t>i</a:t>
            </a:r>
            <a:r>
              <a:rPr lang="en-US" dirty="0" smtClean="0"/>
              <a:t>-THRIVE </a:t>
            </a:r>
            <a:r>
              <a:rPr lang="en-US" dirty="0" err="1" smtClean="0"/>
              <a:t>programme</a:t>
            </a:r>
            <a:r>
              <a:rPr lang="en-US" dirty="0" smtClean="0"/>
              <a:t> complements existing transformation and Quality Improvement </a:t>
            </a:r>
            <a:r>
              <a:rPr lang="en-US" dirty="0" err="1" smtClean="0"/>
              <a:t>programmes</a:t>
            </a:r>
            <a:r>
              <a:rPr lang="en-US" dirty="0" smtClean="0"/>
              <a:t> in the NHS</a:t>
            </a:r>
          </a:p>
          <a:p>
            <a:endParaRPr lang="en-US" dirty="0"/>
          </a:p>
          <a:p>
            <a:endParaRPr lang="en-US" dirty="0" smtClean="0"/>
          </a:p>
          <a:p>
            <a:pPr marL="0" indent="0">
              <a:buNone/>
            </a:pPr>
            <a:endParaRPr lang="en-US" dirty="0"/>
          </a:p>
          <a:p>
            <a:endParaRPr lang="en-US" dirty="0" smtClean="0"/>
          </a:p>
          <a:p>
            <a:endParaRPr lang="en-US" dirty="0"/>
          </a:p>
          <a:p>
            <a:endParaRPr lang="en-US" dirty="0" smtClean="0"/>
          </a:p>
          <a:p>
            <a:pPr marL="0" indent="0">
              <a:buNone/>
            </a:pPr>
            <a:endParaRPr lang="en-US" dirty="0" smtClean="0"/>
          </a:p>
          <a:p>
            <a:endParaRPr lang="en-US" dirty="0"/>
          </a:p>
          <a:p>
            <a:endParaRPr lang="en-US" dirty="0" smtClean="0"/>
          </a:p>
          <a:p>
            <a:r>
              <a:rPr lang="en-US" dirty="0" smtClean="0"/>
              <a:t>Builds on local strengths across whole system</a:t>
            </a:r>
            <a:endParaRPr lang="en-US" dirty="0"/>
          </a:p>
        </p:txBody>
      </p:sp>
      <p:pic>
        <p:nvPicPr>
          <p:cNvPr id="4" name="Picture 3"/>
          <p:cNvPicPr>
            <a:picLocks noChangeAspect="1"/>
          </p:cNvPicPr>
          <p:nvPr/>
        </p:nvPicPr>
        <p:blipFill rotWithShape="1">
          <a:blip r:embed="rId2"/>
          <a:srcRect l="56043"/>
          <a:stretch/>
        </p:blipFill>
        <p:spPr>
          <a:xfrm>
            <a:off x="1764628" y="3407409"/>
            <a:ext cx="5355400" cy="888365"/>
          </a:xfrm>
          <a:prstGeom prst="rect">
            <a:avLst/>
          </a:prstGeom>
        </p:spPr>
      </p:pic>
      <p:pic>
        <p:nvPicPr>
          <p:cNvPr id="5" name="Picture 4"/>
          <p:cNvPicPr>
            <a:picLocks noChangeAspect="1"/>
          </p:cNvPicPr>
          <p:nvPr/>
        </p:nvPicPr>
        <p:blipFill>
          <a:blip r:embed="rId3"/>
          <a:stretch>
            <a:fillRect/>
          </a:stretch>
        </p:blipFill>
        <p:spPr>
          <a:xfrm>
            <a:off x="4771288" y="2200572"/>
            <a:ext cx="2321662" cy="898040"/>
          </a:xfrm>
          <a:prstGeom prst="rect">
            <a:avLst/>
          </a:prstGeom>
        </p:spPr>
      </p:pic>
      <p:pic>
        <p:nvPicPr>
          <p:cNvPr id="6" name="Picture 5"/>
          <p:cNvPicPr>
            <a:picLocks noChangeAspect="1"/>
          </p:cNvPicPr>
          <p:nvPr/>
        </p:nvPicPr>
        <p:blipFill>
          <a:blip r:embed="rId4"/>
          <a:stretch>
            <a:fillRect/>
          </a:stretch>
        </p:blipFill>
        <p:spPr>
          <a:xfrm>
            <a:off x="1647383" y="2200572"/>
            <a:ext cx="2343592" cy="898867"/>
          </a:xfrm>
          <a:prstGeom prst="rect">
            <a:avLst/>
          </a:prstGeom>
        </p:spPr>
      </p:pic>
    </p:spTree>
    <p:extLst>
      <p:ext uri="{BB962C8B-B14F-4D97-AF65-F5344CB8AC3E}">
        <p14:creationId xmlns:p14="http://schemas.microsoft.com/office/powerpoint/2010/main" val="416146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8" y="173630"/>
            <a:ext cx="6842125" cy="576263"/>
          </a:xfrm>
        </p:spPr>
        <p:txBody>
          <a:bodyPr/>
          <a:lstStyle/>
          <a:p>
            <a:r>
              <a:rPr lang="en-US" dirty="0">
                <a:solidFill>
                  <a:schemeClr val="accent5"/>
                </a:solidFill>
              </a:rPr>
              <a:t>i-THRIVE </a:t>
            </a:r>
            <a:r>
              <a:rPr lang="en-US" dirty="0" smtClean="0">
                <a:solidFill>
                  <a:schemeClr val="accent5"/>
                </a:solidFill>
              </a:rPr>
              <a:t>Programme: offer to sites</a:t>
            </a:r>
            <a:endParaRPr lang="en-GB"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86019" y="2311313"/>
            <a:ext cx="2754318" cy="2721292"/>
          </a:xfrm>
          <a:prstGeom prst="rect">
            <a:avLst/>
          </a:prstGeom>
        </p:spPr>
      </p:pic>
      <p:sp>
        <p:nvSpPr>
          <p:cNvPr id="9" name="TextBox 8"/>
          <p:cNvSpPr txBox="1"/>
          <p:nvPr/>
        </p:nvSpPr>
        <p:spPr>
          <a:xfrm>
            <a:off x="6151498" y="729475"/>
            <a:ext cx="2459865" cy="1477328"/>
          </a:xfrm>
          <a:prstGeom prst="rect">
            <a:avLst/>
          </a:prstGeom>
          <a:noFill/>
        </p:spPr>
        <p:txBody>
          <a:bodyPr wrap="square" rtlCol="0">
            <a:spAutoFit/>
          </a:bodyPr>
          <a:lstStyle/>
          <a:p>
            <a:pPr algn="ctr"/>
            <a:r>
              <a:rPr lang="en-GB" dirty="0" smtClean="0">
                <a:solidFill>
                  <a:schemeClr val="accent4"/>
                </a:solidFill>
              </a:rPr>
              <a:t>i-THRIVE Academy</a:t>
            </a:r>
          </a:p>
          <a:p>
            <a:pPr algn="ctr"/>
            <a:r>
              <a:rPr lang="en-GB" dirty="0" smtClean="0"/>
              <a:t>Learning and development support for leaders and training modules for sites</a:t>
            </a:r>
            <a:endParaRPr lang="en-GB" dirty="0"/>
          </a:p>
        </p:txBody>
      </p:sp>
      <p:sp>
        <p:nvSpPr>
          <p:cNvPr id="10" name="TextBox 9"/>
          <p:cNvSpPr txBox="1"/>
          <p:nvPr/>
        </p:nvSpPr>
        <p:spPr>
          <a:xfrm>
            <a:off x="7143258" y="2503727"/>
            <a:ext cx="2042710" cy="1200329"/>
          </a:xfrm>
          <a:prstGeom prst="rect">
            <a:avLst/>
          </a:prstGeom>
          <a:noFill/>
        </p:spPr>
        <p:txBody>
          <a:bodyPr wrap="square" rtlCol="0">
            <a:spAutoFit/>
          </a:bodyPr>
          <a:lstStyle/>
          <a:p>
            <a:pPr algn="ctr"/>
            <a:r>
              <a:rPr lang="en-GB" dirty="0" smtClean="0">
                <a:solidFill>
                  <a:schemeClr val="accent4"/>
                </a:solidFill>
              </a:rPr>
              <a:t>i-THRIVE Toolkit</a:t>
            </a:r>
          </a:p>
          <a:p>
            <a:pPr algn="ctr"/>
            <a:r>
              <a:rPr lang="en-GB" dirty="0" smtClean="0"/>
              <a:t>Evidence based tools to aid implementation</a:t>
            </a:r>
            <a:endParaRPr lang="en-GB" dirty="0"/>
          </a:p>
        </p:txBody>
      </p:sp>
      <p:sp>
        <p:nvSpPr>
          <p:cNvPr id="11" name="TextBox 10"/>
          <p:cNvSpPr txBox="1"/>
          <p:nvPr/>
        </p:nvSpPr>
        <p:spPr>
          <a:xfrm>
            <a:off x="6731645" y="4398239"/>
            <a:ext cx="2395613" cy="2031325"/>
          </a:xfrm>
          <a:prstGeom prst="rect">
            <a:avLst/>
          </a:prstGeom>
          <a:noFill/>
        </p:spPr>
        <p:txBody>
          <a:bodyPr wrap="square" rtlCol="0">
            <a:spAutoFit/>
          </a:bodyPr>
          <a:lstStyle/>
          <a:p>
            <a:pPr algn="ctr"/>
            <a:r>
              <a:rPr lang="en-GB" dirty="0" smtClean="0">
                <a:solidFill>
                  <a:schemeClr val="accent4"/>
                </a:solidFill>
              </a:rPr>
              <a:t>i-THRIVE Community of Practice</a:t>
            </a:r>
          </a:p>
          <a:p>
            <a:pPr algn="ctr"/>
            <a:r>
              <a:rPr lang="en-GB" dirty="0" smtClean="0"/>
              <a:t>Shared learning events and forum for sites to share experiences about implementing THRIVE</a:t>
            </a:r>
            <a:endParaRPr lang="en-GB" dirty="0"/>
          </a:p>
        </p:txBody>
      </p:sp>
      <p:sp>
        <p:nvSpPr>
          <p:cNvPr id="12" name="TextBox 11"/>
          <p:cNvSpPr txBox="1"/>
          <p:nvPr/>
        </p:nvSpPr>
        <p:spPr>
          <a:xfrm>
            <a:off x="-251893" y="3122453"/>
            <a:ext cx="2794716" cy="1754326"/>
          </a:xfrm>
          <a:prstGeom prst="rect">
            <a:avLst/>
          </a:prstGeom>
          <a:noFill/>
        </p:spPr>
        <p:txBody>
          <a:bodyPr wrap="square" rtlCol="0">
            <a:spAutoFit/>
          </a:bodyPr>
          <a:lstStyle/>
          <a:p>
            <a:pPr algn="ctr"/>
            <a:r>
              <a:rPr lang="en-GB" dirty="0" smtClean="0">
                <a:solidFill>
                  <a:schemeClr val="accent4"/>
                </a:solidFill>
              </a:rPr>
              <a:t>i-THRIVE Approach to Implementation</a:t>
            </a:r>
          </a:p>
          <a:p>
            <a:pPr algn="ctr"/>
            <a:r>
              <a:rPr lang="en-GB" dirty="0" smtClean="0"/>
              <a:t>Four phase approach to implementation drawn from implementation science evidence base</a:t>
            </a:r>
            <a:endParaRPr lang="en-GB" dirty="0"/>
          </a:p>
        </p:txBody>
      </p:sp>
      <p:sp>
        <p:nvSpPr>
          <p:cNvPr id="13" name="TextBox 12"/>
          <p:cNvSpPr txBox="1"/>
          <p:nvPr/>
        </p:nvSpPr>
        <p:spPr>
          <a:xfrm>
            <a:off x="760219" y="5341364"/>
            <a:ext cx="2263086" cy="923330"/>
          </a:xfrm>
          <a:prstGeom prst="rect">
            <a:avLst/>
          </a:prstGeom>
          <a:noFill/>
        </p:spPr>
        <p:txBody>
          <a:bodyPr wrap="square" rtlCol="0">
            <a:spAutoFit/>
          </a:bodyPr>
          <a:lstStyle/>
          <a:p>
            <a:pPr algn="ctr"/>
            <a:r>
              <a:rPr lang="en-GB" dirty="0" smtClean="0">
                <a:solidFill>
                  <a:schemeClr val="accent4"/>
                </a:solidFill>
              </a:rPr>
              <a:t>Direct support to sites</a:t>
            </a:r>
          </a:p>
          <a:p>
            <a:pPr algn="ctr"/>
            <a:r>
              <a:rPr lang="en-GB" dirty="0"/>
              <a:t>f</a:t>
            </a:r>
            <a:r>
              <a:rPr lang="en-GB" dirty="0" smtClean="0"/>
              <a:t>rom the national programme team</a:t>
            </a:r>
            <a:endParaRPr lang="en-GB" dirty="0"/>
          </a:p>
        </p:txBody>
      </p:sp>
      <p:sp>
        <p:nvSpPr>
          <p:cNvPr id="14" name="TextBox 13"/>
          <p:cNvSpPr txBox="1"/>
          <p:nvPr/>
        </p:nvSpPr>
        <p:spPr>
          <a:xfrm>
            <a:off x="3725428" y="664911"/>
            <a:ext cx="2075503" cy="1200329"/>
          </a:xfrm>
          <a:prstGeom prst="rect">
            <a:avLst/>
          </a:prstGeom>
          <a:noFill/>
        </p:spPr>
        <p:txBody>
          <a:bodyPr wrap="square" rtlCol="0">
            <a:spAutoFit/>
          </a:bodyPr>
          <a:lstStyle/>
          <a:p>
            <a:pPr algn="ctr"/>
            <a:r>
              <a:rPr lang="en-GB" dirty="0" smtClean="0">
                <a:solidFill>
                  <a:schemeClr val="accent4"/>
                </a:solidFill>
              </a:rPr>
              <a:t>Evaluation</a:t>
            </a:r>
          </a:p>
          <a:p>
            <a:pPr algn="ctr"/>
            <a:r>
              <a:rPr lang="en-GB" dirty="0" smtClean="0"/>
              <a:t>Two year evaluation of i-THRIVE for accelerator sites</a:t>
            </a:r>
            <a:endParaRPr lang="en-GB" dirty="0"/>
          </a:p>
        </p:txBody>
      </p:sp>
      <p:sp>
        <p:nvSpPr>
          <p:cNvPr id="15" name="TextBox 14"/>
          <p:cNvSpPr txBox="1"/>
          <p:nvPr/>
        </p:nvSpPr>
        <p:spPr>
          <a:xfrm>
            <a:off x="368911" y="1066147"/>
            <a:ext cx="2803443" cy="1754326"/>
          </a:xfrm>
          <a:prstGeom prst="rect">
            <a:avLst/>
          </a:prstGeom>
          <a:noFill/>
        </p:spPr>
        <p:txBody>
          <a:bodyPr wrap="square" rtlCol="0">
            <a:spAutoFit/>
          </a:bodyPr>
          <a:lstStyle/>
          <a:p>
            <a:pPr algn="ctr"/>
            <a:r>
              <a:rPr lang="en-GB" dirty="0" smtClean="0">
                <a:solidFill>
                  <a:schemeClr val="accent4"/>
                </a:solidFill>
              </a:rPr>
              <a:t>Funded projects</a:t>
            </a:r>
          </a:p>
          <a:p>
            <a:pPr algn="ctr"/>
            <a:r>
              <a:rPr lang="en-GB" dirty="0" smtClean="0"/>
              <a:t>Individual projects to create and test shared decision making aids in Camden  and to implement THRIVE in NELFT</a:t>
            </a:r>
            <a:endParaRPr lang="en-GB" dirty="0"/>
          </a:p>
        </p:txBody>
      </p:sp>
      <p:cxnSp>
        <p:nvCxnSpPr>
          <p:cNvPr id="7" name="Straight Connector 6"/>
          <p:cNvCxnSpPr/>
          <p:nvPr/>
        </p:nvCxnSpPr>
        <p:spPr>
          <a:xfrm>
            <a:off x="2794716" y="2820473"/>
            <a:ext cx="772732" cy="297774"/>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0" idx="1"/>
          </p:cNvCxnSpPr>
          <p:nvPr/>
        </p:nvCxnSpPr>
        <p:spPr>
          <a:xfrm flipV="1">
            <a:off x="6140338" y="3103892"/>
            <a:ext cx="1002920" cy="31884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74916" y="4594500"/>
            <a:ext cx="714312" cy="74055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52981" y="3889959"/>
            <a:ext cx="1012050" cy="533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661132" y="2131097"/>
            <a:ext cx="664987" cy="59746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93276" y="1865240"/>
            <a:ext cx="0" cy="44607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951100" y="4155442"/>
            <a:ext cx="780545" cy="62262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465037" y="5431805"/>
            <a:ext cx="2931879" cy="1477328"/>
          </a:xfrm>
          <a:prstGeom prst="rect">
            <a:avLst/>
          </a:prstGeom>
          <a:noFill/>
        </p:spPr>
        <p:txBody>
          <a:bodyPr wrap="square" rtlCol="0">
            <a:spAutoFit/>
          </a:bodyPr>
          <a:lstStyle/>
          <a:p>
            <a:pPr algn="ctr"/>
            <a:r>
              <a:rPr lang="en-GB" dirty="0" smtClean="0">
                <a:solidFill>
                  <a:schemeClr val="accent4"/>
                </a:solidFill>
              </a:rPr>
              <a:t>THRIVE Illustrated</a:t>
            </a:r>
          </a:p>
          <a:p>
            <a:pPr algn="ctr"/>
            <a:r>
              <a:rPr lang="en-GB" dirty="0" smtClean="0"/>
              <a:t>Series of case studies highlighting how </a:t>
            </a:r>
            <a:r>
              <a:rPr lang="en-GB" dirty="0"/>
              <a:t>s</a:t>
            </a:r>
            <a:r>
              <a:rPr lang="en-GB" dirty="0" smtClean="0"/>
              <a:t>ites have approached the implementation of THRIVE</a:t>
            </a:r>
            <a:endParaRPr lang="en-GB" dirty="0"/>
          </a:p>
        </p:txBody>
      </p:sp>
      <p:cxnSp>
        <p:nvCxnSpPr>
          <p:cNvPr id="40" name="Straight Connector 39"/>
          <p:cNvCxnSpPr/>
          <p:nvPr/>
        </p:nvCxnSpPr>
        <p:spPr>
          <a:xfrm flipV="1">
            <a:off x="4814643" y="5013157"/>
            <a:ext cx="0" cy="46552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260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9853" y="1957588"/>
            <a:ext cx="7650051" cy="3348507"/>
          </a:xfrm>
        </p:spPr>
        <p:txBody>
          <a:bodyPr/>
          <a:lstStyle/>
          <a:p>
            <a:r>
              <a:rPr lang="en-GB" sz="3600" dirty="0">
                <a:solidFill>
                  <a:schemeClr val="accent5"/>
                </a:solidFill>
              </a:rPr>
              <a:t>Core </a:t>
            </a:r>
            <a:r>
              <a:rPr lang="en-GB" sz="3600" dirty="0" smtClean="0">
                <a:solidFill>
                  <a:schemeClr val="accent5"/>
                </a:solidFill>
              </a:rPr>
              <a:t>principles and components of the i-THRIVE model of care</a:t>
            </a:r>
            <a:r>
              <a:rPr lang="en-GB" sz="3600" dirty="0"/>
              <a:t/>
            </a:r>
            <a:br>
              <a:rPr lang="en-GB" sz="3600" dirty="0"/>
            </a:br>
            <a:r>
              <a:rPr lang="en-GB" sz="3600" dirty="0">
                <a:solidFill>
                  <a:schemeClr val="accent5"/>
                </a:solidFill>
              </a:rPr>
              <a:t/>
            </a:r>
            <a:br>
              <a:rPr lang="en-GB" sz="3600" dirty="0">
                <a:solidFill>
                  <a:schemeClr val="accent5"/>
                </a:solidFill>
              </a:rPr>
            </a:br>
            <a:endParaRPr lang="en-US" sz="2800" b="1" i="1" dirty="0">
              <a:solidFill>
                <a:schemeClr val="accent5"/>
              </a:solidFill>
            </a:endParaRPr>
          </a:p>
        </p:txBody>
      </p:sp>
    </p:spTree>
    <p:extLst>
      <p:ext uri="{BB962C8B-B14F-4D97-AF65-F5344CB8AC3E}">
        <p14:creationId xmlns:p14="http://schemas.microsoft.com/office/powerpoint/2010/main" val="2499809645"/>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523999" y="836613"/>
          <a:ext cx="6335889" cy="5806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1"/>
          <p:cNvSpPr>
            <a:spLocks noGrp="1"/>
          </p:cNvSpPr>
          <p:nvPr>
            <p:ph type="body" sz="quarter" idx="10"/>
          </p:nvPr>
        </p:nvSpPr>
        <p:spPr>
          <a:xfrm>
            <a:off x="250831" y="260354"/>
            <a:ext cx="8738623" cy="872987"/>
          </a:xfrm>
        </p:spPr>
        <p:txBody>
          <a:bodyPr/>
          <a:lstStyle/>
          <a:p>
            <a:r>
              <a:rPr lang="en-US" dirty="0"/>
              <a:t>i-THRIVE Approach to Implementation: </a:t>
            </a:r>
            <a:r>
              <a:rPr lang="en-US" dirty="0" smtClean="0"/>
              <a:t>whole system change</a:t>
            </a:r>
            <a:endParaRPr lang="en-US" dirty="0"/>
          </a:p>
        </p:txBody>
      </p:sp>
    </p:spTree>
    <p:extLst>
      <p:ext uri="{BB962C8B-B14F-4D97-AF65-F5344CB8AC3E}">
        <p14:creationId xmlns:p14="http://schemas.microsoft.com/office/powerpoint/2010/main" val="3773328869"/>
      </p:ext>
    </p:extLst>
  </p:cSld>
  <p:clrMapOvr>
    <a:masterClrMapping/>
  </p:clrMapOvr>
  <mc:AlternateContent xmlns:mc="http://schemas.openxmlformats.org/markup-compatibility/2006" xmlns:p14="http://schemas.microsoft.com/office/powerpoint/2010/main">
    <mc:Choice Requires="p14">
      <p:transition spd="slow" p14:dur="2000" advTm="20159"/>
    </mc:Choice>
    <mc:Fallback xmlns="">
      <p:transition xmlns:p14="http://schemas.microsoft.com/office/powerpoint/2010/main" spd="slow" advTm="2015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31" y="260354"/>
            <a:ext cx="8738623" cy="872987"/>
          </a:xfrm>
        </p:spPr>
        <p:txBody>
          <a:bodyPr/>
          <a:lstStyle/>
          <a:p>
            <a:r>
              <a:rPr lang="en-US" dirty="0"/>
              <a:t>i-THRIVE Approach to Implementation: </a:t>
            </a:r>
            <a:r>
              <a:rPr lang="en-US" dirty="0" smtClean="0"/>
              <a:t>whole system change</a:t>
            </a:r>
            <a:endParaRPr lang="en-US" dirty="0"/>
          </a:p>
        </p:txBody>
      </p:sp>
      <p:pic>
        <p:nvPicPr>
          <p:cNvPr id="1026" name="Picture 2" descr="C:\Users\Emmalou\AppData\Local\Microsoft\Windows\Temporary Internet Files\Content.Outlook\JRGIGG0R\mmm and whole system diagram v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937796"/>
            <a:ext cx="9144000" cy="298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279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p:cNvSpPr>
            <a:spLocks noGrp="1"/>
          </p:cNvSpPr>
          <p:nvPr>
            <p:ph type="body" sz="quarter" idx="10"/>
          </p:nvPr>
        </p:nvSpPr>
        <p:spPr>
          <a:xfrm>
            <a:off x="250825" y="257361"/>
            <a:ext cx="7632692" cy="576263"/>
          </a:xfrm>
        </p:spPr>
        <p:txBody>
          <a:bodyPr/>
          <a:lstStyle/>
          <a:p>
            <a:r>
              <a:rPr lang="en-US" dirty="0" smtClean="0"/>
              <a:t>Core Components of </a:t>
            </a:r>
            <a:r>
              <a:rPr lang="en-US" dirty="0"/>
              <a:t>an i-THRIVE Model of Care</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5" y="703547"/>
            <a:ext cx="8010661" cy="6019310"/>
          </a:xfrm>
          <a:prstGeom prst="rect">
            <a:avLst/>
          </a:prstGeom>
        </p:spPr>
      </p:pic>
    </p:spTree>
    <p:extLst>
      <p:ext uri="{BB962C8B-B14F-4D97-AF65-F5344CB8AC3E}">
        <p14:creationId xmlns:p14="http://schemas.microsoft.com/office/powerpoint/2010/main" val="2551959607"/>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1158383"/>
          </a:xfrm>
        </p:spPr>
        <p:txBody>
          <a:bodyPr/>
          <a:lstStyle/>
          <a:p>
            <a:r>
              <a:rPr lang="en-GB" sz="3600" dirty="0" err="1" smtClean="0">
                <a:solidFill>
                  <a:schemeClr val="accent5"/>
                </a:solidFill>
              </a:rPr>
              <a:t>i</a:t>
            </a:r>
            <a:r>
              <a:rPr lang="en-GB" sz="3600" dirty="0" smtClean="0">
                <a:solidFill>
                  <a:schemeClr val="accent5"/>
                </a:solidFill>
              </a:rPr>
              <a:t>-THRIVE Approach to Implementation</a:t>
            </a:r>
            <a:br>
              <a:rPr lang="en-GB" sz="3600" dirty="0" smtClean="0">
                <a:solidFill>
                  <a:schemeClr val="accent5"/>
                </a:solidFill>
              </a:rPr>
            </a:br>
            <a:r>
              <a:rPr lang="en-GB" sz="3600" dirty="0" smtClean="0">
                <a:solidFill>
                  <a:schemeClr val="accent5"/>
                </a:solidFill>
              </a:rPr>
              <a:t>Phase 1: Understanding Your System</a:t>
            </a:r>
            <a:endParaRPr lang="en-US" sz="3600" b="1" i="1" dirty="0">
              <a:solidFill>
                <a:schemeClr val="accent5"/>
              </a:solidFill>
            </a:endParaRPr>
          </a:p>
        </p:txBody>
      </p:sp>
    </p:spTree>
    <p:extLst>
      <p:ext uri="{BB962C8B-B14F-4D97-AF65-F5344CB8AC3E}">
        <p14:creationId xmlns:p14="http://schemas.microsoft.com/office/powerpoint/2010/main" val="2468847075"/>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37996" y="3925941"/>
            <a:ext cx="4162414" cy="2552708"/>
          </a:xfrm>
          <a:prstGeom prst="roundRect">
            <a:avLst>
              <a:gd name="adj" fmla="val 4202"/>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a:t>Learning from </a:t>
            </a:r>
          </a:p>
          <a:p>
            <a:r>
              <a:rPr lang="en-US" sz="1400" b="1" dirty="0" smtClean="0"/>
              <a:t>Experience</a:t>
            </a:r>
          </a:p>
          <a:p>
            <a:endParaRPr lang="en-US" sz="1400" b="1" dirty="0"/>
          </a:p>
          <a:p>
            <a:r>
              <a:rPr lang="en-US" sz="1400" b="1" dirty="0" smtClean="0"/>
              <a:t>Sustainability</a:t>
            </a:r>
            <a:endParaRPr lang="en-US" sz="1400" b="1" i="1" dirty="0"/>
          </a:p>
          <a:p>
            <a:pPr marL="216000" indent="-180000">
              <a:buFont typeface="Arial" panose="020B0604020202020204" pitchFamily="34" charset="0"/>
              <a:buChar char="•"/>
            </a:pPr>
            <a:r>
              <a:rPr lang="en-US" sz="1400" dirty="0" err="1" smtClean="0"/>
              <a:t>Normalisation</a:t>
            </a:r>
            <a:r>
              <a:rPr lang="en-US" sz="1400" dirty="0"/>
              <a:t> </a:t>
            </a:r>
            <a:endParaRPr lang="en-US" sz="1400" dirty="0" smtClean="0"/>
          </a:p>
          <a:p>
            <a:pPr marL="198000"/>
            <a:r>
              <a:rPr lang="en-US" sz="1400" dirty="0" smtClean="0"/>
              <a:t>Process Theory</a:t>
            </a:r>
          </a:p>
        </p:txBody>
      </p:sp>
      <p:sp>
        <p:nvSpPr>
          <p:cNvPr id="23" name="Rounded Rectangle 22"/>
          <p:cNvSpPr/>
          <p:nvPr/>
        </p:nvSpPr>
        <p:spPr>
          <a:xfrm>
            <a:off x="4565639" y="3927471"/>
            <a:ext cx="4466106" cy="2552708"/>
          </a:xfrm>
          <a:prstGeom prst="roundRect">
            <a:avLst>
              <a:gd name="adj" fmla="val 4202"/>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190800"/>
            <a:r>
              <a:rPr lang="en-US" sz="1400" b="1" dirty="0" smtClean="0"/>
              <a:t>   Ongoing Implementation</a:t>
            </a:r>
          </a:p>
          <a:p>
            <a:pPr marL="288000"/>
            <a:r>
              <a:rPr lang="en-US" sz="1400" b="1" dirty="0"/>
              <a:t> </a:t>
            </a:r>
            <a:r>
              <a:rPr lang="en-US" sz="1400" b="1" dirty="0" smtClean="0"/>
              <a:t>Support Strategies</a:t>
            </a:r>
          </a:p>
          <a:p>
            <a:pPr marL="504000" indent="-180000">
              <a:buFont typeface="Arial" panose="020B0604020202020204" pitchFamily="34" charset="0"/>
              <a:buChar char="•"/>
            </a:pPr>
            <a:r>
              <a:rPr lang="en-US" sz="1400" dirty="0" smtClean="0"/>
              <a:t>Making changes – use of Quality Improvement</a:t>
            </a:r>
          </a:p>
          <a:p>
            <a:pPr marL="504000" indent="-180000">
              <a:buFont typeface="Arial" panose="020B0604020202020204" pitchFamily="34" charset="0"/>
              <a:buChar char="•"/>
            </a:pPr>
            <a:r>
              <a:rPr lang="en-US" sz="1400" dirty="0" smtClean="0"/>
              <a:t>Technical Assistance /Coaching/Supervision in Change Management</a:t>
            </a:r>
            <a:endParaRPr lang="en-US" sz="1400" dirty="0"/>
          </a:p>
          <a:p>
            <a:pPr marL="504000" indent="-180000">
              <a:buFont typeface="Arial" panose="020B0604020202020204" pitchFamily="34" charset="0"/>
              <a:buChar char="•"/>
            </a:pPr>
            <a:r>
              <a:rPr lang="en-US" sz="1400" dirty="0" smtClean="0"/>
              <a:t>Supportive Feedback Mechanisms</a:t>
            </a:r>
          </a:p>
        </p:txBody>
      </p:sp>
      <p:sp>
        <p:nvSpPr>
          <p:cNvPr id="22" name="Rounded Rectangle 21"/>
          <p:cNvSpPr/>
          <p:nvPr/>
        </p:nvSpPr>
        <p:spPr>
          <a:xfrm>
            <a:off x="4565639" y="1235191"/>
            <a:ext cx="4466106" cy="2552708"/>
          </a:xfrm>
          <a:prstGeom prst="roundRect">
            <a:avLst>
              <a:gd name="adj" fmla="val 4202"/>
            </a:avLst>
          </a:prstGeom>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288000"/>
            <a:r>
              <a:rPr lang="en-US" sz="1400" b="1" dirty="0" smtClean="0"/>
              <a:t>Structural features of Implementation</a:t>
            </a:r>
            <a:endParaRPr lang="en-US" sz="1400" dirty="0" smtClean="0"/>
          </a:p>
          <a:p>
            <a:pPr marL="504000" indent="-180000">
              <a:buFont typeface="Arial"/>
              <a:buChar char="•"/>
            </a:pPr>
            <a:r>
              <a:rPr lang="en-US" sz="1400" dirty="0"/>
              <a:t>Developing Implementation t</a:t>
            </a:r>
            <a:r>
              <a:rPr lang="en-US" sz="1400" dirty="0" smtClean="0"/>
              <a:t>eams</a:t>
            </a:r>
          </a:p>
          <a:p>
            <a:pPr marL="504000" indent="-180000">
              <a:buFont typeface="Arial"/>
              <a:buChar char="•"/>
            </a:pPr>
            <a:r>
              <a:rPr lang="en-US" sz="1400" dirty="0" smtClean="0"/>
              <a:t>Workforce planning</a:t>
            </a:r>
          </a:p>
          <a:p>
            <a:pPr marL="504000" indent="-180000">
              <a:buFont typeface="Arial"/>
              <a:buChar char="•"/>
            </a:pPr>
            <a:r>
              <a:rPr lang="en-US" sz="1400" dirty="0" smtClean="0"/>
              <a:t>Community of Practice</a:t>
            </a:r>
            <a:endParaRPr lang="en-US" sz="1400" dirty="0"/>
          </a:p>
          <a:p>
            <a:pPr marL="504000" indent="-180000">
              <a:buFont typeface="Arial"/>
              <a:buChar char="•"/>
            </a:pPr>
            <a:r>
              <a:rPr lang="en-US" sz="1400" dirty="0" smtClean="0"/>
              <a:t>Training Clinical and Professional teams</a:t>
            </a:r>
          </a:p>
          <a:p>
            <a:pPr marL="504000" indent="-180000">
              <a:buFont typeface="Arial"/>
              <a:buChar char="•"/>
            </a:pPr>
            <a:r>
              <a:rPr lang="en-US" sz="1400" dirty="0" smtClean="0"/>
              <a:t>Measurement in place</a:t>
            </a:r>
            <a:endParaRPr lang="en-US" sz="1400" dirty="0"/>
          </a:p>
        </p:txBody>
      </p:sp>
      <p:sp>
        <p:nvSpPr>
          <p:cNvPr id="21" name="Rounded Rectangle 20"/>
          <p:cNvSpPr/>
          <p:nvPr/>
        </p:nvSpPr>
        <p:spPr>
          <a:xfrm>
            <a:off x="237996" y="1231459"/>
            <a:ext cx="4162414" cy="2552708"/>
          </a:xfrm>
          <a:prstGeom prst="roundRect">
            <a:avLst>
              <a:gd name="adj" fmla="val 3217"/>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smtClean="0"/>
              <a:t>Set up and governance</a:t>
            </a:r>
          </a:p>
          <a:p>
            <a:endParaRPr lang="en-US" sz="1400" b="1" dirty="0"/>
          </a:p>
          <a:p>
            <a:r>
              <a:rPr lang="en-US" sz="1400" b="1" dirty="0" smtClean="0"/>
              <a:t>Engagement</a:t>
            </a:r>
          </a:p>
          <a:p>
            <a:endParaRPr lang="en-US" sz="1400" b="1" dirty="0"/>
          </a:p>
          <a:p>
            <a:r>
              <a:rPr lang="en-US" sz="1400" b="1" dirty="0" smtClean="0"/>
              <a:t>Understanding your system</a:t>
            </a:r>
          </a:p>
          <a:p>
            <a:endParaRPr lang="en-US" sz="1400" b="1" dirty="0" smtClean="0"/>
          </a:p>
          <a:p>
            <a:r>
              <a:rPr lang="en-US" sz="1400" b="1" dirty="0" smtClean="0"/>
              <a:t>Prioritisation</a:t>
            </a:r>
          </a:p>
          <a:p>
            <a:endParaRPr lang="en-US" sz="1400" b="1" dirty="0"/>
          </a:p>
          <a:p>
            <a:r>
              <a:rPr lang="en-US" sz="1400" b="1" dirty="0" smtClean="0"/>
              <a:t>Re-design</a:t>
            </a:r>
            <a:endParaRPr lang="en-US" sz="1400" b="1" dirty="0"/>
          </a:p>
          <a:p>
            <a:endParaRPr lang="en-US" sz="1400" b="1" dirty="0"/>
          </a:p>
          <a:p>
            <a:r>
              <a:rPr lang="en-US" sz="1400" b="1" dirty="0" smtClean="0"/>
              <a:t>Implementation Planning</a:t>
            </a:r>
          </a:p>
        </p:txBody>
      </p:sp>
      <p:sp>
        <p:nvSpPr>
          <p:cNvPr id="4" name="Text Placeholder 3"/>
          <p:cNvSpPr>
            <a:spLocks noGrp="1"/>
          </p:cNvSpPr>
          <p:nvPr>
            <p:ph type="body" sz="quarter" idx="10"/>
          </p:nvPr>
        </p:nvSpPr>
        <p:spPr>
          <a:xfrm>
            <a:off x="281305" y="153670"/>
            <a:ext cx="8081645" cy="903605"/>
          </a:xfrm>
        </p:spPr>
        <p:txBody>
          <a:bodyPr/>
          <a:lstStyle/>
          <a:p>
            <a:r>
              <a:rPr lang="en-US" dirty="0"/>
              <a:t>i-THRIVE Approach to Implementation: process of implementation</a:t>
            </a:r>
          </a:p>
        </p:txBody>
      </p:sp>
      <p:grpSp>
        <p:nvGrpSpPr>
          <p:cNvPr id="20" name="Group 19"/>
          <p:cNvGrpSpPr/>
          <p:nvPr/>
        </p:nvGrpSpPr>
        <p:grpSpPr>
          <a:xfrm>
            <a:off x="933859" y="1397000"/>
            <a:ext cx="7135698" cy="4927048"/>
            <a:chOff x="933859" y="1397000"/>
            <a:chExt cx="7135698" cy="4927048"/>
          </a:xfrm>
        </p:grpSpPr>
        <p:graphicFrame>
          <p:nvGraphicFramePr>
            <p:cNvPr id="7" name="Diagram 6"/>
            <p:cNvGraphicFramePr/>
            <p:nvPr>
              <p:extLst/>
            </p:nvPr>
          </p:nvGraphicFramePr>
          <p:xfrm>
            <a:off x="933859" y="1397000"/>
            <a:ext cx="7135698" cy="4927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2796762" y="2129385"/>
              <a:ext cx="3451049" cy="3062349"/>
              <a:chOff x="2796762" y="2129385"/>
              <a:chExt cx="3451049" cy="3062349"/>
            </a:xfrm>
          </p:grpSpPr>
          <p:grpSp>
            <p:nvGrpSpPr>
              <p:cNvPr id="18" name="Group 17"/>
              <p:cNvGrpSpPr/>
              <p:nvPr/>
            </p:nvGrpSpPr>
            <p:grpSpPr>
              <a:xfrm>
                <a:off x="3374071" y="2129385"/>
                <a:ext cx="2178521" cy="2240642"/>
                <a:chOff x="3374071" y="2129385"/>
                <a:chExt cx="2178521" cy="2240642"/>
              </a:xfrm>
            </p:grpSpPr>
            <p:sp>
              <p:nvSpPr>
                <p:cNvPr id="8" name="TextBox 7"/>
                <p:cNvSpPr txBox="1"/>
                <p:nvPr/>
              </p:nvSpPr>
              <p:spPr>
                <a:xfrm>
                  <a:off x="3374071" y="2129385"/>
                  <a:ext cx="922811" cy="369332"/>
                </a:xfrm>
                <a:prstGeom prst="rect">
                  <a:avLst/>
                </a:prstGeom>
                <a:noFill/>
              </p:spPr>
              <p:txBody>
                <a:bodyPr wrap="none" rtlCol="0">
                  <a:spAutoFit/>
                </a:bodyPr>
                <a:lstStyle/>
                <a:p>
                  <a:r>
                    <a:rPr lang="en-US" b="1" dirty="0" smtClean="0">
                      <a:solidFill>
                        <a:schemeClr val="bg1"/>
                      </a:solidFill>
                    </a:rPr>
                    <a:t>Phase 1</a:t>
                  </a:r>
                  <a:endParaRPr lang="en-US" b="1" dirty="0">
                    <a:solidFill>
                      <a:schemeClr val="bg1"/>
                    </a:solidFill>
                  </a:endParaRPr>
                </a:p>
              </p:txBody>
            </p:sp>
            <p:sp>
              <p:nvSpPr>
                <p:cNvPr id="9" name="TextBox 8"/>
                <p:cNvSpPr txBox="1"/>
                <p:nvPr/>
              </p:nvSpPr>
              <p:spPr>
                <a:xfrm>
                  <a:off x="4629781" y="2129385"/>
                  <a:ext cx="922811" cy="369332"/>
                </a:xfrm>
                <a:prstGeom prst="rect">
                  <a:avLst/>
                </a:prstGeom>
                <a:noFill/>
              </p:spPr>
              <p:txBody>
                <a:bodyPr wrap="none" rtlCol="0">
                  <a:spAutoFit/>
                </a:bodyPr>
                <a:lstStyle/>
                <a:p>
                  <a:r>
                    <a:rPr lang="en-US" b="1" dirty="0" smtClean="0">
                      <a:solidFill>
                        <a:schemeClr val="bg1"/>
                      </a:solidFill>
                    </a:rPr>
                    <a:t>Phase 2</a:t>
                  </a:r>
                  <a:endParaRPr lang="en-US" b="1" dirty="0">
                    <a:solidFill>
                      <a:schemeClr val="bg1"/>
                    </a:solidFill>
                  </a:endParaRPr>
                </a:p>
              </p:txBody>
            </p:sp>
            <p:sp>
              <p:nvSpPr>
                <p:cNvPr id="10" name="TextBox 9"/>
                <p:cNvSpPr txBox="1"/>
                <p:nvPr/>
              </p:nvSpPr>
              <p:spPr>
                <a:xfrm>
                  <a:off x="4629781" y="4000695"/>
                  <a:ext cx="922811" cy="369332"/>
                </a:xfrm>
                <a:prstGeom prst="rect">
                  <a:avLst/>
                </a:prstGeom>
                <a:noFill/>
              </p:spPr>
              <p:txBody>
                <a:bodyPr wrap="none" rtlCol="0">
                  <a:spAutoFit/>
                </a:bodyPr>
                <a:lstStyle/>
                <a:p>
                  <a:r>
                    <a:rPr lang="en-US" b="1" dirty="0" smtClean="0">
                      <a:solidFill>
                        <a:schemeClr val="bg1"/>
                      </a:solidFill>
                    </a:rPr>
                    <a:t>Phase 3</a:t>
                  </a:r>
                  <a:endParaRPr lang="en-US" b="1" dirty="0">
                    <a:solidFill>
                      <a:schemeClr val="bg1"/>
                    </a:solidFill>
                  </a:endParaRPr>
                </a:p>
              </p:txBody>
            </p:sp>
            <p:sp>
              <p:nvSpPr>
                <p:cNvPr id="11" name="TextBox 10"/>
                <p:cNvSpPr txBox="1"/>
                <p:nvPr/>
              </p:nvSpPr>
              <p:spPr>
                <a:xfrm>
                  <a:off x="3374071" y="4000695"/>
                  <a:ext cx="922811" cy="369332"/>
                </a:xfrm>
                <a:prstGeom prst="rect">
                  <a:avLst/>
                </a:prstGeom>
                <a:noFill/>
              </p:spPr>
              <p:txBody>
                <a:bodyPr wrap="none" rtlCol="0">
                  <a:spAutoFit/>
                </a:bodyPr>
                <a:lstStyle/>
                <a:p>
                  <a:r>
                    <a:rPr lang="en-US" b="1" dirty="0" smtClean="0">
                      <a:solidFill>
                        <a:schemeClr val="bg1"/>
                      </a:solidFill>
                    </a:rPr>
                    <a:t>Phase 4</a:t>
                  </a:r>
                  <a:endParaRPr lang="en-US" b="1" dirty="0">
                    <a:solidFill>
                      <a:schemeClr val="bg1"/>
                    </a:solidFill>
                  </a:endParaRPr>
                </a:p>
              </p:txBody>
            </p:sp>
          </p:grpSp>
          <p:grpSp>
            <p:nvGrpSpPr>
              <p:cNvPr id="16" name="Group 15"/>
              <p:cNvGrpSpPr/>
              <p:nvPr/>
            </p:nvGrpSpPr>
            <p:grpSpPr>
              <a:xfrm>
                <a:off x="2796762" y="2720831"/>
                <a:ext cx="3451049" cy="2470903"/>
                <a:chOff x="2796762" y="2720831"/>
                <a:chExt cx="3451049" cy="2470903"/>
              </a:xfrm>
            </p:grpSpPr>
            <p:sp>
              <p:nvSpPr>
                <p:cNvPr id="12" name="TextBox 11"/>
                <p:cNvSpPr txBox="1"/>
                <p:nvPr/>
              </p:nvSpPr>
              <p:spPr>
                <a:xfrm>
                  <a:off x="2847054" y="2720831"/>
                  <a:ext cx="1500120" cy="954107"/>
                </a:xfrm>
                <a:prstGeom prst="rect">
                  <a:avLst/>
                </a:prstGeom>
                <a:noFill/>
              </p:spPr>
              <p:txBody>
                <a:bodyPr wrap="square" rtlCol="0">
                  <a:spAutoFit/>
                </a:bodyPr>
                <a:lstStyle/>
                <a:p>
                  <a:pPr algn="r"/>
                  <a:r>
                    <a:rPr lang="en-GB" sz="1400" dirty="0" smtClean="0">
                      <a:solidFill>
                        <a:srgbClr val="FFFFFF"/>
                      </a:solidFill>
                    </a:rPr>
                    <a:t>Engagement, understanding </a:t>
                  </a:r>
                  <a:r>
                    <a:rPr lang="en-GB" sz="1400" dirty="0">
                      <a:solidFill>
                        <a:srgbClr val="FFFFFF"/>
                      </a:solidFill>
                    </a:rPr>
                    <a:t>your system, and </a:t>
                  </a:r>
                  <a:r>
                    <a:rPr lang="en-GB" sz="1400" dirty="0" smtClean="0">
                      <a:solidFill>
                        <a:srgbClr val="FFFFFF"/>
                      </a:solidFill>
                    </a:rPr>
                    <a:t>planning</a:t>
                  </a:r>
                  <a:endParaRPr lang="en-US" sz="1400" dirty="0">
                    <a:solidFill>
                      <a:srgbClr val="FFFFFF"/>
                    </a:solidFill>
                  </a:endParaRPr>
                </a:p>
              </p:txBody>
            </p:sp>
            <p:sp>
              <p:nvSpPr>
                <p:cNvPr id="13" name="TextBox 12"/>
                <p:cNvSpPr txBox="1"/>
                <p:nvPr/>
              </p:nvSpPr>
              <p:spPr>
                <a:xfrm>
                  <a:off x="2796762" y="4360737"/>
                  <a:ext cx="1500120" cy="830997"/>
                </a:xfrm>
                <a:prstGeom prst="rect">
                  <a:avLst/>
                </a:prstGeom>
                <a:noFill/>
              </p:spPr>
              <p:txBody>
                <a:bodyPr wrap="square" rtlCol="0">
                  <a:spAutoFit/>
                </a:bodyPr>
                <a:lstStyle/>
                <a:p>
                  <a:pPr algn="r"/>
                  <a:r>
                    <a:rPr lang="en-US" sz="1600" dirty="0" smtClean="0">
                      <a:solidFill>
                        <a:srgbClr val="FFFFFF"/>
                      </a:solidFill>
                    </a:rPr>
                    <a:t>Learning, embedding  and sustaining</a:t>
                  </a:r>
                  <a:endParaRPr lang="en-US" sz="1600" dirty="0">
                    <a:solidFill>
                      <a:srgbClr val="FFFFFF"/>
                    </a:solidFill>
                  </a:endParaRPr>
                </a:p>
              </p:txBody>
            </p:sp>
            <p:sp>
              <p:nvSpPr>
                <p:cNvPr id="14" name="TextBox 13"/>
                <p:cNvSpPr txBox="1"/>
                <p:nvPr/>
              </p:nvSpPr>
              <p:spPr>
                <a:xfrm>
                  <a:off x="4629780" y="2838443"/>
                  <a:ext cx="1474806" cy="836496"/>
                </a:xfrm>
                <a:prstGeom prst="rect">
                  <a:avLst/>
                </a:prstGeom>
                <a:noFill/>
              </p:spPr>
              <p:txBody>
                <a:bodyPr wrap="square" rtlCol="0">
                  <a:spAutoFit/>
                </a:bodyPr>
                <a:lstStyle/>
                <a:p>
                  <a:r>
                    <a:rPr lang="en-GB" sz="1600" dirty="0">
                      <a:solidFill>
                        <a:srgbClr val="FFFFFF"/>
                      </a:solidFill>
                    </a:rPr>
                    <a:t>Building </a:t>
                  </a:r>
                  <a:r>
                    <a:rPr lang="en-GB" sz="1600" dirty="0" smtClean="0">
                      <a:solidFill>
                        <a:srgbClr val="FFFFFF"/>
                      </a:solidFill>
                    </a:rPr>
                    <a:t>capacity within your system </a:t>
                  </a:r>
                  <a:endParaRPr lang="en-US" sz="1600" dirty="0">
                    <a:solidFill>
                      <a:srgbClr val="FFFFFF"/>
                    </a:solidFill>
                  </a:endParaRPr>
                </a:p>
              </p:txBody>
            </p:sp>
            <p:sp>
              <p:nvSpPr>
                <p:cNvPr id="15" name="TextBox 14"/>
                <p:cNvSpPr txBox="1"/>
                <p:nvPr/>
              </p:nvSpPr>
              <p:spPr>
                <a:xfrm>
                  <a:off x="4629780" y="4370023"/>
                  <a:ext cx="1618031" cy="338554"/>
                </a:xfrm>
                <a:prstGeom prst="rect">
                  <a:avLst/>
                </a:prstGeom>
                <a:noFill/>
              </p:spPr>
              <p:txBody>
                <a:bodyPr wrap="square" rtlCol="0">
                  <a:spAutoFit/>
                </a:bodyPr>
                <a:lstStyle/>
                <a:p>
                  <a:r>
                    <a:rPr lang="en-US" sz="1600" dirty="0" smtClean="0">
                      <a:solidFill>
                        <a:srgbClr val="FFFFFF"/>
                      </a:solidFill>
                    </a:rPr>
                    <a:t>Implementation</a:t>
                  </a:r>
                  <a:endParaRPr lang="en-US" sz="1600" dirty="0">
                    <a:solidFill>
                      <a:srgbClr val="FFFFFF"/>
                    </a:solidFill>
                  </a:endParaRPr>
                </a:p>
              </p:txBody>
            </p:sp>
          </p:grpSp>
        </p:grpSp>
      </p:grpSp>
    </p:spTree>
    <p:extLst>
      <p:ext uri="{BB962C8B-B14F-4D97-AF65-F5344CB8AC3E}">
        <p14:creationId xmlns:p14="http://schemas.microsoft.com/office/powerpoint/2010/main" val="594586855"/>
      </p:ext>
    </p:extLst>
  </p:cSld>
  <p:clrMapOvr>
    <a:masterClrMapping/>
  </p:clrMapOvr>
  <mc:AlternateContent xmlns:mc="http://schemas.openxmlformats.org/markup-compatibility/2006" xmlns:p14="http://schemas.microsoft.com/office/powerpoint/2010/main">
    <mc:Choice Requires="p14">
      <p:transition spd="slow" p14:dur="2000" advTm="85501"/>
    </mc:Choice>
    <mc:Fallback xmlns="">
      <p:transition xmlns:p14="http://schemas.microsoft.com/office/powerpoint/2010/main" spd="slow" advTm="8550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60734"/>
            <a:ext cx="8642350" cy="576263"/>
          </a:xfrm>
        </p:spPr>
        <p:txBody>
          <a:bodyPr/>
          <a:lstStyle/>
          <a:p>
            <a:r>
              <a:rPr lang="en-US" dirty="0" smtClean="0"/>
              <a:t>Phase 1: Understanding </a:t>
            </a:r>
            <a:r>
              <a:rPr lang="en-US" dirty="0"/>
              <a:t>Your System and Agreeing Your Priorities</a:t>
            </a:r>
          </a:p>
        </p:txBody>
      </p:sp>
      <p:sp>
        <p:nvSpPr>
          <p:cNvPr id="3" name="Text Placeholder 2"/>
          <p:cNvSpPr>
            <a:spLocks noGrp="1"/>
          </p:cNvSpPr>
          <p:nvPr>
            <p:ph type="body" sz="quarter" idx="11"/>
          </p:nvPr>
        </p:nvSpPr>
        <p:spPr>
          <a:xfrm>
            <a:off x="250825" y="1066800"/>
            <a:ext cx="8642350" cy="5133975"/>
          </a:xfrm>
        </p:spPr>
        <p:txBody>
          <a:bodyPr/>
          <a:lstStyle/>
          <a:p>
            <a:pPr marL="0" indent="0">
              <a:buNone/>
            </a:pPr>
            <a:r>
              <a:rPr lang="en-US" sz="1750" b="1" dirty="0" smtClean="0">
                <a:solidFill>
                  <a:srgbClr val="A4D620"/>
                </a:solidFill>
              </a:rPr>
              <a:t>1. </a:t>
            </a:r>
            <a:r>
              <a:rPr lang="en-US" sz="1750" b="1" dirty="0" smtClean="0"/>
              <a:t>Establishing </a:t>
            </a:r>
            <a:r>
              <a:rPr lang="en-US" sz="1750" b="1" dirty="0"/>
              <a:t>a team who will oversee this process</a:t>
            </a:r>
          </a:p>
          <a:p>
            <a:pPr marL="548640" lvl="1" indent="-274320">
              <a:buFont typeface="Arial" panose="020B0604020202020204" pitchFamily="34" charset="0"/>
              <a:buChar char="•"/>
            </a:pPr>
            <a:r>
              <a:rPr lang="en-US" sz="1750" dirty="0" smtClean="0"/>
              <a:t>Senior oversight, includes </a:t>
            </a:r>
            <a:r>
              <a:rPr lang="en-US" sz="1750" dirty="0"/>
              <a:t>commissioners and providers of health, care and education. </a:t>
            </a:r>
          </a:p>
          <a:p>
            <a:pPr marL="0" indent="0">
              <a:buNone/>
            </a:pPr>
            <a:r>
              <a:rPr lang="en-US" sz="1750" b="1" dirty="0" smtClean="0">
                <a:solidFill>
                  <a:srgbClr val="A4D620"/>
                </a:solidFill>
              </a:rPr>
              <a:t>2.</a:t>
            </a:r>
            <a:r>
              <a:rPr lang="en-US" sz="1750" b="1" dirty="0" smtClean="0"/>
              <a:t> Initial </a:t>
            </a:r>
            <a:r>
              <a:rPr lang="en-US" sz="1750" b="1" dirty="0"/>
              <a:t>engagement with </a:t>
            </a:r>
            <a:r>
              <a:rPr lang="en-US" sz="1750" b="1" dirty="0" smtClean="0"/>
              <a:t>the system</a:t>
            </a:r>
            <a:endParaRPr lang="en-US" sz="1750" b="1" dirty="0"/>
          </a:p>
          <a:p>
            <a:pPr marL="548640" lvl="1" indent="-274320">
              <a:buFont typeface="Arial" panose="020B0604020202020204" pitchFamily="34" charset="0"/>
              <a:buChar char="•"/>
            </a:pPr>
            <a:r>
              <a:rPr lang="en-US" sz="1750" dirty="0"/>
              <a:t>Communication and engagement across the system, from </a:t>
            </a:r>
            <a:r>
              <a:rPr lang="en-US" sz="1750" dirty="0" smtClean="0"/>
              <a:t>senior leadership </a:t>
            </a:r>
            <a:r>
              <a:rPr lang="en-US" sz="1750" dirty="0"/>
              <a:t>to team leads and those working with </a:t>
            </a:r>
            <a:r>
              <a:rPr lang="en-US" sz="1750" dirty="0" smtClean="0"/>
              <a:t>children and young people </a:t>
            </a:r>
            <a:r>
              <a:rPr lang="en-US" sz="1750" dirty="0"/>
              <a:t>day to day. </a:t>
            </a:r>
          </a:p>
          <a:p>
            <a:pPr marL="548640" lvl="1" indent="-274320">
              <a:buFont typeface="Arial" panose="020B0604020202020204" pitchFamily="34" charset="0"/>
              <a:buChar char="•"/>
            </a:pPr>
            <a:r>
              <a:rPr lang="en-US" sz="1750" dirty="0"/>
              <a:t>Aim for </a:t>
            </a:r>
            <a:r>
              <a:rPr lang="en-US" sz="1750" dirty="0" smtClean="0"/>
              <a:t>agreement from </a:t>
            </a:r>
            <a:r>
              <a:rPr lang="en-US" sz="1750" dirty="0"/>
              <a:t>the system, to increase awareness of issues as well as understanding of the possible approaches to </a:t>
            </a:r>
            <a:r>
              <a:rPr lang="en-US" sz="1750" dirty="0" smtClean="0"/>
              <a:t>improvement.</a:t>
            </a:r>
          </a:p>
          <a:p>
            <a:pPr marL="0" lvl="1" indent="0">
              <a:buNone/>
            </a:pPr>
            <a:r>
              <a:rPr lang="en-US" sz="1750" b="1" dirty="0" smtClean="0">
                <a:solidFill>
                  <a:srgbClr val="A4D620"/>
                </a:solidFill>
              </a:rPr>
              <a:t>3. </a:t>
            </a:r>
            <a:r>
              <a:rPr lang="en-US" sz="1750" b="1" dirty="0" smtClean="0"/>
              <a:t>Analysis </a:t>
            </a:r>
            <a:r>
              <a:rPr lang="en-US" sz="1750" b="1" dirty="0"/>
              <a:t>of your existing systems</a:t>
            </a:r>
          </a:p>
          <a:p>
            <a:pPr marL="548640" lvl="1" indent="-274320">
              <a:buFont typeface="+mj-lt"/>
              <a:buAutoNum type="romanLcPeriod"/>
            </a:pPr>
            <a:r>
              <a:rPr lang="en-US" sz="1750" dirty="0" smtClean="0"/>
              <a:t>Pathway Mapping</a:t>
            </a:r>
            <a:endParaRPr lang="en-US" sz="1750" dirty="0"/>
          </a:p>
          <a:p>
            <a:pPr marL="548640" lvl="1" indent="-274320">
              <a:buFont typeface="+mj-lt"/>
              <a:buAutoNum type="romanLcPeriod"/>
            </a:pPr>
            <a:r>
              <a:rPr lang="en-US" sz="1750" dirty="0"/>
              <a:t>Data Analysis</a:t>
            </a:r>
          </a:p>
          <a:p>
            <a:pPr marL="548640" lvl="1" indent="-274320">
              <a:buFont typeface="+mj-lt"/>
              <a:buAutoNum type="romanLcPeriod"/>
            </a:pPr>
            <a:r>
              <a:rPr lang="en-US" sz="1750" dirty="0"/>
              <a:t>Qualitative Understanding</a:t>
            </a:r>
          </a:p>
          <a:p>
            <a:pPr marL="0" indent="0">
              <a:buNone/>
            </a:pPr>
            <a:r>
              <a:rPr lang="en-US" sz="1750" b="1" dirty="0" smtClean="0">
                <a:solidFill>
                  <a:srgbClr val="A4D620"/>
                </a:solidFill>
              </a:rPr>
              <a:t>4. </a:t>
            </a:r>
            <a:r>
              <a:rPr lang="en-US" sz="1750" b="1" dirty="0" smtClean="0"/>
              <a:t>THRIVE </a:t>
            </a:r>
            <a:r>
              <a:rPr lang="en-US" sz="1750" b="1" dirty="0"/>
              <a:t>Baseline: How THRIVE-like are we currently? </a:t>
            </a:r>
          </a:p>
          <a:p>
            <a:pPr marL="0" indent="0">
              <a:buNone/>
            </a:pPr>
            <a:r>
              <a:rPr lang="en-US" sz="1750" b="1" dirty="0" smtClean="0">
                <a:solidFill>
                  <a:srgbClr val="A4D620"/>
                </a:solidFill>
              </a:rPr>
              <a:t>5. </a:t>
            </a:r>
            <a:r>
              <a:rPr lang="en-US" sz="1750" b="1" dirty="0" smtClean="0"/>
              <a:t>Agreeing </a:t>
            </a:r>
            <a:r>
              <a:rPr lang="en-US" sz="1750" b="1" dirty="0"/>
              <a:t>priorities for improvement</a:t>
            </a:r>
          </a:p>
          <a:p>
            <a:pPr marL="548640" lvl="1" indent="-274320">
              <a:buFont typeface="+mj-lt"/>
              <a:buAutoNum type="romanLcPeriod"/>
            </a:pPr>
            <a:r>
              <a:rPr lang="en-US" sz="1750" dirty="0"/>
              <a:t>What are our collective aims? </a:t>
            </a:r>
          </a:p>
          <a:p>
            <a:pPr marL="548640" lvl="1" indent="-274320">
              <a:buFont typeface="+mj-lt"/>
              <a:buAutoNum type="romanLcPeriod"/>
            </a:pPr>
            <a:r>
              <a:rPr lang="en-US" sz="1750" dirty="0"/>
              <a:t>What are the priority areas that will help us improve on these areas? </a:t>
            </a:r>
            <a:endParaRPr lang="en-US" sz="1750" dirty="0" smtClean="0"/>
          </a:p>
          <a:p>
            <a:pPr marL="0" indent="0">
              <a:buNone/>
            </a:pPr>
            <a:r>
              <a:rPr lang="en-US" sz="1750" b="1" dirty="0" smtClean="0">
                <a:solidFill>
                  <a:srgbClr val="A4D620"/>
                </a:solidFill>
              </a:rPr>
              <a:t>6. </a:t>
            </a:r>
            <a:r>
              <a:rPr lang="en-US" sz="1750" b="1" dirty="0" smtClean="0"/>
              <a:t>Transformation Design and Implementation Planning</a:t>
            </a:r>
            <a:endParaRPr lang="en-US" sz="1750" b="1" dirty="0"/>
          </a:p>
        </p:txBody>
      </p:sp>
      <p:pic>
        <p:nvPicPr>
          <p:cNvPr id="205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92596" y="973793"/>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00667" y="1567208"/>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71997" y="3413279"/>
            <a:ext cx="385337" cy="44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318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068927" cy="576263"/>
          </a:xfrm>
        </p:spPr>
        <p:txBody>
          <a:bodyPr/>
          <a:lstStyle/>
          <a:p>
            <a:r>
              <a:rPr lang="en-US" dirty="0" smtClean="0"/>
              <a:t>Aim for today</a:t>
            </a:r>
            <a:endParaRPr lang="en-US" dirty="0"/>
          </a:p>
        </p:txBody>
      </p:sp>
      <p:sp>
        <p:nvSpPr>
          <p:cNvPr id="3" name="Text Placeholder 2"/>
          <p:cNvSpPr>
            <a:spLocks noGrp="1"/>
          </p:cNvSpPr>
          <p:nvPr>
            <p:ph type="body" sz="quarter" idx="11"/>
          </p:nvPr>
        </p:nvSpPr>
        <p:spPr>
          <a:xfrm>
            <a:off x="250825" y="950279"/>
            <a:ext cx="8642350" cy="5759614"/>
          </a:xfrm>
        </p:spPr>
        <p:txBody>
          <a:bodyPr/>
          <a:lstStyle/>
          <a:p>
            <a:pPr fontAlgn="auto">
              <a:spcAft>
                <a:spcPts val="0"/>
              </a:spcAft>
              <a:defRPr/>
            </a:pPr>
            <a:r>
              <a:rPr lang="en-US" sz="2400" dirty="0" smtClean="0"/>
              <a:t>THRIVE </a:t>
            </a:r>
            <a:r>
              <a:rPr lang="en-US" sz="2400" dirty="0"/>
              <a:t>is a whole system, integrated approach to care that aims to integrate health, social care and education systems, and to understand how independent and third </a:t>
            </a:r>
            <a:r>
              <a:rPr lang="en-US" sz="2400" dirty="0" smtClean="0"/>
              <a:t>sector organisations </a:t>
            </a:r>
            <a:r>
              <a:rPr lang="en-US" sz="2400" dirty="0"/>
              <a:t>play a part in caring for young people.</a:t>
            </a:r>
          </a:p>
          <a:p>
            <a:pPr fontAlgn="auto">
              <a:spcAft>
                <a:spcPts val="0"/>
              </a:spcAft>
              <a:defRPr/>
            </a:pPr>
            <a:endParaRPr lang="en-US" sz="2400" dirty="0"/>
          </a:p>
          <a:p>
            <a:pPr fontAlgn="auto">
              <a:spcAft>
                <a:spcPts val="0"/>
              </a:spcAft>
              <a:defRPr/>
            </a:pPr>
            <a:r>
              <a:rPr lang="en-US" sz="2400" dirty="0"/>
              <a:t>Aim for today is to review with you the data collected and </a:t>
            </a:r>
            <a:r>
              <a:rPr lang="en-US" sz="2400" dirty="0" smtClean="0"/>
              <a:t>discuss priorities </a:t>
            </a:r>
            <a:r>
              <a:rPr lang="en-US" sz="2400" dirty="0"/>
              <a:t>for improving your pathway. </a:t>
            </a:r>
          </a:p>
          <a:p>
            <a:pPr fontAlgn="auto">
              <a:spcAft>
                <a:spcPts val="0"/>
              </a:spcAft>
              <a:defRPr/>
            </a:pPr>
            <a:endParaRPr lang="en-US" sz="2400" dirty="0"/>
          </a:p>
          <a:p>
            <a:pPr fontAlgn="auto">
              <a:spcAft>
                <a:spcPts val="0"/>
              </a:spcAft>
              <a:defRPr/>
            </a:pPr>
            <a:r>
              <a:rPr lang="en-US" sz="2400" dirty="0"/>
              <a:t>To help you do this we will consider:</a:t>
            </a:r>
          </a:p>
          <a:p>
            <a:pPr lvl="1" fontAlgn="auto">
              <a:spcAft>
                <a:spcPts val="0"/>
              </a:spcAft>
              <a:defRPr/>
            </a:pPr>
            <a:r>
              <a:rPr lang="en-US" sz="2400" dirty="0"/>
              <a:t>The pathway map created at the last workshop</a:t>
            </a:r>
          </a:p>
          <a:p>
            <a:pPr lvl="1" fontAlgn="auto">
              <a:spcAft>
                <a:spcPts val="0"/>
              </a:spcAft>
              <a:defRPr/>
            </a:pPr>
            <a:r>
              <a:rPr lang="en-US" sz="2400" dirty="0"/>
              <a:t>The data collected and what it tells us</a:t>
            </a:r>
          </a:p>
          <a:p>
            <a:pPr>
              <a:lnSpc>
                <a:spcPct val="140000"/>
              </a:lnSpc>
            </a:pPr>
            <a:endParaRPr lang="en-US" sz="2200" dirty="0"/>
          </a:p>
          <a:p>
            <a:pPr>
              <a:lnSpc>
                <a:spcPct val="140000"/>
              </a:lnSpc>
            </a:pPr>
            <a:endParaRPr lang="en-US" sz="2400" dirty="0"/>
          </a:p>
        </p:txBody>
      </p:sp>
    </p:spTree>
    <p:extLst>
      <p:ext uri="{BB962C8B-B14F-4D97-AF65-F5344CB8AC3E}">
        <p14:creationId xmlns:p14="http://schemas.microsoft.com/office/powerpoint/2010/main" val="885906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Our Presentation Today</a:t>
            </a:r>
          </a:p>
        </p:txBody>
      </p:sp>
      <p:sp>
        <p:nvSpPr>
          <p:cNvPr id="5" name="Text Placeholder 4"/>
          <p:cNvSpPr>
            <a:spLocks noGrp="1"/>
          </p:cNvSpPr>
          <p:nvPr>
            <p:ph type="body" sz="quarter" idx="11"/>
          </p:nvPr>
        </p:nvSpPr>
        <p:spPr>
          <a:xfrm>
            <a:off x="250825" y="1116540"/>
            <a:ext cx="8642350" cy="4903260"/>
          </a:xfrm>
        </p:spPr>
        <p:txBody>
          <a:bodyPr/>
          <a:lstStyle/>
          <a:p>
            <a:pPr marL="457200" indent="-457200">
              <a:lnSpc>
                <a:spcPct val="150000"/>
              </a:lnSpc>
              <a:buFont typeface="+mj-lt"/>
              <a:buAutoNum type="arabicPeriod"/>
            </a:pPr>
            <a:r>
              <a:rPr lang="en-US" sz="3200" dirty="0" smtClean="0"/>
              <a:t>Overview of THRIVE and i-THRIVE</a:t>
            </a:r>
            <a:endParaRPr lang="en-US" sz="3200" dirty="0"/>
          </a:p>
          <a:p>
            <a:pPr marL="457200" indent="-457200">
              <a:lnSpc>
                <a:spcPct val="150000"/>
              </a:lnSpc>
              <a:buFont typeface="+mj-lt"/>
              <a:buAutoNum type="arabicPeriod"/>
            </a:pPr>
            <a:r>
              <a:rPr lang="en-US" sz="3200" dirty="0" smtClean="0"/>
              <a:t>Review of pathway</a:t>
            </a:r>
          </a:p>
          <a:p>
            <a:pPr marL="457200" indent="-457200">
              <a:lnSpc>
                <a:spcPct val="150000"/>
              </a:lnSpc>
              <a:buFont typeface="+mj-lt"/>
              <a:buAutoNum type="arabicPeriod"/>
            </a:pPr>
            <a:r>
              <a:rPr lang="en-US" sz="3200" dirty="0" smtClean="0"/>
              <a:t>Review of data collected in relation to the pathway</a:t>
            </a:r>
          </a:p>
          <a:p>
            <a:pPr marL="457200" indent="-457200">
              <a:lnSpc>
                <a:spcPct val="150000"/>
              </a:lnSpc>
              <a:buFont typeface="+mj-lt"/>
              <a:buAutoNum type="arabicPeriod"/>
            </a:pPr>
            <a:r>
              <a:rPr lang="en-US" sz="3200" dirty="0" smtClean="0"/>
              <a:t>Top level actions to take forward</a:t>
            </a:r>
            <a:endParaRPr lang="en-US" sz="3200" dirty="0"/>
          </a:p>
          <a:p>
            <a:pPr marL="457200" indent="-457200">
              <a:lnSpc>
                <a:spcPct val="150000"/>
              </a:lnSpc>
              <a:buFont typeface="+mj-lt"/>
              <a:buAutoNum type="arabicPeriod"/>
            </a:pPr>
            <a:endParaRPr lang="en-US" sz="2200" dirty="0"/>
          </a:p>
          <a:p>
            <a:pPr marL="457200" indent="-457200">
              <a:lnSpc>
                <a:spcPct val="150000"/>
              </a:lnSpc>
              <a:buFont typeface="+mj-lt"/>
              <a:buAutoNum type="arabicPeriod"/>
            </a:pPr>
            <a:endParaRPr lang="en-US" dirty="0"/>
          </a:p>
        </p:txBody>
      </p:sp>
    </p:spTree>
    <p:extLst>
      <p:ext uri="{BB962C8B-B14F-4D97-AF65-F5344CB8AC3E}">
        <p14:creationId xmlns:p14="http://schemas.microsoft.com/office/powerpoint/2010/main" val="3099857307"/>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068927" cy="576263"/>
          </a:xfrm>
        </p:spPr>
        <p:txBody>
          <a:bodyPr/>
          <a:lstStyle/>
          <a:p>
            <a:r>
              <a:rPr lang="en-US" dirty="0" smtClean="0"/>
              <a:t>Mapping Your Pathways: work completed</a:t>
            </a:r>
            <a:endParaRPr lang="en-US" dirty="0"/>
          </a:p>
        </p:txBody>
      </p:sp>
      <p:sp>
        <p:nvSpPr>
          <p:cNvPr id="3" name="Text Placeholder 2"/>
          <p:cNvSpPr>
            <a:spLocks noGrp="1"/>
          </p:cNvSpPr>
          <p:nvPr>
            <p:ph type="body" sz="quarter" idx="11"/>
          </p:nvPr>
        </p:nvSpPr>
        <p:spPr>
          <a:xfrm>
            <a:off x="250825" y="950279"/>
            <a:ext cx="8642350" cy="5759614"/>
          </a:xfrm>
        </p:spPr>
        <p:txBody>
          <a:bodyPr/>
          <a:lstStyle/>
          <a:p>
            <a:pPr marL="0" indent="0">
              <a:spcBef>
                <a:spcPts val="0"/>
              </a:spcBef>
              <a:buNone/>
            </a:pPr>
            <a:r>
              <a:rPr lang="en-US" sz="2400" dirty="0" smtClean="0"/>
              <a:t>At the last workshop we:</a:t>
            </a:r>
          </a:p>
          <a:p>
            <a:pPr marL="0" indent="0">
              <a:spcBef>
                <a:spcPts val="0"/>
              </a:spcBef>
              <a:buNone/>
            </a:pPr>
            <a:endParaRPr lang="en-US" sz="1000" dirty="0" smtClean="0"/>
          </a:p>
          <a:p>
            <a:pPr>
              <a:spcBef>
                <a:spcPts val="0"/>
              </a:spcBef>
            </a:pPr>
            <a:r>
              <a:rPr lang="en-US" sz="2400" dirty="0" smtClean="0"/>
              <a:t>Defined the scope of our pathway</a:t>
            </a:r>
          </a:p>
          <a:p>
            <a:pPr>
              <a:spcBef>
                <a:spcPts val="0"/>
              </a:spcBef>
            </a:pPr>
            <a:r>
              <a:rPr lang="en-US" sz="2400" dirty="0" smtClean="0"/>
              <a:t>Built our pathway</a:t>
            </a:r>
          </a:p>
          <a:p>
            <a:pPr>
              <a:spcBef>
                <a:spcPts val="0"/>
              </a:spcBef>
            </a:pPr>
            <a:r>
              <a:rPr lang="en-US" sz="2400" dirty="0" smtClean="0"/>
              <a:t>Reviewed the pathway as a group</a:t>
            </a:r>
          </a:p>
          <a:p>
            <a:pPr>
              <a:spcBef>
                <a:spcPts val="0"/>
              </a:spcBef>
            </a:pPr>
            <a:r>
              <a:rPr lang="en-US" sz="2400" dirty="0" err="1" smtClean="0"/>
              <a:t>Analysed</a:t>
            </a:r>
            <a:r>
              <a:rPr lang="en-US" sz="2400" dirty="0" smtClean="0"/>
              <a:t> the pathway from four different perspectives:</a:t>
            </a:r>
            <a:endParaRPr lang="en-US" sz="2400" dirty="0"/>
          </a:p>
          <a:p>
            <a:pPr marL="685800" indent="-274320">
              <a:spcBef>
                <a:spcPts val="0"/>
              </a:spcBef>
              <a:buFont typeface="+mj-lt"/>
              <a:buAutoNum type="arabicPeriod"/>
            </a:pPr>
            <a:r>
              <a:rPr lang="en-US" sz="1900" dirty="0"/>
              <a:t>Patient experience</a:t>
            </a:r>
          </a:p>
          <a:p>
            <a:pPr marL="685800" indent="-274320">
              <a:spcBef>
                <a:spcPts val="0"/>
              </a:spcBef>
              <a:buFont typeface="+mj-lt"/>
              <a:buAutoNum type="arabicPeriod"/>
            </a:pPr>
            <a:r>
              <a:rPr lang="en-US" sz="1900" dirty="0"/>
              <a:t>Operations (interactions between services and agencies)</a:t>
            </a:r>
          </a:p>
          <a:p>
            <a:pPr marL="685800" indent="-274320">
              <a:spcBef>
                <a:spcPts val="0"/>
              </a:spcBef>
              <a:buFont typeface="+mj-lt"/>
              <a:buAutoNum type="arabicPeriod"/>
            </a:pPr>
            <a:r>
              <a:rPr lang="en-US" sz="1900" dirty="0"/>
              <a:t>Evidenced based interventions</a:t>
            </a:r>
          </a:p>
          <a:p>
            <a:pPr marL="685800" indent="-274320">
              <a:spcBef>
                <a:spcPts val="0"/>
              </a:spcBef>
              <a:buFont typeface="+mj-lt"/>
              <a:buAutoNum type="arabicPeriod"/>
            </a:pPr>
            <a:r>
              <a:rPr lang="en-US" sz="1900" dirty="0"/>
              <a:t>Outcomes and </a:t>
            </a:r>
            <a:r>
              <a:rPr lang="en-US" sz="1900" dirty="0" smtClean="0"/>
              <a:t>measures</a:t>
            </a:r>
            <a:endParaRPr lang="en-US" sz="1900" dirty="0"/>
          </a:p>
          <a:p>
            <a:pPr>
              <a:spcBef>
                <a:spcPts val="0"/>
              </a:spcBef>
            </a:pPr>
            <a:r>
              <a:rPr lang="en-US" sz="2400" dirty="0" smtClean="0"/>
              <a:t>Highlighted areas of good practice, problems with quality and problems with duplication and inefficiency</a:t>
            </a:r>
          </a:p>
          <a:p>
            <a:pPr>
              <a:spcBef>
                <a:spcPts val="0"/>
              </a:spcBef>
            </a:pPr>
            <a:r>
              <a:rPr lang="en-US" sz="2400" dirty="0" smtClean="0"/>
              <a:t>Reviewed the pathway as a group again</a:t>
            </a:r>
          </a:p>
          <a:p>
            <a:pPr>
              <a:spcBef>
                <a:spcPts val="0"/>
              </a:spcBef>
            </a:pPr>
            <a:r>
              <a:rPr lang="en-US" sz="2400" dirty="0" smtClean="0"/>
              <a:t>Added in additional agencies that had previously been missed</a:t>
            </a:r>
          </a:p>
          <a:p>
            <a:pPr>
              <a:spcBef>
                <a:spcPts val="0"/>
              </a:spcBef>
            </a:pPr>
            <a:r>
              <a:rPr lang="en-US" sz="2400" dirty="0" smtClean="0"/>
              <a:t>Identified areas that needed further work or a ‘deep dive’</a:t>
            </a:r>
            <a:endParaRPr lang="en-US" sz="2400" dirty="0"/>
          </a:p>
          <a:p>
            <a:pPr>
              <a:lnSpc>
                <a:spcPct val="140000"/>
              </a:lnSpc>
            </a:pPr>
            <a:endParaRPr lang="en-US" sz="2200" dirty="0"/>
          </a:p>
          <a:p>
            <a:pPr>
              <a:lnSpc>
                <a:spcPct val="140000"/>
              </a:lnSpc>
            </a:pPr>
            <a:endParaRPr lang="en-US" sz="2400" dirty="0"/>
          </a:p>
        </p:txBody>
      </p:sp>
    </p:spTree>
    <p:extLst>
      <p:ext uri="{BB962C8B-B14F-4D97-AF65-F5344CB8AC3E}">
        <p14:creationId xmlns:p14="http://schemas.microsoft.com/office/powerpoint/2010/main" val="1882010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Mapped Pathway</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picture of mapped pathway]</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3459795834"/>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72902"/>
            <a:ext cx="7772400" cy="2939558"/>
          </a:xfrm>
        </p:spPr>
        <p:txBody>
          <a:bodyPr/>
          <a:lstStyle/>
          <a:p>
            <a:r>
              <a:rPr lang="en-GB" sz="3600" dirty="0" smtClean="0">
                <a:solidFill>
                  <a:schemeClr val="accent5"/>
                </a:solidFill>
              </a:rPr>
              <a:t>i-THRIVE Approach to Implementation</a:t>
            </a:r>
            <a:br>
              <a:rPr lang="en-GB" sz="3600" dirty="0" smtClean="0">
                <a:solidFill>
                  <a:schemeClr val="accent5"/>
                </a:solidFill>
              </a:rPr>
            </a:br>
            <a:r>
              <a:rPr lang="en-GB" sz="3600" dirty="0" smtClean="0">
                <a:solidFill>
                  <a:schemeClr val="accent5"/>
                </a:solidFill>
              </a:rPr>
              <a:t>Phase 1: Understanding Your System</a:t>
            </a:r>
            <a:br>
              <a:rPr lang="en-GB" sz="3600" dirty="0" smtClean="0">
                <a:solidFill>
                  <a:schemeClr val="accent5"/>
                </a:solidFill>
              </a:rPr>
            </a:br>
            <a:r>
              <a:rPr lang="en-GB" sz="3600" dirty="0">
                <a:solidFill>
                  <a:schemeClr val="accent5"/>
                </a:solidFill>
              </a:rPr>
              <a:t/>
            </a:r>
            <a:br>
              <a:rPr lang="en-GB" sz="3600" dirty="0">
                <a:solidFill>
                  <a:schemeClr val="accent5"/>
                </a:solidFill>
              </a:rPr>
            </a:br>
            <a:r>
              <a:rPr lang="en-GB" sz="3600" dirty="0" smtClean="0">
                <a:solidFill>
                  <a:schemeClr val="accent5"/>
                </a:solidFill>
              </a:rPr>
              <a:t>Data Analysis</a:t>
            </a:r>
            <a:endParaRPr lang="en-US" sz="3600" b="1" i="1" dirty="0">
              <a:solidFill>
                <a:schemeClr val="accent5"/>
              </a:solidFill>
            </a:endParaRPr>
          </a:p>
        </p:txBody>
      </p:sp>
    </p:spTree>
    <p:extLst>
      <p:ext uri="{BB962C8B-B14F-4D97-AF65-F5344CB8AC3E}">
        <p14:creationId xmlns:p14="http://schemas.microsoft.com/office/powerpoint/2010/main" val="853048736"/>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p:cNvSpPr>
            <a:spLocks noGrp="1"/>
          </p:cNvSpPr>
          <p:nvPr>
            <p:ph type="body" sz="quarter" idx="10"/>
          </p:nvPr>
        </p:nvSpPr>
        <p:spPr>
          <a:xfrm>
            <a:off x="250825" y="260350"/>
            <a:ext cx="8642350" cy="576263"/>
          </a:xfrm>
        </p:spPr>
        <p:txBody>
          <a:bodyPr/>
          <a:lstStyle/>
          <a:p>
            <a:r>
              <a:rPr lang="en-US" altLang="en-US" dirty="0" smtClean="0"/>
              <a:t>Data Analysis</a:t>
            </a:r>
          </a:p>
        </p:txBody>
      </p:sp>
      <p:sp>
        <p:nvSpPr>
          <p:cNvPr id="18435" name="Text Placeholder 2"/>
          <p:cNvSpPr>
            <a:spLocks noGrp="1"/>
          </p:cNvSpPr>
          <p:nvPr>
            <p:ph type="body" sz="quarter" idx="11"/>
          </p:nvPr>
        </p:nvSpPr>
        <p:spPr>
          <a:xfrm>
            <a:off x="250825" y="1196974"/>
            <a:ext cx="8642350" cy="5268219"/>
          </a:xfrm>
        </p:spPr>
        <p:txBody>
          <a:bodyPr/>
          <a:lstStyle/>
          <a:p>
            <a:r>
              <a:rPr lang="en-US" altLang="en-US" sz="2200" dirty="0" smtClean="0"/>
              <a:t>Developing a map of your existing pathways is an important first step to understanding how your system is working currently</a:t>
            </a:r>
          </a:p>
          <a:p>
            <a:r>
              <a:rPr lang="en-US" altLang="en-US" sz="2200" dirty="0" smtClean="0"/>
              <a:t>A critical second step is to understand how this is functioning:</a:t>
            </a:r>
          </a:p>
          <a:p>
            <a:pPr lvl="1"/>
            <a:r>
              <a:rPr lang="en-US" altLang="en-US" sz="2200" dirty="0" smtClean="0"/>
              <a:t>How does this pathway impact on patient outcomes?</a:t>
            </a:r>
          </a:p>
          <a:p>
            <a:pPr lvl="1"/>
            <a:r>
              <a:rPr lang="en-US" altLang="en-US" sz="2200" dirty="0" smtClean="0"/>
              <a:t>Does the structure of the pathway enable us to meet basic standards around access and waiting times? </a:t>
            </a:r>
          </a:p>
          <a:p>
            <a:pPr lvl="1"/>
            <a:r>
              <a:rPr lang="en-US" altLang="en-US" sz="2200" dirty="0" smtClean="0"/>
              <a:t>Is it an efficient system?  </a:t>
            </a:r>
          </a:p>
          <a:p>
            <a:pPr lvl="1"/>
            <a:r>
              <a:rPr lang="en-US" altLang="en-US" sz="2200" dirty="0" smtClean="0"/>
              <a:t>Does the way the pathway functions put pressure on any particular parts of the system, e.g. primary care or education?</a:t>
            </a:r>
          </a:p>
          <a:p>
            <a:pPr lvl="1"/>
            <a:r>
              <a:rPr lang="en-US" altLang="en-US" sz="2200" dirty="0" smtClean="0"/>
              <a:t>What do children, young people and parents think of the way the system currently works? </a:t>
            </a:r>
          </a:p>
          <a:p>
            <a:pPr lvl="1"/>
            <a:r>
              <a:rPr lang="en-US" altLang="en-US" sz="2200" dirty="0" smtClean="0"/>
              <a:t>Are there any parts of the pathway have unintended consequences, such as children and young people receiving poor care?</a:t>
            </a:r>
          </a:p>
          <a:p>
            <a:pPr lvl="1"/>
            <a:endParaRPr lang="en-US" altLang="en-US" dirty="0" smtClean="0"/>
          </a:p>
        </p:txBody>
      </p:sp>
    </p:spTree>
    <p:extLst>
      <p:ext uri="{BB962C8B-B14F-4D97-AF65-F5344CB8AC3E}">
        <p14:creationId xmlns:p14="http://schemas.microsoft.com/office/powerpoint/2010/main" val="1452980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p:txBody>
          <a:bodyPr/>
          <a:lstStyle/>
          <a:p>
            <a:r>
              <a:rPr lang="en-GB" altLang="en-US" dirty="0" smtClean="0"/>
              <a:t>Data and Discussion</a:t>
            </a:r>
          </a:p>
        </p:txBody>
      </p:sp>
      <p:sp>
        <p:nvSpPr>
          <p:cNvPr id="3" name="Text Placeholder 2"/>
          <p:cNvSpPr>
            <a:spLocks noGrp="1"/>
          </p:cNvSpPr>
          <p:nvPr>
            <p:ph type="body" sz="quarter" idx="11"/>
          </p:nvPr>
        </p:nvSpPr>
        <p:spPr/>
        <p:txBody>
          <a:bodyPr rtlCol="0">
            <a:normAutofit/>
          </a:bodyPr>
          <a:lstStyle/>
          <a:p>
            <a:pPr fontAlgn="auto">
              <a:spcAft>
                <a:spcPts val="0"/>
              </a:spcAft>
              <a:defRPr/>
            </a:pPr>
            <a:r>
              <a:rPr lang="en-GB" sz="2400" dirty="0" smtClean="0"/>
              <a:t>Over the next few slides we will present some graphs which help show how children and young people are moving though your pathways</a:t>
            </a:r>
          </a:p>
          <a:p>
            <a:pPr fontAlgn="auto">
              <a:spcAft>
                <a:spcPts val="0"/>
              </a:spcAft>
              <a:defRPr/>
            </a:pPr>
            <a:r>
              <a:rPr lang="en-GB" sz="2400" dirty="0" smtClean="0"/>
              <a:t>This information has been collected by [enter name] and relates to [enter services names]</a:t>
            </a:r>
          </a:p>
          <a:p>
            <a:pPr fontAlgn="auto">
              <a:spcAft>
                <a:spcPts val="0"/>
              </a:spcAft>
              <a:defRPr/>
            </a:pPr>
            <a:r>
              <a:rPr lang="en-GB" sz="2400" dirty="0" smtClean="0"/>
              <a:t>This data relates to all children and young people receiving support during [enter time period]</a:t>
            </a:r>
          </a:p>
          <a:p>
            <a:pPr fontAlgn="auto">
              <a:spcAft>
                <a:spcPts val="0"/>
              </a:spcAft>
              <a:defRPr/>
            </a:pPr>
            <a:r>
              <a:rPr lang="en-GB" sz="2400" dirty="0" smtClean="0"/>
              <a:t>[enter any further statements about the data]</a:t>
            </a:r>
          </a:p>
          <a:p>
            <a:pPr marL="0" indent="0" fontAlgn="auto">
              <a:spcAft>
                <a:spcPts val="0"/>
              </a:spcAft>
              <a:buFont typeface="Arial" panose="020B0604020202020204" pitchFamily="34" charset="0"/>
              <a:buNone/>
              <a:defRPr/>
            </a:pPr>
            <a:endParaRPr lang="en-GB" dirty="0" smtClean="0"/>
          </a:p>
        </p:txBody>
      </p:sp>
    </p:spTree>
    <p:extLst>
      <p:ext uri="{BB962C8B-B14F-4D97-AF65-F5344CB8AC3E}">
        <p14:creationId xmlns:p14="http://schemas.microsoft.com/office/powerpoint/2010/main" val="3782762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551049328"/>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562990162"/>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012273354"/>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743643011"/>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1522816263"/>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1158383"/>
          </a:xfrm>
        </p:spPr>
        <p:txBody>
          <a:bodyPr/>
          <a:lstStyle/>
          <a:p>
            <a:r>
              <a:rPr lang="en-GB" sz="3600" dirty="0" smtClean="0">
                <a:solidFill>
                  <a:schemeClr val="accent5"/>
                </a:solidFill>
              </a:rPr>
              <a:t>Overview of THRIVE and </a:t>
            </a:r>
            <a:r>
              <a:rPr lang="en-GB" sz="3600" dirty="0" err="1" smtClean="0">
                <a:solidFill>
                  <a:schemeClr val="accent5"/>
                </a:solidFill>
              </a:rPr>
              <a:t>i</a:t>
            </a:r>
            <a:r>
              <a:rPr lang="en-GB" sz="3600" dirty="0" smtClean="0">
                <a:solidFill>
                  <a:schemeClr val="accent5"/>
                </a:solidFill>
              </a:rPr>
              <a:t>-THRIVE</a:t>
            </a:r>
            <a:endParaRPr lang="en-US" sz="3600" b="1" i="1" dirty="0">
              <a:solidFill>
                <a:schemeClr val="accent5"/>
              </a:solidFill>
            </a:endParaRPr>
          </a:p>
        </p:txBody>
      </p:sp>
    </p:spTree>
    <p:extLst>
      <p:ext uri="{BB962C8B-B14F-4D97-AF65-F5344CB8AC3E}">
        <p14:creationId xmlns:p14="http://schemas.microsoft.com/office/powerpoint/2010/main" val="43254849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1066839102"/>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1347187678"/>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p:txBody>
          <a:bodyPr/>
          <a:lstStyle/>
          <a:p>
            <a:r>
              <a:rPr lang="en-GB" altLang="en-US" dirty="0" smtClean="0"/>
              <a:t>Data and Discussion: Groups </a:t>
            </a:r>
          </a:p>
        </p:txBody>
      </p:sp>
      <p:sp>
        <p:nvSpPr>
          <p:cNvPr id="3" name="Text Placeholder 2"/>
          <p:cNvSpPr>
            <a:spLocks noGrp="1"/>
          </p:cNvSpPr>
          <p:nvPr>
            <p:ph type="body" sz="quarter" idx="11"/>
          </p:nvPr>
        </p:nvSpPr>
        <p:spPr/>
        <p:txBody>
          <a:bodyPr rtlCol="0">
            <a:normAutofit/>
          </a:bodyPr>
          <a:lstStyle/>
          <a:p>
            <a:pPr fontAlgn="auto">
              <a:spcAft>
                <a:spcPts val="0"/>
              </a:spcAft>
              <a:defRPr/>
            </a:pPr>
            <a:endParaRPr lang="en-GB" dirty="0" smtClean="0"/>
          </a:p>
          <a:p>
            <a:pPr marL="0" indent="0" fontAlgn="auto">
              <a:spcAft>
                <a:spcPts val="0"/>
              </a:spcAft>
              <a:buFont typeface="Arial" panose="020B0604020202020204" pitchFamily="34" charset="0"/>
              <a:buNone/>
              <a:defRPr/>
            </a:pPr>
            <a:endParaRPr lang="en-GB" dirty="0" smtClean="0"/>
          </a:p>
        </p:txBody>
      </p:sp>
      <p:sp>
        <p:nvSpPr>
          <p:cNvPr id="4" name="Text Placeholder 2"/>
          <p:cNvSpPr txBox="1">
            <a:spLocks/>
          </p:cNvSpPr>
          <p:nvPr/>
        </p:nvSpPr>
        <p:spPr>
          <a:xfrm>
            <a:off x="250825" y="848731"/>
            <a:ext cx="8642350" cy="5642221"/>
          </a:xfrm>
          <a:prstGeom prst="rect">
            <a:avLst/>
          </a:prstGeom>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200" dirty="0" smtClean="0"/>
              <a:t>You will now review the data presented in smaller groups</a:t>
            </a:r>
          </a:p>
          <a:p>
            <a:pPr marL="0" indent="0">
              <a:buNone/>
            </a:pPr>
            <a:endParaRPr lang="en-US" altLang="en-US" sz="2200" dirty="0"/>
          </a:p>
          <a:p>
            <a:pPr marL="0" indent="0">
              <a:buNone/>
            </a:pPr>
            <a:r>
              <a:rPr lang="en-US" altLang="en-US" sz="2200" b="1" dirty="0" smtClean="0"/>
              <a:t>45 minutes</a:t>
            </a:r>
          </a:p>
          <a:p>
            <a:r>
              <a:rPr lang="en-US" altLang="en-US" sz="2200" dirty="0" smtClean="0"/>
              <a:t>As a group discuss the following points:</a:t>
            </a:r>
          </a:p>
          <a:p>
            <a:pPr lvl="1">
              <a:buFont typeface="Wingdings" panose="05000000000000000000" pitchFamily="2" charset="2"/>
              <a:buChar char="v"/>
            </a:pPr>
            <a:r>
              <a:rPr lang="en-US" altLang="en-US" sz="2200" dirty="0" smtClean="0"/>
              <a:t>Does the data presented reflect your personal experiences of the local system?</a:t>
            </a:r>
          </a:p>
          <a:p>
            <a:pPr lvl="1">
              <a:buFont typeface="Wingdings" panose="05000000000000000000" pitchFamily="2" charset="2"/>
              <a:buChar char="v"/>
            </a:pPr>
            <a:r>
              <a:rPr lang="en-US" altLang="en-US" sz="2200" dirty="0" smtClean="0"/>
              <a:t>Are there any surprises in the data presented?</a:t>
            </a:r>
          </a:p>
          <a:p>
            <a:pPr lvl="1">
              <a:buFont typeface="Wingdings" panose="05000000000000000000" pitchFamily="2" charset="2"/>
              <a:buChar char="v"/>
            </a:pPr>
            <a:r>
              <a:rPr lang="en-US" altLang="en-US" sz="2200" dirty="0" smtClean="0"/>
              <a:t>Is there anything that needs further contextual investigation?</a:t>
            </a:r>
          </a:p>
          <a:p>
            <a:pPr lvl="1">
              <a:buFont typeface="Wingdings" panose="05000000000000000000" pitchFamily="2" charset="2"/>
              <a:buChar char="v"/>
            </a:pPr>
            <a:r>
              <a:rPr lang="en-US" altLang="en-US" sz="2200" dirty="0" smtClean="0"/>
              <a:t>Is the data for your local system in line with national benchmarking?</a:t>
            </a:r>
          </a:p>
          <a:p>
            <a:pPr lvl="1">
              <a:buFont typeface="Wingdings" panose="05000000000000000000" pitchFamily="2" charset="2"/>
              <a:buChar char="v"/>
            </a:pPr>
            <a:r>
              <a:rPr lang="en-US" altLang="en-US" sz="2200" dirty="0" smtClean="0"/>
              <a:t>What data is missing?</a:t>
            </a:r>
          </a:p>
          <a:p>
            <a:pPr lvl="1">
              <a:buFont typeface="Wingdings" panose="05000000000000000000" pitchFamily="2" charset="2"/>
              <a:buChar char="v"/>
            </a:pPr>
            <a:endParaRPr lang="en-US" altLang="en-US" sz="2200" dirty="0"/>
          </a:p>
          <a:p>
            <a:pPr marL="0" indent="0">
              <a:buNone/>
            </a:pPr>
            <a:r>
              <a:rPr lang="en-US" altLang="en-US" sz="2200" b="1" dirty="0"/>
              <a:t>Feedback: 30 minutes</a:t>
            </a:r>
          </a:p>
          <a:p>
            <a:r>
              <a:rPr lang="en-US" altLang="en-US" sz="2200" dirty="0"/>
              <a:t>Each table feeds </a:t>
            </a:r>
            <a:r>
              <a:rPr lang="en-US" altLang="en-US" sz="2200" dirty="0" smtClean="0"/>
              <a:t>back their </a:t>
            </a:r>
            <a:r>
              <a:rPr lang="en-US" altLang="en-US" sz="2200" dirty="0"/>
              <a:t>key </a:t>
            </a:r>
            <a:r>
              <a:rPr lang="en-US" altLang="en-US" sz="2200" dirty="0" smtClean="0"/>
              <a:t>points to </a:t>
            </a:r>
            <a:r>
              <a:rPr lang="en-US" altLang="en-US" sz="2200" dirty="0"/>
              <a:t>the group as a </a:t>
            </a:r>
            <a:r>
              <a:rPr lang="en-US" altLang="en-US" sz="2200" dirty="0" smtClean="0"/>
              <a:t>whole</a:t>
            </a:r>
          </a:p>
          <a:p>
            <a:r>
              <a:rPr lang="en-US" altLang="en-US" sz="2200" dirty="0" smtClean="0"/>
              <a:t>Comments </a:t>
            </a:r>
            <a:r>
              <a:rPr lang="en-US" altLang="en-US" sz="2200" dirty="0"/>
              <a:t>on the points shared by each </a:t>
            </a:r>
            <a:r>
              <a:rPr lang="en-US" altLang="en-US" sz="2200" dirty="0" smtClean="0"/>
              <a:t>table</a:t>
            </a:r>
          </a:p>
          <a:p>
            <a:pPr lvl="1"/>
            <a:endParaRPr lang="en-US" altLang="en-US" dirty="0" smtClean="0"/>
          </a:p>
        </p:txBody>
      </p:sp>
    </p:spTree>
    <p:extLst>
      <p:ext uri="{BB962C8B-B14F-4D97-AF65-F5344CB8AC3E}">
        <p14:creationId xmlns:p14="http://schemas.microsoft.com/office/powerpoint/2010/main" val="4030705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p:txBody>
          <a:bodyPr/>
          <a:lstStyle/>
          <a:p>
            <a:r>
              <a:rPr lang="en-GB" altLang="en-US" dirty="0" smtClean="0"/>
              <a:t>Data and Discussion: actions to take forward</a:t>
            </a:r>
          </a:p>
        </p:txBody>
      </p:sp>
      <p:sp>
        <p:nvSpPr>
          <p:cNvPr id="3" name="Text Placeholder 2"/>
          <p:cNvSpPr>
            <a:spLocks noGrp="1"/>
          </p:cNvSpPr>
          <p:nvPr>
            <p:ph type="body" sz="quarter" idx="11"/>
          </p:nvPr>
        </p:nvSpPr>
        <p:spPr/>
        <p:txBody>
          <a:bodyPr rtlCol="0">
            <a:normAutofit/>
          </a:bodyPr>
          <a:lstStyle/>
          <a:p>
            <a:pPr fontAlgn="auto">
              <a:spcAft>
                <a:spcPts val="0"/>
              </a:spcAft>
              <a:defRPr/>
            </a:pPr>
            <a:endParaRPr lang="en-GB" dirty="0" smtClean="0"/>
          </a:p>
          <a:p>
            <a:pPr marL="0" indent="0" fontAlgn="auto">
              <a:spcAft>
                <a:spcPts val="0"/>
              </a:spcAft>
              <a:buFont typeface="Arial" panose="020B0604020202020204" pitchFamily="34" charset="0"/>
              <a:buNone/>
              <a:defRPr/>
            </a:pPr>
            <a:endParaRPr lang="en-GB" dirty="0" smtClean="0"/>
          </a:p>
        </p:txBody>
      </p:sp>
      <p:sp>
        <p:nvSpPr>
          <p:cNvPr id="4" name="Text Placeholder 2"/>
          <p:cNvSpPr txBox="1">
            <a:spLocks/>
          </p:cNvSpPr>
          <p:nvPr/>
        </p:nvSpPr>
        <p:spPr>
          <a:xfrm>
            <a:off x="250825" y="1056068"/>
            <a:ext cx="8642350" cy="5434884"/>
          </a:xfrm>
          <a:prstGeom prst="rect">
            <a:avLst/>
          </a:prstGeom>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200" dirty="0" smtClean="0"/>
              <a:t>Based on the group discussions and the feedback</a:t>
            </a:r>
            <a:r>
              <a:rPr lang="en-US" altLang="en-US" sz="2200" dirty="0"/>
              <a:t> </a:t>
            </a:r>
            <a:r>
              <a:rPr lang="en-US" altLang="en-US" sz="2200" dirty="0" smtClean="0"/>
              <a:t>we will now identify any further investigation that needs to be undertaken</a:t>
            </a:r>
          </a:p>
          <a:p>
            <a:pPr marL="0" indent="0">
              <a:buNone/>
            </a:pPr>
            <a:endParaRPr lang="en-US" altLang="en-US" sz="2200" dirty="0" smtClean="0"/>
          </a:p>
          <a:p>
            <a:r>
              <a:rPr lang="en-US" altLang="en-US" sz="2200" dirty="0" smtClean="0"/>
              <a:t>What do we need to look into further?</a:t>
            </a:r>
          </a:p>
          <a:p>
            <a:r>
              <a:rPr lang="en-US" altLang="en-US" sz="2200" dirty="0" smtClean="0"/>
              <a:t>What additional data do we need to collect?</a:t>
            </a:r>
          </a:p>
          <a:p>
            <a:r>
              <a:rPr lang="en-US" altLang="en-US" sz="2200" dirty="0" smtClean="0"/>
              <a:t>Do we have data from all agencies involved in supporting children and young people?</a:t>
            </a:r>
          </a:p>
          <a:p>
            <a:pPr marL="0" indent="0">
              <a:buNone/>
            </a:pPr>
            <a:endParaRPr lang="en-US" altLang="en-US" sz="2200" dirty="0" smtClean="0"/>
          </a:p>
          <a:p>
            <a:pPr marL="0" indent="0">
              <a:buNone/>
            </a:pPr>
            <a:endParaRPr lang="en-US" altLang="en-US" sz="2200" dirty="0"/>
          </a:p>
          <a:p>
            <a:pPr marL="0" indent="0">
              <a:buNone/>
            </a:pPr>
            <a:r>
              <a:rPr lang="en-US" altLang="en-US" sz="2200" b="1" dirty="0" smtClean="0"/>
              <a:t>15 minutes</a:t>
            </a:r>
          </a:p>
          <a:p>
            <a:r>
              <a:rPr lang="en-US" altLang="en-US" sz="2200" dirty="0" smtClean="0"/>
              <a:t>List all actions to take forward on flipchart paper</a:t>
            </a:r>
          </a:p>
        </p:txBody>
      </p:sp>
    </p:spTree>
    <p:extLst>
      <p:ext uri="{BB962C8B-B14F-4D97-AF65-F5344CB8AC3E}">
        <p14:creationId xmlns:p14="http://schemas.microsoft.com/office/powerpoint/2010/main" val="2549922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smtClean="0">
                <a:solidFill>
                  <a:schemeClr val="accent5"/>
                </a:solidFill>
              </a:rPr>
              <a:t>Next Steps</a:t>
            </a:r>
            <a:endParaRPr lang="en-US" sz="3600" b="1" i="1" dirty="0">
              <a:solidFill>
                <a:schemeClr val="accent5"/>
              </a:solidFill>
            </a:endParaRPr>
          </a:p>
        </p:txBody>
      </p:sp>
    </p:spTree>
    <p:extLst>
      <p:ext uri="{BB962C8B-B14F-4D97-AF65-F5344CB8AC3E}">
        <p14:creationId xmlns:p14="http://schemas.microsoft.com/office/powerpoint/2010/main" val="4027726188"/>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Next steps</a:t>
            </a:r>
            <a:endParaRPr lang="en-US" dirty="0"/>
          </a:p>
        </p:txBody>
      </p:sp>
      <p:sp>
        <p:nvSpPr>
          <p:cNvPr id="3" name="Text Placeholder 2"/>
          <p:cNvSpPr>
            <a:spLocks noGrp="1"/>
          </p:cNvSpPr>
          <p:nvPr>
            <p:ph type="body" sz="quarter" idx="11"/>
          </p:nvPr>
        </p:nvSpPr>
        <p:spPr/>
        <p:txBody>
          <a:bodyPr/>
          <a:lstStyle/>
          <a:p>
            <a:r>
              <a:rPr lang="en-US" sz="2200" dirty="0" smtClean="0"/>
              <a:t>Action points typed up and sent out to the group</a:t>
            </a:r>
          </a:p>
          <a:p>
            <a:pPr marL="0" indent="0">
              <a:buNone/>
            </a:pPr>
            <a:endParaRPr lang="en-US" sz="2200" dirty="0" smtClean="0"/>
          </a:p>
          <a:p>
            <a:r>
              <a:rPr lang="en-US" sz="2200" dirty="0" smtClean="0"/>
              <a:t>Qualitative review of the system undertaken</a:t>
            </a:r>
          </a:p>
          <a:p>
            <a:pPr marL="0" indent="0">
              <a:buNone/>
            </a:pPr>
            <a:endParaRPr lang="en-US" sz="2200" dirty="0"/>
          </a:p>
          <a:p>
            <a:r>
              <a:rPr lang="en-US" sz="2200" dirty="0" smtClean="0"/>
              <a:t>Plans for further work on understanding the system including the THRIVE Assessment Tool and agreeing priorities to take forward</a:t>
            </a:r>
          </a:p>
          <a:p>
            <a:endParaRPr lang="en-US" sz="2200" dirty="0"/>
          </a:p>
          <a:p>
            <a:r>
              <a:rPr lang="en-US" sz="2200" dirty="0" smtClean="0"/>
              <a:t>Redesign workshop</a:t>
            </a:r>
          </a:p>
          <a:p>
            <a:endParaRPr lang="en-US" dirty="0" smtClean="0"/>
          </a:p>
          <a:p>
            <a:pPr marL="0" indent="0">
              <a:buNone/>
            </a:pPr>
            <a:endParaRPr lang="en-US" sz="1500" dirty="0" smtClean="0"/>
          </a:p>
        </p:txBody>
      </p:sp>
    </p:spTree>
    <p:extLst>
      <p:ext uri="{BB962C8B-B14F-4D97-AF65-F5344CB8AC3E}">
        <p14:creationId xmlns:p14="http://schemas.microsoft.com/office/powerpoint/2010/main" val="10078909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a:t>
            </a:r>
            <a:r>
              <a:rPr lang="en-US" dirty="0" smtClean="0"/>
              <a:t>information: the i-THRIVE Programme Team</a:t>
            </a:r>
            <a:endParaRPr lang="en-US" dirty="0"/>
          </a:p>
        </p:txBody>
      </p:sp>
      <p:sp>
        <p:nvSpPr>
          <p:cNvPr id="3" name="Text Placeholder 2"/>
          <p:cNvSpPr>
            <a:spLocks noGrp="1"/>
          </p:cNvSpPr>
          <p:nvPr>
            <p:ph type="body" sz="quarter" idx="11"/>
          </p:nvPr>
        </p:nvSpPr>
        <p:spPr>
          <a:xfrm>
            <a:off x="1288296" y="1422781"/>
            <a:ext cx="3556660" cy="4290513"/>
          </a:xfrm>
        </p:spPr>
        <p:txBody>
          <a:bodyPr/>
          <a:lstStyle/>
          <a:p>
            <a:pPr marL="0" indent="0">
              <a:buNone/>
            </a:pPr>
            <a:r>
              <a:rPr lang="en-US" sz="1600" b="1" dirty="0" smtClean="0">
                <a:solidFill>
                  <a:srgbClr val="000000"/>
                </a:solidFill>
              </a:rPr>
              <a:t>Anna </a:t>
            </a:r>
            <a:r>
              <a:rPr lang="en-US" sz="1600" b="1" dirty="0">
                <a:solidFill>
                  <a:srgbClr val="000000"/>
                </a:solidFill>
              </a:rPr>
              <a:t>Moore: </a:t>
            </a:r>
            <a:endParaRPr lang="en-US" sz="1600" b="1" dirty="0" smtClean="0">
              <a:solidFill>
                <a:srgbClr val="000000"/>
              </a:solidFill>
            </a:endParaRPr>
          </a:p>
          <a:p>
            <a:pPr marL="0" indent="0">
              <a:buNone/>
            </a:pPr>
            <a:r>
              <a:rPr lang="en-US" sz="1600" dirty="0" smtClean="0">
                <a:solidFill>
                  <a:srgbClr val="000000"/>
                </a:solidFill>
              </a:rPr>
              <a:t>i</a:t>
            </a:r>
            <a:r>
              <a:rPr lang="en-US" sz="1600" dirty="0">
                <a:solidFill>
                  <a:srgbClr val="000000"/>
                </a:solidFill>
              </a:rPr>
              <a:t>-THRIVE </a:t>
            </a:r>
            <a:r>
              <a:rPr lang="en-US" sz="1600" dirty="0" smtClean="0">
                <a:solidFill>
                  <a:srgbClr val="000000"/>
                </a:solidFill>
              </a:rPr>
              <a:t>Lead</a:t>
            </a:r>
          </a:p>
          <a:p>
            <a:pPr marL="0" indent="0">
              <a:buNone/>
            </a:pPr>
            <a:r>
              <a:rPr lang="en-US" sz="1600" dirty="0" smtClean="0">
                <a:hlinkClick r:id="rId2"/>
              </a:rPr>
              <a:t>a.moore</a:t>
            </a:r>
            <a:r>
              <a:rPr lang="en-US" sz="1600" dirty="0">
                <a:hlinkClick r:id="rId2"/>
              </a:rPr>
              <a:t>@ucl.ac.uk</a:t>
            </a:r>
            <a:endParaRPr lang="en-US" sz="1600" dirty="0"/>
          </a:p>
          <a:p>
            <a:pPr marL="0" indent="0">
              <a:buNone/>
            </a:pPr>
            <a:endParaRPr lang="en-US" sz="1600" b="1" dirty="0" smtClean="0"/>
          </a:p>
          <a:p>
            <a:pPr marL="0" indent="0">
              <a:buNone/>
            </a:pPr>
            <a:endParaRPr lang="en-US" sz="1600" b="1" dirty="0" smtClean="0"/>
          </a:p>
          <a:p>
            <a:pPr marL="0" indent="0">
              <a:buNone/>
            </a:pPr>
            <a:r>
              <a:rPr lang="en-US" sz="1600" b="1" dirty="0" smtClean="0"/>
              <a:t>Rachel James:</a:t>
            </a:r>
            <a:endParaRPr lang="en-US" sz="1600" b="1" dirty="0"/>
          </a:p>
          <a:p>
            <a:pPr marL="0" indent="0">
              <a:buNone/>
            </a:pPr>
            <a:r>
              <a:rPr lang="en-US" sz="1600" dirty="0"/>
              <a:t>i-THRIVE </a:t>
            </a:r>
            <a:r>
              <a:rPr lang="en-US" sz="1600" dirty="0" smtClean="0"/>
              <a:t>Clinical Lead</a:t>
            </a:r>
            <a:endParaRPr lang="en-US" sz="1600" dirty="0"/>
          </a:p>
          <a:p>
            <a:pPr marL="0" indent="0">
              <a:buNone/>
            </a:pPr>
            <a:r>
              <a:rPr lang="en-US" sz="1600" dirty="0" smtClean="0">
                <a:hlinkClick r:id="rId3"/>
              </a:rPr>
              <a:t>rjames</a:t>
            </a:r>
            <a:r>
              <a:rPr lang="en-US" sz="1600" dirty="0">
                <a:hlinkClick r:id="rId3"/>
              </a:rPr>
              <a:t>@tavi-</a:t>
            </a:r>
            <a:r>
              <a:rPr lang="en-US" sz="1600" dirty="0" smtClean="0">
                <a:hlinkClick r:id="rId3"/>
              </a:rPr>
              <a:t>port.nhs.uk</a:t>
            </a:r>
            <a:endParaRPr lang="en-US" sz="1600" dirty="0" smtClean="0"/>
          </a:p>
          <a:p>
            <a:pPr marL="0" indent="0">
              <a:buNone/>
            </a:pPr>
            <a:endParaRPr lang="en-US" sz="1600" dirty="0" smtClean="0"/>
          </a:p>
          <a:p>
            <a:pPr marL="0" indent="0">
              <a:buNone/>
            </a:pPr>
            <a:endParaRPr lang="en-US" sz="1600" dirty="0"/>
          </a:p>
          <a:p>
            <a:pPr marL="0" indent="0">
              <a:buNone/>
            </a:pPr>
            <a:r>
              <a:rPr lang="en-US" sz="1600" b="1" dirty="0" smtClean="0"/>
              <a:t>Bethan Morris:</a:t>
            </a:r>
          </a:p>
          <a:p>
            <a:pPr marL="0" indent="0">
              <a:buNone/>
            </a:pPr>
            <a:r>
              <a:rPr lang="en-US" sz="1600" dirty="0" smtClean="0"/>
              <a:t>i-THRIVE Research Officer</a:t>
            </a:r>
          </a:p>
          <a:p>
            <a:pPr marL="0" indent="0">
              <a:buNone/>
            </a:pPr>
            <a:r>
              <a:rPr lang="en-US" sz="1600" dirty="0" smtClean="0">
                <a:hlinkClick r:id="rId4"/>
              </a:rPr>
              <a:t>Bethan.morris@annafreud.org</a:t>
            </a: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rotWithShape="1">
          <a:blip r:embed="rId5"/>
          <a:srcRect b="24420"/>
          <a:stretch/>
        </p:blipFill>
        <p:spPr>
          <a:xfrm>
            <a:off x="409575" y="2944328"/>
            <a:ext cx="765832" cy="772294"/>
          </a:xfrm>
          <a:prstGeom prst="rect">
            <a:avLst/>
          </a:prstGeom>
          <a:ln>
            <a:solidFill>
              <a:srgbClr val="BD019D"/>
            </a:solidFill>
          </a:ln>
        </p:spPr>
      </p:pic>
      <p:pic>
        <p:nvPicPr>
          <p:cNvPr id="6" name="Picture 5"/>
          <p:cNvPicPr>
            <a:picLocks noChangeAspect="1"/>
          </p:cNvPicPr>
          <p:nvPr/>
        </p:nvPicPr>
        <p:blipFill rotWithShape="1">
          <a:blip r:embed="rId6"/>
          <a:srcRect l="9783" t="4666" b="21524"/>
          <a:stretch/>
        </p:blipFill>
        <p:spPr>
          <a:xfrm>
            <a:off x="409575" y="1556549"/>
            <a:ext cx="765832" cy="738261"/>
          </a:xfrm>
          <a:prstGeom prst="rect">
            <a:avLst/>
          </a:prstGeom>
          <a:ln>
            <a:solidFill>
              <a:srgbClr val="BD019D"/>
            </a:solidFill>
          </a:ln>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val="0"/>
              </a:ext>
            </a:extLst>
          </a:blip>
          <a:srcRect l="26109" t="13961" r="22501" b="41248"/>
          <a:stretch/>
        </p:blipFill>
        <p:spPr>
          <a:xfrm>
            <a:off x="409575" y="4366140"/>
            <a:ext cx="765832" cy="890021"/>
          </a:xfrm>
          <a:prstGeom prst="rect">
            <a:avLst/>
          </a:prstGeom>
          <a:ln>
            <a:solidFill>
              <a:srgbClr val="BD019D"/>
            </a:solidFill>
          </a:ln>
        </p:spPr>
      </p:pic>
    </p:spTree>
    <p:extLst>
      <p:ext uri="{BB962C8B-B14F-4D97-AF65-F5344CB8AC3E}">
        <p14:creationId xmlns:p14="http://schemas.microsoft.com/office/powerpoint/2010/main" val="2312069536"/>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archive.teachfind.com/ttv/static.teachers.tv/shared/EMMA/microsites/readytolearn/logo-tavistock-portman.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09738" y="1068947"/>
            <a:ext cx="2979382" cy="108636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260649"/>
            <a:ext cx="5238582" cy="492443"/>
          </a:xfrm>
          <a:prstGeom prst="rect">
            <a:avLst/>
          </a:prstGeom>
        </p:spPr>
        <p:txBody>
          <a:bodyPr wrap="square">
            <a:spAutoFit/>
          </a:bodyPr>
          <a:lstStyle/>
          <a:p>
            <a:pPr fontAlgn="auto">
              <a:spcBef>
                <a:spcPts val="0"/>
              </a:spcBef>
              <a:spcAft>
                <a:spcPts val="0"/>
              </a:spcAft>
              <a:defRPr/>
            </a:pPr>
            <a:r>
              <a:rPr lang="en-GB" sz="2600" b="1" dirty="0" smtClean="0">
                <a:solidFill>
                  <a:srgbClr val="781D7D"/>
                </a:solidFill>
              </a:rPr>
              <a:t>The THRIVE Conceptual Framework</a:t>
            </a:r>
            <a:endParaRPr lang="en-GB" sz="2600" b="1" dirty="0">
              <a:solidFill>
                <a:srgbClr val="781D7D"/>
              </a:solidFill>
            </a:endParaRPr>
          </a:p>
        </p:txBody>
      </p:sp>
      <p:pic>
        <p:nvPicPr>
          <p:cNvPr id="7" name="Picture 6"/>
          <p:cNvPicPr>
            <a:picLocks noChangeAspect="1"/>
          </p:cNvPicPr>
          <p:nvPr/>
        </p:nvPicPr>
        <p:blipFill>
          <a:blip r:embed="rId4"/>
          <a:stretch>
            <a:fillRect/>
          </a:stretch>
        </p:blipFill>
        <p:spPr>
          <a:xfrm>
            <a:off x="6530454" y="2155308"/>
            <a:ext cx="2267890" cy="712392"/>
          </a:xfrm>
          <a:prstGeom prst="rect">
            <a:avLst/>
          </a:prstGeom>
        </p:spPr>
      </p:pic>
      <p:sp>
        <p:nvSpPr>
          <p:cNvPr id="11" name="TextBox 10"/>
          <p:cNvSpPr txBox="1"/>
          <p:nvPr/>
        </p:nvSpPr>
        <p:spPr>
          <a:xfrm>
            <a:off x="251520" y="1167806"/>
            <a:ext cx="5352867" cy="5570756"/>
          </a:xfrm>
          <a:prstGeom prst="rect">
            <a:avLst/>
          </a:prstGeom>
          <a:noFill/>
        </p:spPr>
        <p:txBody>
          <a:bodyPr wrap="square" rtlCol="0">
            <a:spAutoFit/>
          </a:bodyPr>
          <a:lstStyle/>
          <a:p>
            <a:pPr>
              <a:buClr>
                <a:srgbClr val="A4D620"/>
              </a:buClr>
            </a:pPr>
            <a:r>
              <a:rPr lang="en-US" sz="2000" dirty="0"/>
              <a:t>The THRIVE conceptual framework </a:t>
            </a:r>
            <a:r>
              <a:rPr lang="en-US" sz="2000" dirty="0" smtClean="0"/>
              <a:t>(Wolpert, et al. 2016) was </a:t>
            </a:r>
            <a:r>
              <a:rPr lang="en-US" sz="2000" dirty="0"/>
              <a:t>developed as a collaboration between the Anna Freud National Centre for Children and Families and the Tavistock and Portman NHS Foundation Trust</a:t>
            </a:r>
            <a:r>
              <a:rPr lang="en-US" sz="2000" dirty="0" smtClean="0"/>
              <a:t>.</a:t>
            </a:r>
          </a:p>
          <a:p>
            <a:pPr marL="285750" indent="-285750">
              <a:buClr>
                <a:srgbClr val="A4D620"/>
              </a:buClr>
              <a:buFont typeface="Arial" panose="020B0604020202020204" pitchFamily="34" charset="0"/>
              <a:buChar char="•"/>
            </a:pPr>
            <a:endParaRPr lang="en-US" sz="2000" dirty="0"/>
          </a:p>
          <a:p>
            <a:pPr>
              <a:buClr>
                <a:srgbClr val="A4D620"/>
              </a:buClr>
            </a:pPr>
            <a:r>
              <a:rPr lang="en-GB" sz="2000" dirty="0">
                <a:solidFill>
                  <a:prstClr val="black"/>
                </a:solidFill>
              </a:rPr>
              <a:t>Built on learning from:</a:t>
            </a:r>
          </a:p>
          <a:p>
            <a:pPr marL="216000" indent="-216000">
              <a:buClr>
                <a:srgbClr val="A4D620"/>
              </a:buClr>
              <a:buFont typeface="Arial" panose="020B0604020202020204" pitchFamily="34" charset="0"/>
              <a:buChar char="•"/>
            </a:pPr>
            <a:r>
              <a:rPr lang="en-GB" sz="2000" b="1" dirty="0">
                <a:solidFill>
                  <a:prstClr val="black"/>
                </a:solidFill>
              </a:rPr>
              <a:t>Child Outcomes Research Consortium (CORC)</a:t>
            </a:r>
            <a:r>
              <a:rPr lang="en-GB" sz="2000" dirty="0">
                <a:solidFill>
                  <a:prstClr val="black"/>
                </a:solidFill>
              </a:rPr>
              <a:t>; use of patient reported outcome measures to transform practice: </a:t>
            </a:r>
            <a:r>
              <a:rPr lang="en-GB" sz="2000" dirty="0">
                <a:solidFill>
                  <a:prstClr val="black"/>
                </a:solidFill>
                <a:hlinkClick r:id="rId5"/>
              </a:rPr>
              <a:t>www.corc.uk.net</a:t>
            </a:r>
            <a:r>
              <a:rPr lang="en-GB" sz="2000" dirty="0">
                <a:solidFill>
                  <a:prstClr val="black"/>
                </a:solidFill>
              </a:rPr>
              <a:t>  </a:t>
            </a:r>
          </a:p>
          <a:p>
            <a:pPr marL="216000" indent="-216000">
              <a:buClr>
                <a:srgbClr val="A4D620"/>
              </a:buClr>
              <a:buFont typeface="Arial" panose="020B0604020202020204" pitchFamily="34" charset="0"/>
              <a:buChar char="•"/>
            </a:pPr>
            <a:r>
              <a:rPr lang="en-GB" sz="2000" b="1" dirty="0">
                <a:solidFill>
                  <a:prstClr val="black"/>
                </a:solidFill>
              </a:rPr>
              <a:t>Choice and Partnership Approach (CAPA)</a:t>
            </a:r>
            <a:r>
              <a:rPr lang="en-GB" sz="2000" dirty="0">
                <a:solidFill>
                  <a:prstClr val="black"/>
                </a:solidFill>
              </a:rPr>
              <a:t>; how to manage flow and embed shared decision making: </a:t>
            </a:r>
            <a:r>
              <a:rPr lang="en-GB" sz="2000" dirty="0">
                <a:solidFill>
                  <a:prstClr val="black"/>
                </a:solidFill>
                <a:hlinkClick r:id="rId6"/>
              </a:rPr>
              <a:t>http://capa.co.uk/</a:t>
            </a:r>
            <a:r>
              <a:rPr lang="en-GB" sz="2000" dirty="0">
                <a:solidFill>
                  <a:prstClr val="black"/>
                </a:solidFill>
              </a:rPr>
              <a:t> </a:t>
            </a:r>
          </a:p>
          <a:p>
            <a:pPr marL="216000" indent="-216000">
              <a:buClr>
                <a:srgbClr val="A4D620"/>
              </a:buClr>
              <a:buFont typeface="Arial" panose="020B0604020202020204" pitchFamily="34" charset="0"/>
              <a:buChar char="•"/>
            </a:pPr>
            <a:r>
              <a:rPr lang="en-GB" sz="2000" b="1" dirty="0">
                <a:solidFill>
                  <a:prstClr val="black"/>
                </a:solidFill>
              </a:rPr>
              <a:t>Payment Systems in CAMHS development</a:t>
            </a:r>
            <a:r>
              <a:rPr lang="en-GB" sz="2000" dirty="0">
                <a:solidFill>
                  <a:prstClr val="black"/>
                </a:solidFill>
              </a:rPr>
              <a:t>; 19 case mix adjusted groupings: </a:t>
            </a:r>
            <a:r>
              <a:rPr lang="en-GB" sz="2000" dirty="0">
                <a:solidFill>
                  <a:prstClr val="black"/>
                </a:solidFill>
                <a:hlinkClick r:id="rId7"/>
              </a:rPr>
              <a:t>http://pbrcamhs.org/final-report-published/</a:t>
            </a:r>
            <a:endParaRPr lang="en-GB" sz="2000" dirty="0">
              <a:solidFill>
                <a:prstClr val="black"/>
              </a:solidFill>
            </a:endParaRPr>
          </a:p>
          <a:p>
            <a:pPr marL="285750" indent="-285750">
              <a:buClr>
                <a:srgbClr val="A4D620"/>
              </a:buClr>
              <a:buFont typeface="Arial" panose="020B0604020202020204" pitchFamily="34" charset="0"/>
              <a:buChar char="•"/>
            </a:pPr>
            <a:endParaRPr lang="en-US" dirty="0"/>
          </a:p>
          <a:p>
            <a:pPr marL="285750" indent="-285750">
              <a:buClr>
                <a:srgbClr val="A4D620"/>
              </a:buClr>
              <a:buFont typeface="Arial" panose="020B0604020202020204" pitchFamily="34" charset="0"/>
              <a:buChar char="•"/>
            </a:pPr>
            <a:endParaRPr lang="en-US" dirty="0"/>
          </a:p>
        </p:txBody>
      </p:sp>
      <p:pic>
        <p:nvPicPr>
          <p:cNvPr id="5" name="Picture 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619978" y="3284353"/>
            <a:ext cx="2178366" cy="3084221"/>
          </a:xfrm>
          <a:prstGeom prst="rect">
            <a:avLst/>
          </a:prstGeom>
        </p:spPr>
      </p:pic>
    </p:spTree>
    <p:extLst>
      <p:ext uri="{BB962C8B-B14F-4D97-AF65-F5344CB8AC3E}">
        <p14:creationId xmlns:p14="http://schemas.microsoft.com/office/powerpoint/2010/main" val="3287038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492443"/>
          </a:xfrm>
          <a:prstGeom prst="rect">
            <a:avLst/>
          </a:prstGeom>
        </p:spPr>
        <p:txBody>
          <a:bodyPr wrap="square">
            <a:spAutoFit/>
          </a:bodyPr>
          <a:lstStyle/>
          <a:p>
            <a:pPr>
              <a:defRPr/>
            </a:pPr>
            <a:r>
              <a:rPr lang="en-GB" sz="2600" b="1" dirty="0">
                <a:solidFill>
                  <a:srgbClr val="781D7D"/>
                </a:solidFill>
              </a:rPr>
              <a:t>The THRIVE Conceptual </a:t>
            </a:r>
            <a:r>
              <a:rPr lang="en-GB" sz="2600" b="1" dirty="0" smtClean="0">
                <a:solidFill>
                  <a:srgbClr val="781D7D"/>
                </a:solidFill>
              </a:rPr>
              <a:t>Framework</a:t>
            </a:r>
            <a:endParaRPr lang="en-GB" sz="2600" b="1" dirty="0">
              <a:solidFill>
                <a:srgbClr val="781D7D"/>
              </a:solidFill>
            </a:endParaRPr>
          </a:p>
        </p:txBody>
      </p:sp>
      <p:pic>
        <p:nvPicPr>
          <p:cNvPr id="2" name="Picture 1"/>
          <p:cNvPicPr>
            <a:picLocks noChangeAspect="1"/>
          </p:cNvPicPr>
          <p:nvPr/>
        </p:nvPicPr>
        <p:blipFill>
          <a:blip r:embed="rId3"/>
          <a:stretch>
            <a:fillRect/>
          </a:stretch>
        </p:blipFill>
        <p:spPr>
          <a:xfrm>
            <a:off x="1064545" y="1124628"/>
            <a:ext cx="3139609" cy="304395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t="2113" r="3840" b="1412"/>
          <a:stretch/>
        </p:blipFill>
        <p:spPr>
          <a:xfrm>
            <a:off x="5528667" y="1133848"/>
            <a:ext cx="3073386" cy="2989518"/>
          </a:xfrm>
          <a:prstGeom prst="rect">
            <a:avLst/>
          </a:prstGeom>
        </p:spPr>
      </p:pic>
      <p:sp>
        <p:nvSpPr>
          <p:cNvPr id="7" name="Text Placeholder 6"/>
          <p:cNvSpPr>
            <a:spLocks noGrp="1"/>
          </p:cNvSpPr>
          <p:nvPr>
            <p:ph type="body" sz="quarter" idx="11"/>
          </p:nvPr>
        </p:nvSpPr>
        <p:spPr>
          <a:xfrm>
            <a:off x="290895" y="4520618"/>
            <a:ext cx="8322021" cy="1871853"/>
          </a:xfrm>
          <a:solidFill>
            <a:schemeClr val="bg1"/>
          </a:solidFill>
        </p:spPr>
        <p:txBody>
          <a:bodyPr/>
          <a:lstStyle/>
          <a:p>
            <a:pPr marL="274320" indent="-274320"/>
            <a:r>
              <a:rPr lang="en-US" dirty="0" smtClean="0"/>
              <a:t>Distinction between advice/support and evidence based “treatment”</a:t>
            </a:r>
          </a:p>
          <a:p>
            <a:pPr marL="274320" indent="-274320"/>
            <a:r>
              <a:rPr lang="en-US" dirty="0" smtClean="0"/>
              <a:t>The five </a:t>
            </a:r>
            <a:r>
              <a:rPr lang="en-US" dirty="0"/>
              <a:t>n</a:t>
            </a:r>
            <a:r>
              <a:rPr lang="en-US" dirty="0" smtClean="0"/>
              <a:t>eeds </a:t>
            </a:r>
            <a:r>
              <a:rPr lang="en-US" dirty="0"/>
              <a:t>b</a:t>
            </a:r>
            <a:r>
              <a:rPr lang="en-US" dirty="0" smtClean="0"/>
              <a:t>ased </a:t>
            </a:r>
            <a:r>
              <a:rPr lang="en-US" dirty="0"/>
              <a:t>g</a:t>
            </a:r>
            <a:r>
              <a:rPr lang="en-US" dirty="0" smtClean="0"/>
              <a:t>roups </a:t>
            </a:r>
            <a:r>
              <a:rPr lang="en-US" dirty="0"/>
              <a:t>are distinct in terms of the:</a:t>
            </a:r>
          </a:p>
          <a:p>
            <a:pPr marL="640080" lvl="1" indent="-274320"/>
            <a:r>
              <a:rPr lang="en-US" dirty="0"/>
              <a:t>needs and/or choices of the individuals within each group</a:t>
            </a:r>
          </a:p>
          <a:p>
            <a:pPr marL="640080" lvl="1" indent="-274320"/>
            <a:r>
              <a:rPr lang="en-US" dirty="0"/>
              <a:t>skill mix of professionals required to meet these needs </a:t>
            </a:r>
          </a:p>
          <a:p>
            <a:pPr marL="640080" lvl="1" indent="-274320"/>
            <a:r>
              <a:rPr lang="en-US" dirty="0"/>
              <a:t>resources required to meet the needs and/or choices of people in that group</a:t>
            </a:r>
          </a:p>
          <a:p>
            <a:pPr marL="0" indent="0">
              <a:buNone/>
            </a:pPr>
            <a:endParaRPr lang="en-US" dirty="0"/>
          </a:p>
        </p:txBody>
      </p:sp>
      <p:sp>
        <p:nvSpPr>
          <p:cNvPr id="8" name="TextBox 7"/>
          <p:cNvSpPr txBox="1"/>
          <p:nvPr/>
        </p:nvSpPr>
        <p:spPr>
          <a:xfrm>
            <a:off x="280032" y="1194452"/>
            <a:ext cx="1169661" cy="307777"/>
          </a:xfrm>
          <a:prstGeom prst="rect">
            <a:avLst/>
          </a:prstGeom>
          <a:noFill/>
        </p:spPr>
        <p:txBody>
          <a:bodyPr wrap="none" rtlCol="0">
            <a:spAutoFit/>
          </a:bodyPr>
          <a:lstStyle/>
          <a:p>
            <a:r>
              <a:rPr lang="en-US" sz="1400" b="1" dirty="0">
                <a:solidFill>
                  <a:srgbClr val="F32F79"/>
                </a:solidFill>
              </a:rPr>
              <a:t>Input offered</a:t>
            </a:r>
          </a:p>
        </p:txBody>
      </p:sp>
      <p:sp>
        <p:nvSpPr>
          <p:cNvPr id="13" name="TextBox 12"/>
          <p:cNvSpPr txBox="1"/>
          <p:nvPr/>
        </p:nvSpPr>
        <p:spPr>
          <a:xfrm>
            <a:off x="4451906" y="1058833"/>
            <a:ext cx="2095156" cy="523220"/>
          </a:xfrm>
          <a:prstGeom prst="rect">
            <a:avLst/>
          </a:prstGeom>
          <a:noFill/>
        </p:spPr>
        <p:txBody>
          <a:bodyPr wrap="square" rtlCol="0">
            <a:spAutoFit/>
          </a:bodyPr>
          <a:lstStyle/>
          <a:p>
            <a:r>
              <a:rPr lang="en-US" sz="1400" b="1" dirty="0">
                <a:solidFill>
                  <a:srgbClr val="F32F79"/>
                </a:solidFill>
              </a:rPr>
              <a:t>Description of the </a:t>
            </a:r>
            <a:r>
              <a:rPr lang="en-US" sz="1400" b="1" dirty="0" smtClean="0">
                <a:solidFill>
                  <a:srgbClr val="F32F79"/>
                </a:solidFill>
              </a:rPr>
              <a:t>THRIVE-groups</a:t>
            </a:r>
            <a:endParaRPr lang="en-US" sz="1400" b="1" dirty="0">
              <a:solidFill>
                <a:srgbClr val="F32F79"/>
              </a:solidFill>
            </a:endParaRPr>
          </a:p>
        </p:txBody>
      </p:sp>
      <p:sp>
        <p:nvSpPr>
          <p:cNvPr id="9" name="TextBox 8"/>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4043010738"/>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4008" y="836613"/>
            <a:ext cx="4129087" cy="4481512"/>
          </a:xfrm>
        </p:spPr>
        <p:txBody>
          <a:bodyPr/>
          <a:lstStyle/>
          <a:p>
            <a:r>
              <a:rPr lang="en-GB" sz="2000" dirty="0" smtClean="0"/>
              <a:t>Shared decision making at heart of choice</a:t>
            </a:r>
          </a:p>
          <a:p>
            <a:pPr marL="0" indent="0">
              <a:buNone/>
            </a:pPr>
            <a:endParaRPr lang="en-GB" sz="2000" dirty="0" smtClean="0"/>
          </a:p>
          <a:p>
            <a:r>
              <a:rPr lang="en-GB" sz="2000" dirty="0" smtClean="0"/>
              <a:t>Acknowledgment of limitation of evidence-based interventions</a:t>
            </a:r>
          </a:p>
          <a:p>
            <a:endParaRPr lang="en-GB" sz="2000" dirty="0" smtClean="0"/>
          </a:p>
          <a:p>
            <a:r>
              <a:rPr lang="en-GB" sz="2000" dirty="0" smtClean="0"/>
              <a:t>Acknowledgment of limitations of resources</a:t>
            </a:r>
          </a:p>
          <a:p>
            <a:endParaRPr lang="en-GB" sz="2000" dirty="0" smtClean="0"/>
          </a:p>
          <a:p>
            <a:r>
              <a:rPr lang="en-GB" sz="2000" dirty="0" smtClean="0"/>
              <a:t>Distinction between getting help (“treatment”) and risk support</a:t>
            </a:r>
          </a:p>
          <a:p>
            <a:endParaRPr lang="en-GB" sz="2000" dirty="0"/>
          </a:p>
          <a:p>
            <a:r>
              <a:rPr lang="en-GB" sz="2000" dirty="0" smtClean="0"/>
              <a:t>Greater emphasis on how to help young people and communities build on their own strengths</a:t>
            </a:r>
          </a:p>
          <a:p>
            <a:endParaRPr lang="en-GB" dirty="0"/>
          </a:p>
          <a:p>
            <a:endParaRPr lang="en-GB" dirty="0"/>
          </a:p>
        </p:txBody>
      </p:sp>
      <p:sp>
        <p:nvSpPr>
          <p:cNvPr id="4" name="Text Placeholder 3"/>
          <p:cNvSpPr>
            <a:spLocks noGrp="1"/>
          </p:cNvSpPr>
          <p:nvPr>
            <p:ph type="body" sz="quarter" idx="10"/>
          </p:nvPr>
        </p:nvSpPr>
        <p:spPr/>
        <p:txBody>
          <a:bodyPr/>
          <a:lstStyle/>
          <a:p>
            <a:r>
              <a:rPr lang="en-GB" dirty="0" smtClean="0"/>
              <a:t>THRIVE Key Principles</a:t>
            </a:r>
            <a:endParaRPr lang="en-GB" dirty="0"/>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t="2113" r="3840" b="1412"/>
          <a:stretch/>
        </p:blipFill>
        <p:spPr>
          <a:xfrm>
            <a:off x="250825" y="1431116"/>
            <a:ext cx="4129088" cy="4016405"/>
          </a:xfrm>
          <a:prstGeom prst="rect">
            <a:avLst/>
          </a:prstGeom>
        </p:spPr>
      </p:pic>
      <p:sp>
        <p:nvSpPr>
          <p:cNvPr id="6" name="TextBox 5"/>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1908768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892552"/>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The THRIVE Conceptual Framework: Latest Iteration (November 2016)</a:t>
            </a:r>
          </a:p>
        </p:txBody>
      </p:sp>
      <p:sp>
        <p:nvSpPr>
          <p:cNvPr id="7" name="Text Placeholder 6"/>
          <p:cNvSpPr>
            <a:spLocks noGrp="1"/>
          </p:cNvSpPr>
          <p:nvPr>
            <p:ph type="body" sz="quarter" idx="11"/>
          </p:nvPr>
        </p:nvSpPr>
        <p:spPr>
          <a:xfrm>
            <a:off x="255371" y="1197736"/>
            <a:ext cx="8770641" cy="5357610"/>
          </a:xfrm>
          <a:noFill/>
        </p:spPr>
        <p:txBody>
          <a:bodyPr/>
          <a:lstStyle/>
          <a:p>
            <a:pPr marL="0" indent="0">
              <a:buNone/>
            </a:pPr>
            <a:r>
              <a:rPr lang="en-GB" dirty="0"/>
              <a:t>THRIVE was originally authored by professionals involved in mental health support for children and young people, all of whom came from a health background. </a:t>
            </a:r>
          </a:p>
          <a:p>
            <a:pPr marL="0" indent="0">
              <a:buNone/>
            </a:pPr>
            <a:endParaRPr lang="en-GB" dirty="0"/>
          </a:p>
          <a:p>
            <a:pPr marL="0" indent="0">
              <a:buNone/>
            </a:pPr>
            <a:r>
              <a:rPr lang="en-GB" dirty="0"/>
              <a:t>THRIVE Elaborated (Second Edition) now has co-authors from the world of education and social care, and have drawn on views from head teacher panels, CCG leads and local authority directors. </a:t>
            </a:r>
          </a:p>
          <a:p>
            <a:pPr marL="0" indent="0">
              <a:buNone/>
            </a:pPr>
            <a:endParaRPr lang="en-GB" dirty="0"/>
          </a:p>
          <a:p>
            <a:pPr marL="0" indent="0">
              <a:buNone/>
            </a:pPr>
            <a:r>
              <a:rPr lang="en-GB" dirty="0"/>
              <a:t>Highlights four key ways in which the THRIVE framework is inherently multi-agency:</a:t>
            </a:r>
          </a:p>
          <a:p>
            <a:pPr marL="180000" lvl="0" indent="0">
              <a:buNone/>
            </a:pPr>
            <a:r>
              <a:rPr lang="en-GB" dirty="0">
                <a:solidFill>
                  <a:srgbClr val="A4D620"/>
                </a:solidFill>
              </a:rPr>
              <a:t>1.</a:t>
            </a:r>
            <a:r>
              <a:rPr lang="en-GB" dirty="0"/>
              <a:t> THRIVE endorses multi-agency definitions of mental health promoting practices</a:t>
            </a:r>
          </a:p>
          <a:p>
            <a:pPr marL="180000" indent="0">
              <a:buNone/>
            </a:pPr>
            <a:r>
              <a:rPr lang="en-GB" dirty="0">
                <a:solidFill>
                  <a:srgbClr val="A4D620"/>
                </a:solidFill>
              </a:rPr>
              <a:t>2. </a:t>
            </a:r>
            <a:r>
              <a:rPr lang="en-GB" dirty="0"/>
              <a:t>THRIVE encourages shared multi-agency responsibility for promoting “thriving”</a:t>
            </a:r>
          </a:p>
          <a:p>
            <a:pPr marL="180000" indent="0">
              <a:buNone/>
            </a:pPr>
            <a:r>
              <a:rPr lang="en-GB" dirty="0">
                <a:solidFill>
                  <a:srgbClr val="A4D620"/>
                </a:solidFill>
              </a:rPr>
              <a:t>3.</a:t>
            </a:r>
            <a:r>
              <a:rPr lang="en-GB" dirty="0"/>
              <a:t> THRIVE promotes multi-agency proactive “advice” and “help”</a:t>
            </a:r>
          </a:p>
          <a:p>
            <a:pPr marL="180000" indent="0">
              <a:buNone/>
            </a:pPr>
            <a:r>
              <a:rPr lang="en-GB" dirty="0">
                <a:solidFill>
                  <a:srgbClr val="A4D620"/>
                </a:solidFill>
              </a:rPr>
              <a:t>4. </a:t>
            </a:r>
            <a:r>
              <a:rPr lang="en-GB" dirty="0"/>
              <a:t>THRIVE supports multi-agency clarity on endings as well as beginnings</a:t>
            </a:r>
          </a:p>
          <a:p>
            <a:pPr marL="0" indent="0">
              <a:buNone/>
            </a:pPr>
            <a:endParaRPr lang="en-US" dirty="0"/>
          </a:p>
        </p:txBody>
      </p:sp>
      <p:sp>
        <p:nvSpPr>
          <p:cNvPr id="5" name="TextBox 4"/>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3111500123"/>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468172" cy="589656"/>
          </a:xfrm>
        </p:spPr>
        <p:txBody>
          <a:bodyPr/>
          <a:lstStyle/>
          <a:p>
            <a:r>
              <a:rPr lang="en-US" dirty="0" smtClean="0"/>
              <a:t>The response to the THRIVE Conceptual Framework</a:t>
            </a:r>
            <a:endParaRPr lang="en-US" dirty="0"/>
          </a:p>
        </p:txBody>
      </p:sp>
      <p:sp>
        <p:nvSpPr>
          <p:cNvPr id="6" name="TextBox 5"/>
          <p:cNvSpPr txBox="1"/>
          <p:nvPr/>
        </p:nvSpPr>
        <p:spPr>
          <a:xfrm>
            <a:off x="3539548" y="3496306"/>
            <a:ext cx="244698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How do we make it work in our area?</a:t>
            </a:r>
            <a:endParaRPr lang="en-GB" sz="2000" dirty="0"/>
          </a:p>
        </p:txBody>
      </p:sp>
      <p:sp>
        <p:nvSpPr>
          <p:cNvPr id="7" name="TextBox 6"/>
          <p:cNvSpPr txBox="1"/>
          <p:nvPr/>
        </p:nvSpPr>
        <p:spPr>
          <a:xfrm>
            <a:off x="631069" y="3285033"/>
            <a:ext cx="2446987" cy="1464231"/>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What do the principles look like in practice on the ground?</a:t>
            </a:r>
            <a:endParaRPr lang="en-GB" sz="2000" dirty="0"/>
          </a:p>
        </p:txBody>
      </p:sp>
      <p:sp>
        <p:nvSpPr>
          <p:cNvPr id="8" name="TextBox 7"/>
          <p:cNvSpPr txBox="1"/>
          <p:nvPr/>
        </p:nvSpPr>
        <p:spPr>
          <a:xfrm>
            <a:off x="6272016" y="3986802"/>
            <a:ext cx="244698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Is there a blueprint for implementation?</a:t>
            </a:r>
            <a:endParaRPr lang="en-GB" sz="2000" dirty="0"/>
          </a:p>
        </p:txBody>
      </p:sp>
      <p:sp>
        <p:nvSpPr>
          <p:cNvPr id="9" name="TextBox 8"/>
          <p:cNvSpPr txBox="1"/>
          <p:nvPr/>
        </p:nvSpPr>
        <p:spPr>
          <a:xfrm>
            <a:off x="6096001" y="5367280"/>
            <a:ext cx="2446987" cy="1123712"/>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How do we implement the concepts?</a:t>
            </a:r>
            <a:endParaRPr lang="en-GB" sz="2000" dirty="0"/>
          </a:p>
        </p:txBody>
      </p:sp>
      <p:sp>
        <p:nvSpPr>
          <p:cNvPr id="10" name="TextBox 9"/>
          <p:cNvSpPr txBox="1"/>
          <p:nvPr/>
        </p:nvSpPr>
        <p:spPr>
          <a:xfrm>
            <a:off x="3363534" y="4749265"/>
            <a:ext cx="2446987" cy="1464231"/>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How should we design services to reflect THRIVE principles?</a:t>
            </a:r>
            <a:endParaRPr lang="en-GB" sz="2000" dirty="0"/>
          </a:p>
        </p:txBody>
      </p:sp>
      <p:sp>
        <p:nvSpPr>
          <p:cNvPr id="11" name="TextBox 10"/>
          <p:cNvSpPr txBox="1"/>
          <p:nvPr/>
        </p:nvSpPr>
        <p:spPr>
          <a:xfrm>
            <a:off x="250831" y="5181393"/>
            <a:ext cx="2446987" cy="1123712"/>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Can we access support for implementation?</a:t>
            </a:r>
            <a:endParaRPr lang="en-GB" sz="2000" dirty="0"/>
          </a:p>
        </p:txBody>
      </p:sp>
      <p:sp>
        <p:nvSpPr>
          <p:cNvPr id="12" name="TextBox 11"/>
          <p:cNvSpPr txBox="1"/>
          <p:nvPr/>
        </p:nvSpPr>
        <p:spPr>
          <a:xfrm>
            <a:off x="250831" y="1030942"/>
            <a:ext cx="8596961" cy="1379101"/>
          </a:xfrm>
          <a:prstGeom prst="roundRect">
            <a:avLst/>
          </a:prstGeom>
          <a:noFill/>
          <a:ln>
            <a:solidFill>
              <a:schemeClr val="accent4"/>
            </a:solidFill>
          </a:ln>
        </p:spPr>
        <p:txBody>
          <a:bodyPr wrap="square" rtlCol="0">
            <a:spAutoFit/>
          </a:bodyPr>
          <a:lstStyle/>
          <a:p>
            <a:pPr algn="ctr"/>
            <a:r>
              <a:rPr lang="en-GB" sz="2500" dirty="0" smtClean="0"/>
              <a:t>We really like the concept and principles of THRIVE and would like to use it to underpin our redesign of mental health services for children and young people in line with Future in Mind</a:t>
            </a:r>
            <a:endParaRPr lang="en-GB" sz="2500" dirty="0"/>
          </a:p>
        </p:txBody>
      </p:sp>
      <p:sp>
        <p:nvSpPr>
          <p:cNvPr id="13" name="TextBox 12"/>
          <p:cNvSpPr txBox="1"/>
          <p:nvPr/>
        </p:nvSpPr>
        <p:spPr>
          <a:xfrm>
            <a:off x="3261423" y="2534410"/>
            <a:ext cx="2446987" cy="442674"/>
          </a:xfrm>
          <a:prstGeom prst="roundRect">
            <a:avLst/>
          </a:prstGeom>
          <a:noFill/>
          <a:ln>
            <a:noFill/>
          </a:ln>
        </p:spPr>
        <p:txBody>
          <a:bodyPr wrap="square" rtlCol="0">
            <a:spAutoFit/>
          </a:bodyPr>
          <a:lstStyle/>
          <a:p>
            <a:pPr algn="ctr"/>
            <a:r>
              <a:rPr lang="en-GB" sz="2000" dirty="0" smtClean="0"/>
              <a:t>BUT…</a:t>
            </a:r>
            <a:endParaRPr lang="en-GB" sz="2000" dirty="0"/>
          </a:p>
        </p:txBody>
      </p:sp>
    </p:spTree>
    <p:extLst>
      <p:ext uri="{BB962C8B-B14F-4D97-AF65-F5344CB8AC3E}">
        <p14:creationId xmlns:p14="http://schemas.microsoft.com/office/powerpoint/2010/main" val="4189680472"/>
      </p:ext>
    </p:extLst>
  </p:cSld>
  <p:clrMapOvr>
    <a:masterClrMapping/>
  </p:clrMapOvr>
  <mc:AlternateContent xmlns:mc="http://schemas.openxmlformats.org/markup-compatibility/2006" xmlns:p14="http://schemas.microsoft.com/office/powerpoint/2010/main">
    <mc:Choice Requires="p14">
      <p:transition spd="slow" p14:dur="2000" advTm="57117"/>
    </mc:Choice>
    <mc:Fallback xmlns="">
      <p:transition xmlns:p14="http://schemas.microsoft.com/office/powerpoint/2010/main" spd="slow" advTm="5711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2" y="173626"/>
            <a:ext cx="6842125" cy="576263"/>
          </a:xfrm>
        </p:spPr>
        <p:txBody>
          <a:bodyPr/>
          <a:lstStyle/>
          <a:p>
            <a:r>
              <a:rPr lang="en-US" dirty="0">
                <a:solidFill>
                  <a:schemeClr val="accent5"/>
                </a:solidFill>
              </a:rPr>
              <a:t>i-THRIVE </a:t>
            </a:r>
            <a:r>
              <a:rPr lang="en-US" dirty="0" smtClean="0">
                <a:solidFill>
                  <a:schemeClr val="accent5"/>
                </a:solidFill>
              </a:rPr>
              <a:t>Programme</a:t>
            </a:r>
            <a:endParaRPr lang="en-GB" dirty="0"/>
          </a:p>
        </p:txBody>
      </p:sp>
      <p:sp>
        <p:nvSpPr>
          <p:cNvPr id="19" name="Right Arrow 18"/>
          <p:cNvSpPr/>
          <p:nvPr/>
        </p:nvSpPr>
        <p:spPr>
          <a:xfrm>
            <a:off x="2912899" y="3154081"/>
            <a:ext cx="2295427" cy="815926"/>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4" name="Rectangle 23"/>
          <p:cNvSpPr/>
          <p:nvPr/>
        </p:nvSpPr>
        <p:spPr>
          <a:xfrm>
            <a:off x="288078" y="5308234"/>
            <a:ext cx="8855922" cy="1015663"/>
          </a:xfrm>
          <a:prstGeom prst="rect">
            <a:avLst/>
          </a:prstGeom>
          <a:solidFill>
            <a:schemeClr val="bg1"/>
          </a:solidFill>
        </p:spPr>
        <p:txBody>
          <a:bodyPr wrap="square">
            <a:spAutoFit/>
          </a:bodyPr>
          <a:lstStyle/>
          <a:p>
            <a:pPr>
              <a:buClr>
                <a:srgbClr val="A4D620"/>
              </a:buClr>
            </a:pPr>
            <a:r>
              <a:rPr lang="en-US" sz="2000" dirty="0" smtClean="0"/>
              <a:t>The </a:t>
            </a:r>
            <a:r>
              <a:rPr lang="en-US" sz="2000" dirty="0"/>
              <a:t>i-THRIVE programme is a collaboration between the Anna Freud National Centre for Children and Families, the Tavistock and Portman NHS Foundation Trust, Dartmouth Institute for Health Policy and Clinical </a:t>
            </a:r>
            <a:r>
              <a:rPr lang="en-US" sz="2000" dirty="0" smtClean="0"/>
              <a:t>Practice, </a:t>
            </a:r>
            <a:r>
              <a:rPr lang="en-US" sz="2000" dirty="0"/>
              <a:t>and UCLPartners</a:t>
            </a:r>
            <a:r>
              <a:rPr lang="en-US" sz="2000" dirty="0" smtClean="0"/>
              <a:t>.</a:t>
            </a:r>
            <a:endParaRPr lang="en-US" sz="20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9823" y="2201398"/>
            <a:ext cx="2754318" cy="2721292"/>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4516" y="2338244"/>
            <a:ext cx="1956263" cy="2769759"/>
          </a:xfrm>
          <a:prstGeom prst="rect">
            <a:avLst/>
          </a:prstGeom>
          <a:ln>
            <a:solidFill>
              <a:srgbClr val="A4D620"/>
            </a:solidFill>
          </a:ln>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13679" y="173626"/>
            <a:ext cx="2440311" cy="830395"/>
          </a:xfrm>
          <a:prstGeom prst="rect">
            <a:avLst/>
          </a:prstGeom>
        </p:spPr>
      </p:pic>
      <p:sp>
        <p:nvSpPr>
          <p:cNvPr id="6" name="Rectangle 5"/>
          <p:cNvSpPr/>
          <p:nvPr/>
        </p:nvSpPr>
        <p:spPr>
          <a:xfrm>
            <a:off x="288077" y="1202746"/>
            <a:ext cx="8428219" cy="707886"/>
          </a:xfrm>
          <a:prstGeom prst="rect">
            <a:avLst/>
          </a:prstGeom>
        </p:spPr>
        <p:txBody>
          <a:bodyPr wrap="square">
            <a:spAutoFit/>
          </a:bodyPr>
          <a:lstStyle/>
          <a:p>
            <a:pPr>
              <a:buClr>
                <a:srgbClr val="A4D620"/>
              </a:buClr>
            </a:pPr>
            <a:r>
              <a:rPr lang="en-US" sz="2000" dirty="0"/>
              <a:t>i-THRIVE is the implementation programme that supports sites to translate the THRIVE conceptual framework into a model of care that fits local context.</a:t>
            </a:r>
          </a:p>
        </p:txBody>
      </p:sp>
    </p:spTree>
    <p:extLst>
      <p:ext uri="{BB962C8B-B14F-4D97-AF65-F5344CB8AC3E}">
        <p14:creationId xmlns:p14="http://schemas.microsoft.com/office/powerpoint/2010/main" val="11162543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heme/theme1.xml><?xml version="1.0" encoding="utf-8"?>
<a:theme xmlns:a="http://schemas.openxmlformats.org/drawingml/2006/main" name="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D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CLPartners opening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CLPartners closing slide">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58134</TotalTime>
  <Words>1858</Words>
  <Application>Microsoft Office PowerPoint</Application>
  <PresentationFormat>On-screen Show (4:3)</PresentationFormat>
  <Paragraphs>400</Paragraphs>
  <Slides>36</Slides>
  <Notes>23</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36</vt:i4>
      </vt:variant>
    </vt:vector>
  </HeadingPairs>
  <TitlesOfParts>
    <vt:vector size="49" baseType="lpstr">
      <vt:lpstr>Arial</vt:lpstr>
      <vt:lpstr>Calibri</vt:lpstr>
      <vt:lpstr>Calibri Light</vt:lpstr>
      <vt:lpstr>Courier New</vt:lpstr>
      <vt:lpstr>Wingdings</vt:lpstr>
      <vt:lpstr>PHE Newham resilience Mar 2014</vt:lpstr>
      <vt:lpstr>SDM</vt:lpstr>
      <vt:lpstr>1_PHE Newham resilience Mar 2014</vt:lpstr>
      <vt:lpstr>UCLPartners opening slides</vt:lpstr>
      <vt:lpstr>UCLPartners closing slide</vt:lpstr>
      <vt:lpstr>2_PHE Newham resilience Mar 2014</vt:lpstr>
      <vt:lpstr>3_PHE Newham resilience Mar 2014</vt:lpstr>
      <vt:lpstr>4_PHE Newham resilience Mar 2014</vt:lpstr>
      <vt:lpstr>Implementing THRIVE Phase 1: Developing a full understanding of your current system</vt:lpstr>
      <vt:lpstr>PowerPoint Presentation</vt:lpstr>
      <vt:lpstr>Overview of THRIVE and i-THRIVE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Core principles and components of the i-THRIVE model of care  </vt:lpstr>
      <vt:lpstr>PowerPoint Presentation</vt:lpstr>
      <vt:lpstr>PowerPoint Presentation</vt:lpstr>
      <vt:lpstr>PowerPoint Presentation</vt:lpstr>
      <vt:lpstr>i-THRIVE Approach to Implementation Phase 1: Understanding Your System</vt:lpstr>
      <vt:lpstr>PowerPoint Presentation</vt:lpstr>
      <vt:lpstr>PowerPoint Presentation</vt:lpstr>
      <vt:lpstr>PowerPoint Presentation</vt:lpstr>
      <vt:lpstr>PowerPoint Presentation</vt:lpstr>
      <vt:lpstr>PowerPoint Presentation</vt:lpstr>
      <vt:lpstr>i-THRIVE Approach to Implementation Phase 1: Understanding Your System  Data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Moore</dc:creator>
  <cp:lastModifiedBy>Bethan Morris</cp:lastModifiedBy>
  <cp:revision>1741</cp:revision>
  <cp:lastPrinted>2015-07-22T16:33:04Z</cp:lastPrinted>
  <dcterms:created xsi:type="dcterms:W3CDTF">2015-07-09T07:15:21Z</dcterms:created>
  <dcterms:modified xsi:type="dcterms:W3CDTF">2018-01-08T12:06:25Z</dcterms:modified>
</cp:coreProperties>
</file>