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6.xml" ContentType="application/vnd.openxmlformats-officedocument.theme+xml"/>
  <Override PartName="/ppt/tags/tag3.xml" ContentType="application/vnd.openxmlformats-officedocument.presentationml.tag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7.xml" ContentType="application/vnd.openxmlformats-officedocument.theme+xml"/>
  <Override PartName="/ppt/tags/tag4.xml" ContentType="application/vnd.openxmlformats-officedocument.presentationml.tags+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 id="2147483730" r:id="rId2"/>
    <p:sldMasterId id="2147483716" r:id="rId3"/>
    <p:sldMasterId id="2147483708" r:id="rId4"/>
    <p:sldMasterId id="2147483711" r:id="rId5"/>
    <p:sldMasterId id="2147483742" r:id="rId6"/>
    <p:sldMasterId id="2147483755" r:id="rId7"/>
    <p:sldMasterId id="2147483768" r:id="rId8"/>
  </p:sldMasterIdLst>
  <p:notesMasterIdLst>
    <p:notesMasterId r:id="rId40"/>
  </p:notesMasterIdLst>
  <p:handoutMasterIdLst>
    <p:handoutMasterId r:id="rId41"/>
  </p:handoutMasterIdLst>
  <p:sldIdLst>
    <p:sldId id="479" r:id="rId9"/>
    <p:sldId id="372" r:id="rId10"/>
    <p:sldId id="480" r:id="rId11"/>
    <p:sldId id="481" r:id="rId12"/>
    <p:sldId id="482" r:id="rId13"/>
    <p:sldId id="483" r:id="rId14"/>
    <p:sldId id="484" r:id="rId15"/>
    <p:sldId id="485" r:id="rId16"/>
    <p:sldId id="486" r:id="rId17"/>
    <p:sldId id="487" r:id="rId18"/>
    <p:sldId id="488" r:id="rId19"/>
    <p:sldId id="489" r:id="rId20"/>
    <p:sldId id="386" r:id="rId21"/>
    <p:sldId id="444" r:id="rId22"/>
    <p:sldId id="490" r:id="rId23"/>
    <p:sldId id="416" r:id="rId24"/>
    <p:sldId id="402" r:id="rId25"/>
    <p:sldId id="491" r:id="rId26"/>
    <p:sldId id="492" r:id="rId27"/>
    <p:sldId id="476" r:id="rId28"/>
    <p:sldId id="498" r:id="rId29"/>
    <p:sldId id="497" r:id="rId30"/>
    <p:sldId id="496" r:id="rId31"/>
    <p:sldId id="495" r:id="rId32"/>
    <p:sldId id="494" r:id="rId33"/>
    <p:sldId id="493" r:id="rId34"/>
    <p:sldId id="499" r:id="rId35"/>
    <p:sldId id="500" r:id="rId36"/>
    <p:sldId id="410" r:id="rId37"/>
    <p:sldId id="411" r:id="rId38"/>
    <p:sldId id="478" r:id="rId39"/>
  </p:sldIdLst>
  <p:sldSz cx="9144000" cy="6858000" type="screen4x3"/>
  <p:notesSz cx="9872663"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a Moore" initials="AM" lastIdx="14" clrIdx="0"/>
  <p:cmAuthor id="1" name="Steve Ryan" initials="SR"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D620"/>
    <a:srgbClr val="BD019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62" autoAdjust="0"/>
    <p:restoredTop sz="94434" autoAdjust="0"/>
  </p:normalViewPr>
  <p:slideViewPr>
    <p:cSldViewPr snapToGrid="0" snapToObjects="1">
      <p:cViewPr>
        <p:scale>
          <a:sx n="125" d="100"/>
          <a:sy n="125" d="100"/>
        </p:scale>
        <p:origin x="-354" y="102"/>
      </p:cViewPr>
      <p:guideLst>
        <p:guide orient="horz" pos="2160"/>
        <p:guide pos="2880"/>
      </p:guideLst>
    </p:cSldViewPr>
  </p:slideViewPr>
  <p:outlineViewPr>
    <p:cViewPr>
      <p:scale>
        <a:sx n="33" d="100"/>
        <a:sy n="33" d="100"/>
      </p:scale>
      <p:origin x="0" y="6024"/>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6" d="100"/>
          <a:sy n="76" d="100"/>
        </p:scale>
        <p:origin x="171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CC9B29-B932-9E4B-AE2D-CFAB0D489A9F}" type="doc">
      <dgm:prSet loTypeId="urn:microsoft.com/office/officeart/2005/8/layout/cycle8" loCatId="" qsTypeId="urn:microsoft.com/office/officeart/2005/8/quickstyle/simple4" qsCatId="simple" csTypeId="urn:microsoft.com/office/officeart/2005/8/colors/colorful4" csCatId="colorful" phldr="1"/>
      <dgm:spPr/>
    </dgm:pt>
    <dgm:pt modelId="{7DDE8719-DF91-8A4B-917A-0C4F508E7E3F}">
      <dgm:prSet phldrT="[Text]" custT="1"/>
      <dgm:spPr/>
      <dgm:t>
        <a:bodyPr/>
        <a:lstStyle/>
        <a:p>
          <a:r>
            <a:rPr lang="en-US" sz="2400" b="1" dirty="0" smtClean="0"/>
            <a:t>    </a:t>
          </a:r>
          <a:endParaRPr lang="en-US" sz="2400" b="1" dirty="0"/>
        </a:p>
      </dgm:t>
    </dgm:pt>
    <dgm:pt modelId="{8ED806ED-7857-EA41-933F-B55A472CB041}" type="parTrans" cxnId="{47C35DC3-F56B-1D41-8943-1D0C5636FAEF}">
      <dgm:prSet/>
      <dgm:spPr/>
      <dgm:t>
        <a:bodyPr/>
        <a:lstStyle/>
        <a:p>
          <a:endParaRPr lang="en-US" sz="2400" b="1"/>
        </a:p>
      </dgm:t>
    </dgm:pt>
    <dgm:pt modelId="{F0EB1E38-11F7-6740-911C-93B30B883B0D}" type="sibTrans" cxnId="{47C35DC3-F56B-1D41-8943-1D0C5636FAEF}">
      <dgm:prSet/>
      <dgm:spPr/>
      <dgm:t>
        <a:bodyPr/>
        <a:lstStyle/>
        <a:p>
          <a:endParaRPr lang="en-US" sz="2400" b="1"/>
        </a:p>
      </dgm:t>
    </dgm:pt>
    <dgm:pt modelId="{776A5D01-B9EA-DB48-9374-CF79EF4D50CE}">
      <dgm:prSet custT="1"/>
      <dgm:spPr/>
      <dgm:t>
        <a:bodyPr/>
        <a:lstStyle/>
        <a:p>
          <a:endParaRPr lang="en-US" sz="2400" b="1" dirty="0" smtClean="0"/>
        </a:p>
        <a:p>
          <a:endParaRPr lang="en-US" sz="1800" b="0" dirty="0"/>
        </a:p>
      </dgm:t>
    </dgm:pt>
    <dgm:pt modelId="{8C105395-43EA-904F-B23B-1E9BD585D59D}" type="parTrans" cxnId="{9F2528A7-0045-9440-8BDB-EB880A7DA3BE}">
      <dgm:prSet/>
      <dgm:spPr/>
      <dgm:t>
        <a:bodyPr/>
        <a:lstStyle/>
        <a:p>
          <a:endParaRPr lang="en-US" sz="2400" b="1"/>
        </a:p>
      </dgm:t>
    </dgm:pt>
    <dgm:pt modelId="{E4F8B552-8762-3C42-A20D-D35413AB1947}" type="sibTrans" cxnId="{9F2528A7-0045-9440-8BDB-EB880A7DA3BE}">
      <dgm:prSet/>
      <dgm:spPr/>
      <dgm:t>
        <a:bodyPr/>
        <a:lstStyle/>
        <a:p>
          <a:endParaRPr lang="en-US" sz="2400" b="1"/>
        </a:p>
      </dgm:t>
    </dgm:pt>
    <dgm:pt modelId="{E8CC3684-498E-9140-BAFE-8369DF0E54F1}">
      <dgm:prSet phldrT="[Text]" custT="1"/>
      <dgm:spPr/>
      <dgm:t>
        <a:bodyPr/>
        <a:lstStyle/>
        <a:p>
          <a:endParaRPr lang="en-US" sz="2400" b="1" dirty="0"/>
        </a:p>
      </dgm:t>
    </dgm:pt>
    <dgm:pt modelId="{1F51DE19-6789-8B40-87B0-11B2B883A4EA}" type="parTrans" cxnId="{F9460E97-D293-9E4E-BA5E-81A34F217223}">
      <dgm:prSet/>
      <dgm:spPr/>
      <dgm:t>
        <a:bodyPr/>
        <a:lstStyle/>
        <a:p>
          <a:endParaRPr lang="en-US"/>
        </a:p>
      </dgm:t>
    </dgm:pt>
    <dgm:pt modelId="{F316A8BB-75F7-CD48-99D4-A9B4E6B2F5AE}" type="sibTrans" cxnId="{F9460E97-D293-9E4E-BA5E-81A34F217223}">
      <dgm:prSet/>
      <dgm:spPr/>
      <dgm:t>
        <a:bodyPr/>
        <a:lstStyle/>
        <a:p>
          <a:endParaRPr lang="en-US"/>
        </a:p>
      </dgm:t>
    </dgm:pt>
    <dgm:pt modelId="{9C2A9D17-254F-2C41-81F7-4284F7769259}">
      <dgm:prSet custT="1"/>
      <dgm:spPr/>
      <dgm:t>
        <a:bodyPr/>
        <a:lstStyle/>
        <a:p>
          <a:endParaRPr lang="en-US" sz="1800" b="0" dirty="0"/>
        </a:p>
      </dgm:t>
    </dgm:pt>
    <dgm:pt modelId="{395C029E-FFF2-8D4D-B69D-37BDECCA8B97}" type="parTrans" cxnId="{1EB61BAC-BBF8-7A41-B2FC-55988CA39AEB}">
      <dgm:prSet/>
      <dgm:spPr/>
      <dgm:t>
        <a:bodyPr/>
        <a:lstStyle/>
        <a:p>
          <a:endParaRPr lang="en-US"/>
        </a:p>
      </dgm:t>
    </dgm:pt>
    <dgm:pt modelId="{04A9A74B-72AE-AD46-B6EC-55FA46CE05EA}" type="sibTrans" cxnId="{1EB61BAC-BBF8-7A41-B2FC-55988CA39AEB}">
      <dgm:prSet/>
      <dgm:spPr/>
      <dgm:t>
        <a:bodyPr/>
        <a:lstStyle/>
        <a:p>
          <a:endParaRPr lang="en-US"/>
        </a:p>
      </dgm:t>
    </dgm:pt>
    <dgm:pt modelId="{F5001F20-BE52-064C-9E4A-887B64F005C1}" type="pres">
      <dgm:prSet presAssocID="{76CC9B29-B932-9E4B-AE2D-CFAB0D489A9F}" presName="compositeShape" presStyleCnt="0">
        <dgm:presLayoutVars>
          <dgm:chMax val="7"/>
          <dgm:dir/>
          <dgm:resizeHandles val="exact"/>
        </dgm:presLayoutVars>
      </dgm:prSet>
      <dgm:spPr/>
    </dgm:pt>
    <dgm:pt modelId="{2D8BB123-D4A5-0745-8B77-72E6DD5D0A51}" type="pres">
      <dgm:prSet presAssocID="{76CC9B29-B932-9E4B-AE2D-CFAB0D489A9F}" presName="wedge1" presStyleLbl="node1" presStyleIdx="0" presStyleCnt="4"/>
      <dgm:spPr/>
      <dgm:t>
        <a:bodyPr/>
        <a:lstStyle/>
        <a:p>
          <a:endParaRPr lang="en-US"/>
        </a:p>
      </dgm:t>
    </dgm:pt>
    <dgm:pt modelId="{733A1255-FB01-D844-ACD0-1F20FE2C2E86}" type="pres">
      <dgm:prSet presAssocID="{76CC9B29-B932-9E4B-AE2D-CFAB0D489A9F}" presName="dummy1a" presStyleCnt="0"/>
      <dgm:spPr/>
    </dgm:pt>
    <dgm:pt modelId="{3185AA3F-50A5-E44F-B475-CC2138108E3D}" type="pres">
      <dgm:prSet presAssocID="{76CC9B29-B932-9E4B-AE2D-CFAB0D489A9F}" presName="dummy1b" presStyleCnt="0"/>
      <dgm:spPr/>
    </dgm:pt>
    <dgm:pt modelId="{3EE7C915-C4A6-5946-8ABE-11CA9E32E415}" type="pres">
      <dgm:prSet presAssocID="{76CC9B29-B932-9E4B-AE2D-CFAB0D489A9F}" presName="wedge1Tx" presStyleLbl="node1" presStyleIdx="0" presStyleCnt="4">
        <dgm:presLayoutVars>
          <dgm:chMax val="0"/>
          <dgm:chPref val="0"/>
          <dgm:bulletEnabled val="1"/>
        </dgm:presLayoutVars>
      </dgm:prSet>
      <dgm:spPr/>
      <dgm:t>
        <a:bodyPr/>
        <a:lstStyle/>
        <a:p>
          <a:endParaRPr lang="en-US"/>
        </a:p>
      </dgm:t>
    </dgm:pt>
    <dgm:pt modelId="{92775471-074D-0246-9426-FD257FC52860}" type="pres">
      <dgm:prSet presAssocID="{76CC9B29-B932-9E4B-AE2D-CFAB0D489A9F}" presName="wedge2" presStyleLbl="node1" presStyleIdx="1" presStyleCnt="4"/>
      <dgm:spPr/>
      <dgm:t>
        <a:bodyPr/>
        <a:lstStyle/>
        <a:p>
          <a:endParaRPr lang="en-US"/>
        </a:p>
      </dgm:t>
    </dgm:pt>
    <dgm:pt modelId="{CD289C0A-B67B-A747-83FD-094EFC8D49D7}" type="pres">
      <dgm:prSet presAssocID="{76CC9B29-B932-9E4B-AE2D-CFAB0D489A9F}" presName="dummy2a" presStyleCnt="0"/>
      <dgm:spPr/>
    </dgm:pt>
    <dgm:pt modelId="{F236B503-0AE9-D14D-B624-8067917FF015}" type="pres">
      <dgm:prSet presAssocID="{76CC9B29-B932-9E4B-AE2D-CFAB0D489A9F}" presName="dummy2b" presStyleCnt="0"/>
      <dgm:spPr/>
    </dgm:pt>
    <dgm:pt modelId="{0227BB1A-4837-5542-AEF9-083A99E434A5}" type="pres">
      <dgm:prSet presAssocID="{76CC9B29-B932-9E4B-AE2D-CFAB0D489A9F}" presName="wedge2Tx" presStyleLbl="node1" presStyleIdx="1" presStyleCnt="4">
        <dgm:presLayoutVars>
          <dgm:chMax val="0"/>
          <dgm:chPref val="0"/>
          <dgm:bulletEnabled val="1"/>
        </dgm:presLayoutVars>
      </dgm:prSet>
      <dgm:spPr/>
      <dgm:t>
        <a:bodyPr/>
        <a:lstStyle/>
        <a:p>
          <a:endParaRPr lang="en-US"/>
        </a:p>
      </dgm:t>
    </dgm:pt>
    <dgm:pt modelId="{644DEA58-9DD8-694C-99D8-F8784753739B}" type="pres">
      <dgm:prSet presAssocID="{76CC9B29-B932-9E4B-AE2D-CFAB0D489A9F}" presName="wedge3" presStyleLbl="node1" presStyleIdx="2" presStyleCnt="4"/>
      <dgm:spPr/>
      <dgm:t>
        <a:bodyPr/>
        <a:lstStyle/>
        <a:p>
          <a:endParaRPr lang="en-US"/>
        </a:p>
      </dgm:t>
    </dgm:pt>
    <dgm:pt modelId="{8B434601-8F72-754B-AF34-1DBFDD0848D5}" type="pres">
      <dgm:prSet presAssocID="{76CC9B29-B932-9E4B-AE2D-CFAB0D489A9F}" presName="dummy3a" presStyleCnt="0"/>
      <dgm:spPr/>
    </dgm:pt>
    <dgm:pt modelId="{F754ACF3-C7DB-3D42-BA89-E1A6FBA19E6F}" type="pres">
      <dgm:prSet presAssocID="{76CC9B29-B932-9E4B-AE2D-CFAB0D489A9F}" presName="dummy3b" presStyleCnt="0"/>
      <dgm:spPr/>
    </dgm:pt>
    <dgm:pt modelId="{F595E26C-380F-5A42-B29A-50C7BFD4EC29}" type="pres">
      <dgm:prSet presAssocID="{76CC9B29-B932-9E4B-AE2D-CFAB0D489A9F}" presName="wedge3Tx" presStyleLbl="node1" presStyleIdx="2" presStyleCnt="4">
        <dgm:presLayoutVars>
          <dgm:chMax val="0"/>
          <dgm:chPref val="0"/>
          <dgm:bulletEnabled val="1"/>
        </dgm:presLayoutVars>
      </dgm:prSet>
      <dgm:spPr/>
      <dgm:t>
        <a:bodyPr/>
        <a:lstStyle/>
        <a:p>
          <a:endParaRPr lang="en-US"/>
        </a:p>
      </dgm:t>
    </dgm:pt>
    <dgm:pt modelId="{A4DCC8C3-5849-754F-94BF-8A748CCAD269}" type="pres">
      <dgm:prSet presAssocID="{76CC9B29-B932-9E4B-AE2D-CFAB0D489A9F}" presName="wedge4" presStyleLbl="node1" presStyleIdx="3" presStyleCnt="4"/>
      <dgm:spPr/>
      <dgm:t>
        <a:bodyPr/>
        <a:lstStyle/>
        <a:p>
          <a:endParaRPr lang="en-GB"/>
        </a:p>
      </dgm:t>
    </dgm:pt>
    <dgm:pt modelId="{1286AE83-0423-8942-95CD-D4151B586742}" type="pres">
      <dgm:prSet presAssocID="{76CC9B29-B932-9E4B-AE2D-CFAB0D489A9F}" presName="dummy4a" presStyleCnt="0"/>
      <dgm:spPr/>
    </dgm:pt>
    <dgm:pt modelId="{0F9D74C9-44A1-1340-A439-79176E581A02}" type="pres">
      <dgm:prSet presAssocID="{76CC9B29-B932-9E4B-AE2D-CFAB0D489A9F}" presName="dummy4b" presStyleCnt="0"/>
      <dgm:spPr/>
    </dgm:pt>
    <dgm:pt modelId="{FD850B2D-B9C1-304A-B1D2-F7FC6DAD22E7}" type="pres">
      <dgm:prSet presAssocID="{76CC9B29-B932-9E4B-AE2D-CFAB0D489A9F}" presName="wedge4Tx" presStyleLbl="node1" presStyleIdx="3" presStyleCnt="4">
        <dgm:presLayoutVars>
          <dgm:chMax val="0"/>
          <dgm:chPref val="0"/>
          <dgm:bulletEnabled val="1"/>
        </dgm:presLayoutVars>
      </dgm:prSet>
      <dgm:spPr/>
      <dgm:t>
        <a:bodyPr/>
        <a:lstStyle/>
        <a:p>
          <a:endParaRPr lang="en-GB"/>
        </a:p>
      </dgm:t>
    </dgm:pt>
    <dgm:pt modelId="{733930EE-7A70-A041-95D3-7DA1CE3452E0}" type="pres">
      <dgm:prSet presAssocID="{F316A8BB-75F7-CD48-99D4-A9B4E6B2F5AE}" presName="arrowWedge1" presStyleLbl="fgSibTrans2D1" presStyleIdx="0" presStyleCnt="4"/>
      <dgm:spPr/>
    </dgm:pt>
    <dgm:pt modelId="{CD512479-4F5D-EE4F-9291-FC23DFC6E5FF}" type="pres">
      <dgm:prSet presAssocID="{F0EB1E38-11F7-6740-911C-93B30B883B0D}" presName="arrowWedge2" presStyleLbl="fgSibTrans2D1" presStyleIdx="1" presStyleCnt="4"/>
      <dgm:spPr/>
    </dgm:pt>
    <dgm:pt modelId="{AF130140-A501-A844-B4C6-183FAE260A0C}" type="pres">
      <dgm:prSet presAssocID="{E4F8B552-8762-3C42-A20D-D35413AB1947}" presName="arrowWedge3" presStyleLbl="fgSibTrans2D1" presStyleIdx="2" presStyleCnt="4"/>
      <dgm:spPr/>
    </dgm:pt>
    <dgm:pt modelId="{97A9CAA0-D499-CB4B-A4C8-85A992186077}" type="pres">
      <dgm:prSet presAssocID="{04A9A74B-72AE-AD46-B6EC-55FA46CE05EA}" presName="arrowWedge4" presStyleLbl="fgSibTrans2D1" presStyleIdx="3" presStyleCnt="4"/>
      <dgm:spPr/>
    </dgm:pt>
  </dgm:ptLst>
  <dgm:cxnLst>
    <dgm:cxn modelId="{50F36988-859E-4B88-BE22-9CA093A5D0F6}" type="presOf" srcId="{76CC9B29-B932-9E4B-AE2D-CFAB0D489A9F}" destId="{F5001F20-BE52-064C-9E4A-887B64F005C1}" srcOrd="0" destOrd="0" presId="urn:microsoft.com/office/officeart/2005/8/layout/cycle8"/>
    <dgm:cxn modelId="{F813026B-E808-4763-A284-3417D0514BB0}" type="presOf" srcId="{9C2A9D17-254F-2C41-81F7-4284F7769259}" destId="{FD850B2D-B9C1-304A-B1D2-F7FC6DAD22E7}" srcOrd="1" destOrd="0" presId="urn:microsoft.com/office/officeart/2005/8/layout/cycle8"/>
    <dgm:cxn modelId="{F9460E97-D293-9E4E-BA5E-81A34F217223}" srcId="{76CC9B29-B932-9E4B-AE2D-CFAB0D489A9F}" destId="{E8CC3684-498E-9140-BAFE-8369DF0E54F1}" srcOrd="0" destOrd="0" parTransId="{1F51DE19-6789-8B40-87B0-11B2B883A4EA}" sibTransId="{F316A8BB-75F7-CD48-99D4-A9B4E6B2F5AE}"/>
    <dgm:cxn modelId="{1EB61BAC-BBF8-7A41-B2FC-55988CA39AEB}" srcId="{76CC9B29-B932-9E4B-AE2D-CFAB0D489A9F}" destId="{9C2A9D17-254F-2C41-81F7-4284F7769259}" srcOrd="3" destOrd="0" parTransId="{395C029E-FFF2-8D4D-B69D-37BDECCA8B97}" sibTransId="{04A9A74B-72AE-AD46-B6EC-55FA46CE05EA}"/>
    <dgm:cxn modelId="{47C35DC3-F56B-1D41-8943-1D0C5636FAEF}" srcId="{76CC9B29-B932-9E4B-AE2D-CFAB0D489A9F}" destId="{7DDE8719-DF91-8A4B-917A-0C4F508E7E3F}" srcOrd="1" destOrd="0" parTransId="{8ED806ED-7857-EA41-933F-B55A472CB041}" sibTransId="{F0EB1E38-11F7-6740-911C-93B30B883B0D}"/>
    <dgm:cxn modelId="{4CA134D3-B10D-4D52-83BB-6E28D7C2293B}" type="presOf" srcId="{E8CC3684-498E-9140-BAFE-8369DF0E54F1}" destId="{2D8BB123-D4A5-0745-8B77-72E6DD5D0A51}" srcOrd="0" destOrd="0" presId="urn:microsoft.com/office/officeart/2005/8/layout/cycle8"/>
    <dgm:cxn modelId="{9A5AFABB-D74F-418C-B72C-CF09841E7B06}" type="presOf" srcId="{7DDE8719-DF91-8A4B-917A-0C4F508E7E3F}" destId="{0227BB1A-4837-5542-AEF9-083A99E434A5}" srcOrd="1" destOrd="0" presId="urn:microsoft.com/office/officeart/2005/8/layout/cycle8"/>
    <dgm:cxn modelId="{244A89F9-C3C9-4D4B-86EC-44AC69F00D8D}" type="presOf" srcId="{9C2A9D17-254F-2C41-81F7-4284F7769259}" destId="{A4DCC8C3-5849-754F-94BF-8A748CCAD269}" srcOrd="0" destOrd="0" presId="urn:microsoft.com/office/officeart/2005/8/layout/cycle8"/>
    <dgm:cxn modelId="{824F3225-587A-432B-AA6B-5CE185F77549}" type="presOf" srcId="{776A5D01-B9EA-DB48-9374-CF79EF4D50CE}" destId="{F595E26C-380F-5A42-B29A-50C7BFD4EC29}" srcOrd="1" destOrd="0" presId="urn:microsoft.com/office/officeart/2005/8/layout/cycle8"/>
    <dgm:cxn modelId="{A9C05E72-8C89-464E-8090-674720D18C8C}" type="presOf" srcId="{776A5D01-B9EA-DB48-9374-CF79EF4D50CE}" destId="{644DEA58-9DD8-694C-99D8-F8784753739B}" srcOrd="0" destOrd="0" presId="urn:microsoft.com/office/officeart/2005/8/layout/cycle8"/>
    <dgm:cxn modelId="{6D1560C9-4C43-43D1-84DA-92C90F377E11}" type="presOf" srcId="{7DDE8719-DF91-8A4B-917A-0C4F508E7E3F}" destId="{92775471-074D-0246-9426-FD257FC52860}" srcOrd="0" destOrd="0" presId="urn:microsoft.com/office/officeart/2005/8/layout/cycle8"/>
    <dgm:cxn modelId="{9F2528A7-0045-9440-8BDB-EB880A7DA3BE}" srcId="{76CC9B29-B932-9E4B-AE2D-CFAB0D489A9F}" destId="{776A5D01-B9EA-DB48-9374-CF79EF4D50CE}" srcOrd="2" destOrd="0" parTransId="{8C105395-43EA-904F-B23B-1E9BD585D59D}" sibTransId="{E4F8B552-8762-3C42-A20D-D35413AB1947}"/>
    <dgm:cxn modelId="{3D9823CF-676A-4E68-81F3-0D5A3C988459}" type="presOf" srcId="{E8CC3684-498E-9140-BAFE-8369DF0E54F1}" destId="{3EE7C915-C4A6-5946-8ABE-11CA9E32E415}" srcOrd="1" destOrd="0" presId="urn:microsoft.com/office/officeart/2005/8/layout/cycle8"/>
    <dgm:cxn modelId="{B3FE28BF-878D-4588-8884-34C78D6D4533}" type="presParOf" srcId="{F5001F20-BE52-064C-9E4A-887B64F005C1}" destId="{2D8BB123-D4A5-0745-8B77-72E6DD5D0A51}" srcOrd="0" destOrd="0" presId="urn:microsoft.com/office/officeart/2005/8/layout/cycle8"/>
    <dgm:cxn modelId="{B167DD41-E949-43BC-B9F9-8EA190DC2C9E}" type="presParOf" srcId="{F5001F20-BE52-064C-9E4A-887B64F005C1}" destId="{733A1255-FB01-D844-ACD0-1F20FE2C2E86}" srcOrd="1" destOrd="0" presId="urn:microsoft.com/office/officeart/2005/8/layout/cycle8"/>
    <dgm:cxn modelId="{80E0FBA8-5729-468C-A276-7701CBBC477E}" type="presParOf" srcId="{F5001F20-BE52-064C-9E4A-887B64F005C1}" destId="{3185AA3F-50A5-E44F-B475-CC2138108E3D}" srcOrd="2" destOrd="0" presId="urn:microsoft.com/office/officeart/2005/8/layout/cycle8"/>
    <dgm:cxn modelId="{555A4695-0E76-43A5-BAB5-78A070C17780}" type="presParOf" srcId="{F5001F20-BE52-064C-9E4A-887B64F005C1}" destId="{3EE7C915-C4A6-5946-8ABE-11CA9E32E415}" srcOrd="3" destOrd="0" presId="urn:microsoft.com/office/officeart/2005/8/layout/cycle8"/>
    <dgm:cxn modelId="{4911E9F9-B044-4FE2-947E-C4A435115168}" type="presParOf" srcId="{F5001F20-BE52-064C-9E4A-887B64F005C1}" destId="{92775471-074D-0246-9426-FD257FC52860}" srcOrd="4" destOrd="0" presId="urn:microsoft.com/office/officeart/2005/8/layout/cycle8"/>
    <dgm:cxn modelId="{8DF40204-0E03-4D1B-9B13-C7E0B369AB45}" type="presParOf" srcId="{F5001F20-BE52-064C-9E4A-887B64F005C1}" destId="{CD289C0A-B67B-A747-83FD-094EFC8D49D7}" srcOrd="5" destOrd="0" presId="urn:microsoft.com/office/officeart/2005/8/layout/cycle8"/>
    <dgm:cxn modelId="{4B0DB83D-5F9A-4EAC-82E7-153ADBFF7497}" type="presParOf" srcId="{F5001F20-BE52-064C-9E4A-887B64F005C1}" destId="{F236B503-0AE9-D14D-B624-8067917FF015}" srcOrd="6" destOrd="0" presId="urn:microsoft.com/office/officeart/2005/8/layout/cycle8"/>
    <dgm:cxn modelId="{809F948F-8A08-4997-99BE-4F480772253C}" type="presParOf" srcId="{F5001F20-BE52-064C-9E4A-887B64F005C1}" destId="{0227BB1A-4837-5542-AEF9-083A99E434A5}" srcOrd="7" destOrd="0" presId="urn:microsoft.com/office/officeart/2005/8/layout/cycle8"/>
    <dgm:cxn modelId="{69BC3908-D8A1-45A9-9F4A-715CF8C52DC5}" type="presParOf" srcId="{F5001F20-BE52-064C-9E4A-887B64F005C1}" destId="{644DEA58-9DD8-694C-99D8-F8784753739B}" srcOrd="8" destOrd="0" presId="urn:microsoft.com/office/officeart/2005/8/layout/cycle8"/>
    <dgm:cxn modelId="{44E45DED-FF0C-43AA-A055-A97DAEDC3793}" type="presParOf" srcId="{F5001F20-BE52-064C-9E4A-887B64F005C1}" destId="{8B434601-8F72-754B-AF34-1DBFDD0848D5}" srcOrd="9" destOrd="0" presId="urn:microsoft.com/office/officeart/2005/8/layout/cycle8"/>
    <dgm:cxn modelId="{778C255C-4B0E-43C0-B5CB-9907584C97F0}" type="presParOf" srcId="{F5001F20-BE52-064C-9E4A-887B64F005C1}" destId="{F754ACF3-C7DB-3D42-BA89-E1A6FBA19E6F}" srcOrd="10" destOrd="0" presId="urn:microsoft.com/office/officeart/2005/8/layout/cycle8"/>
    <dgm:cxn modelId="{9D0B2D31-16C7-4531-BE69-1F70143FF60C}" type="presParOf" srcId="{F5001F20-BE52-064C-9E4A-887B64F005C1}" destId="{F595E26C-380F-5A42-B29A-50C7BFD4EC29}" srcOrd="11" destOrd="0" presId="urn:microsoft.com/office/officeart/2005/8/layout/cycle8"/>
    <dgm:cxn modelId="{173D5938-3DBE-4DBF-BF3E-8BC63CE7A8EC}" type="presParOf" srcId="{F5001F20-BE52-064C-9E4A-887B64F005C1}" destId="{A4DCC8C3-5849-754F-94BF-8A748CCAD269}" srcOrd="12" destOrd="0" presId="urn:microsoft.com/office/officeart/2005/8/layout/cycle8"/>
    <dgm:cxn modelId="{32072F40-5B64-4F20-A347-149C85226F84}" type="presParOf" srcId="{F5001F20-BE52-064C-9E4A-887B64F005C1}" destId="{1286AE83-0423-8942-95CD-D4151B586742}" srcOrd="13" destOrd="0" presId="urn:microsoft.com/office/officeart/2005/8/layout/cycle8"/>
    <dgm:cxn modelId="{F196EF12-FAAF-420C-A7CA-21643957D2FF}" type="presParOf" srcId="{F5001F20-BE52-064C-9E4A-887B64F005C1}" destId="{0F9D74C9-44A1-1340-A439-79176E581A02}" srcOrd="14" destOrd="0" presId="urn:microsoft.com/office/officeart/2005/8/layout/cycle8"/>
    <dgm:cxn modelId="{D3B4F52C-3625-48B3-BBB9-EF734FADC225}" type="presParOf" srcId="{F5001F20-BE52-064C-9E4A-887B64F005C1}" destId="{FD850B2D-B9C1-304A-B1D2-F7FC6DAD22E7}" srcOrd="15" destOrd="0" presId="urn:microsoft.com/office/officeart/2005/8/layout/cycle8"/>
    <dgm:cxn modelId="{A56F0C45-F279-4124-B1AE-D7E33ABBC3FC}" type="presParOf" srcId="{F5001F20-BE52-064C-9E4A-887B64F005C1}" destId="{733930EE-7A70-A041-95D3-7DA1CE3452E0}" srcOrd="16" destOrd="0" presId="urn:microsoft.com/office/officeart/2005/8/layout/cycle8"/>
    <dgm:cxn modelId="{04E90C14-B784-491D-B109-57ADEE4B057F}" type="presParOf" srcId="{F5001F20-BE52-064C-9E4A-887B64F005C1}" destId="{CD512479-4F5D-EE4F-9291-FC23DFC6E5FF}" srcOrd="17" destOrd="0" presId="urn:microsoft.com/office/officeart/2005/8/layout/cycle8"/>
    <dgm:cxn modelId="{084DF6C9-6DC4-4E74-A9DB-DB60B23C144D}" type="presParOf" srcId="{F5001F20-BE52-064C-9E4A-887B64F005C1}" destId="{AF130140-A501-A844-B4C6-183FAE260A0C}" srcOrd="18" destOrd="0" presId="urn:microsoft.com/office/officeart/2005/8/layout/cycle8"/>
    <dgm:cxn modelId="{8B3FA208-CE98-4289-8ABC-2FC64ABAE375}" type="presParOf" srcId="{F5001F20-BE52-064C-9E4A-887B64F005C1}" destId="{97A9CAA0-D499-CB4B-A4C8-85A992186077}"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8BB123-D4A5-0745-8B77-72E6DD5D0A51}">
      <dsp:nvSpPr>
        <dsp:cNvPr id="0" name=""/>
        <dsp:cNvSpPr/>
      </dsp:nvSpPr>
      <dsp:spPr>
        <a:xfrm>
          <a:off x="1549960" y="306692"/>
          <a:ext cx="4138720" cy="4138720"/>
        </a:xfrm>
        <a:prstGeom prst="pie">
          <a:avLst>
            <a:gd name="adj1" fmla="val 16200000"/>
            <a:gd name="adj2" fmla="val 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b="1" kern="1200" dirty="0"/>
        </a:p>
      </dsp:txBody>
      <dsp:txXfrm>
        <a:off x="3746930" y="1164491"/>
        <a:ext cx="1527384" cy="1133221"/>
      </dsp:txXfrm>
    </dsp:sp>
    <dsp:sp modelId="{92775471-074D-0246-9426-FD257FC52860}">
      <dsp:nvSpPr>
        <dsp:cNvPr id="0" name=""/>
        <dsp:cNvSpPr/>
      </dsp:nvSpPr>
      <dsp:spPr>
        <a:xfrm>
          <a:off x="1549960" y="445635"/>
          <a:ext cx="4138720" cy="4138720"/>
        </a:xfrm>
        <a:prstGeom prst="pie">
          <a:avLst>
            <a:gd name="adj1" fmla="val 0"/>
            <a:gd name="adj2" fmla="val 5400000"/>
          </a:avLst>
        </a:prstGeom>
        <a:gradFill rotWithShape="0">
          <a:gsLst>
            <a:gs pos="0">
              <a:schemeClr val="accent4">
                <a:hueOff val="-809466"/>
                <a:satOff val="-8920"/>
                <a:lumOff val="-8889"/>
                <a:alphaOff val="0"/>
                <a:shade val="51000"/>
                <a:satMod val="130000"/>
              </a:schemeClr>
            </a:gs>
            <a:gs pos="80000">
              <a:schemeClr val="accent4">
                <a:hueOff val="-809466"/>
                <a:satOff val="-8920"/>
                <a:lumOff val="-8889"/>
                <a:alphaOff val="0"/>
                <a:shade val="93000"/>
                <a:satMod val="130000"/>
              </a:schemeClr>
            </a:gs>
            <a:gs pos="100000">
              <a:schemeClr val="accent4">
                <a:hueOff val="-809466"/>
                <a:satOff val="-8920"/>
                <a:lumOff val="-888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t>    </a:t>
          </a:r>
          <a:endParaRPr lang="en-US" sz="2400" b="1" kern="1200" dirty="0"/>
        </a:p>
      </dsp:txBody>
      <dsp:txXfrm>
        <a:off x="3746930" y="2593335"/>
        <a:ext cx="1527384" cy="1133221"/>
      </dsp:txXfrm>
    </dsp:sp>
    <dsp:sp modelId="{644DEA58-9DD8-694C-99D8-F8784753739B}">
      <dsp:nvSpPr>
        <dsp:cNvPr id="0" name=""/>
        <dsp:cNvSpPr/>
      </dsp:nvSpPr>
      <dsp:spPr>
        <a:xfrm>
          <a:off x="1411017" y="445635"/>
          <a:ext cx="4138720" cy="4138720"/>
        </a:xfrm>
        <a:prstGeom prst="pie">
          <a:avLst>
            <a:gd name="adj1" fmla="val 5400000"/>
            <a:gd name="adj2" fmla="val 10800000"/>
          </a:avLst>
        </a:prstGeom>
        <a:gradFill rotWithShape="0">
          <a:gsLst>
            <a:gs pos="0">
              <a:schemeClr val="accent4">
                <a:hueOff val="-1618932"/>
                <a:satOff val="-17839"/>
                <a:lumOff val="-17777"/>
                <a:alphaOff val="0"/>
                <a:shade val="51000"/>
                <a:satMod val="130000"/>
              </a:schemeClr>
            </a:gs>
            <a:gs pos="80000">
              <a:schemeClr val="accent4">
                <a:hueOff val="-1618932"/>
                <a:satOff val="-17839"/>
                <a:lumOff val="-17777"/>
                <a:alphaOff val="0"/>
                <a:shade val="93000"/>
                <a:satMod val="130000"/>
              </a:schemeClr>
            </a:gs>
            <a:gs pos="100000">
              <a:schemeClr val="accent4">
                <a:hueOff val="-1618932"/>
                <a:satOff val="-17839"/>
                <a:lumOff val="-1777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b="1" kern="1200" dirty="0" smtClean="0"/>
        </a:p>
        <a:p>
          <a:pPr lvl="0" algn="ctr" defTabSz="1066800">
            <a:lnSpc>
              <a:spcPct val="90000"/>
            </a:lnSpc>
            <a:spcBef>
              <a:spcPct val="0"/>
            </a:spcBef>
            <a:spcAft>
              <a:spcPct val="35000"/>
            </a:spcAft>
          </a:pPr>
          <a:endParaRPr lang="en-US" sz="1800" b="0" kern="1200" dirty="0"/>
        </a:p>
      </dsp:txBody>
      <dsp:txXfrm>
        <a:off x="1825382" y="2593335"/>
        <a:ext cx="1527384" cy="1133221"/>
      </dsp:txXfrm>
    </dsp:sp>
    <dsp:sp modelId="{A4DCC8C3-5849-754F-94BF-8A748CCAD269}">
      <dsp:nvSpPr>
        <dsp:cNvPr id="0" name=""/>
        <dsp:cNvSpPr/>
      </dsp:nvSpPr>
      <dsp:spPr>
        <a:xfrm>
          <a:off x="1411017" y="306692"/>
          <a:ext cx="4138720" cy="4138720"/>
        </a:xfrm>
        <a:prstGeom prst="pie">
          <a:avLst>
            <a:gd name="adj1" fmla="val 10800000"/>
            <a:gd name="adj2" fmla="val 16200000"/>
          </a:avLst>
        </a:prstGeom>
        <a:gradFill rotWithShape="0">
          <a:gsLst>
            <a:gs pos="0">
              <a:schemeClr val="accent4">
                <a:hueOff val="-2428398"/>
                <a:satOff val="-26759"/>
                <a:lumOff val="-26666"/>
                <a:alphaOff val="0"/>
                <a:shade val="51000"/>
                <a:satMod val="130000"/>
              </a:schemeClr>
            </a:gs>
            <a:gs pos="80000">
              <a:schemeClr val="accent4">
                <a:hueOff val="-2428398"/>
                <a:satOff val="-26759"/>
                <a:lumOff val="-26666"/>
                <a:alphaOff val="0"/>
                <a:shade val="93000"/>
                <a:satMod val="130000"/>
              </a:schemeClr>
            </a:gs>
            <a:gs pos="100000">
              <a:schemeClr val="accent4">
                <a:hueOff val="-2428398"/>
                <a:satOff val="-26759"/>
                <a:lumOff val="-2666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b="0" kern="1200" dirty="0"/>
        </a:p>
      </dsp:txBody>
      <dsp:txXfrm>
        <a:off x="1825382" y="1164491"/>
        <a:ext cx="1527384" cy="1133221"/>
      </dsp:txXfrm>
    </dsp:sp>
    <dsp:sp modelId="{733930EE-7A70-A041-95D3-7DA1CE3452E0}">
      <dsp:nvSpPr>
        <dsp:cNvPr id="0" name=""/>
        <dsp:cNvSpPr/>
      </dsp:nvSpPr>
      <dsp:spPr>
        <a:xfrm>
          <a:off x="1293753" y="50485"/>
          <a:ext cx="4651133" cy="4651133"/>
        </a:xfrm>
        <a:prstGeom prst="circularArrow">
          <a:avLst>
            <a:gd name="adj1" fmla="val 5085"/>
            <a:gd name="adj2" fmla="val 327528"/>
            <a:gd name="adj3" fmla="val 21272472"/>
            <a:gd name="adj4" fmla="val 16200000"/>
            <a:gd name="adj5" fmla="val 5932"/>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D512479-4F5D-EE4F-9291-FC23DFC6E5FF}">
      <dsp:nvSpPr>
        <dsp:cNvPr id="0" name=""/>
        <dsp:cNvSpPr/>
      </dsp:nvSpPr>
      <dsp:spPr>
        <a:xfrm>
          <a:off x="1293753" y="189428"/>
          <a:ext cx="4651133" cy="4651133"/>
        </a:xfrm>
        <a:prstGeom prst="circularArrow">
          <a:avLst>
            <a:gd name="adj1" fmla="val 5085"/>
            <a:gd name="adj2" fmla="val 327528"/>
            <a:gd name="adj3" fmla="val 5072472"/>
            <a:gd name="adj4" fmla="val 0"/>
            <a:gd name="adj5" fmla="val 5932"/>
          </a:avLst>
        </a:prstGeom>
        <a:gradFill rotWithShape="0">
          <a:gsLst>
            <a:gs pos="0">
              <a:schemeClr val="accent4">
                <a:hueOff val="-809466"/>
                <a:satOff val="-8920"/>
                <a:lumOff val="-8889"/>
                <a:alphaOff val="0"/>
                <a:shade val="51000"/>
                <a:satMod val="130000"/>
              </a:schemeClr>
            </a:gs>
            <a:gs pos="80000">
              <a:schemeClr val="accent4">
                <a:hueOff val="-809466"/>
                <a:satOff val="-8920"/>
                <a:lumOff val="-8889"/>
                <a:alphaOff val="0"/>
                <a:shade val="93000"/>
                <a:satMod val="130000"/>
              </a:schemeClr>
            </a:gs>
            <a:gs pos="100000">
              <a:schemeClr val="accent4">
                <a:hueOff val="-809466"/>
                <a:satOff val="-8920"/>
                <a:lumOff val="-888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F130140-A501-A844-B4C6-183FAE260A0C}">
      <dsp:nvSpPr>
        <dsp:cNvPr id="0" name=""/>
        <dsp:cNvSpPr/>
      </dsp:nvSpPr>
      <dsp:spPr>
        <a:xfrm>
          <a:off x="1154810" y="189428"/>
          <a:ext cx="4651133" cy="4651133"/>
        </a:xfrm>
        <a:prstGeom prst="circularArrow">
          <a:avLst>
            <a:gd name="adj1" fmla="val 5085"/>
            <a:gd name="adj2" fmla="val 327528"/>
            <a:gd name="adj3" fmla="val 10472472"/>
            <a:gd name="adj4" fmla="val 5400000"/>
            <a:gd name="adj5" fmla="val 5932"/>
          </a:avLst>
        </a:prstGeom>
        <a:gradFill rotWithShape="0">
          <a:gsLst>
            <a:gs pos="0">
              <a:schemeClr val="accent4">
                <a:hueOff val="-1618932"/>
                <a:satOff val="-17839"/>
                <a:lumOff val="-17777"/>
                <a:alphaOff val="0"/>
                <a:shade val="51000"/>
                <a:satMod val="130000"/>
              </a:schemeClr>
            </a:gs>
            <a:gs pos="80000">
              <a:schemeClr val="accent4">
                <a:hueOff val="-1618932"/>
                <a:satOff val="-17839"/>
                <a:lumOff val="-17777"/>
                <a:alphaOff val="0"/>
                <a:shade val="93000"/>
                <a:satMod val="130000"/>
              </a:schemeClr>
            </a:gs>
            <a:gs pos="100000">
              <a:schemeClr val="accent4">
                <a:hueOff val="-1618932"/>
                <a:satOff val="-17839"/>
                <a:lumOff val="-1777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7A9CAA0-D499-CB4B-A4C8-85A992186077}">
      <dsp:nvSpPr>
        <dsp:cNvPr id="0" name=""/>
        <dsp:cNvSpPr/>
      </dsp:nvSpPr>
      <dsp:spPr>
        <a:xfrm>
          <a:off x="1154810" y="50485"/>
          <a:ext cx="4651133" cy="4651133"/>
        </a:xfrm>
        <a:prstGeom prst="circularArrow">
          <a:avLst>
            <a:gd name="adj1" fmla="val 5085"/>
            <a:gd name="adj2" fmla="val 327528"/>
            <a:gd name="adj3" fmla="val 15872472"/>
            <a:gd name="adj4" fmla="val 10800000"/>
            <a:gd name="adj5" fmla="val 5932"/>
          </a:avLst>
        </a:prstGeom>
        <a:gradFill rotWithShape="0">
          <a:gsLst>
            <a:gs pos="0">
              <a:schemeClr val="accent4">
                <a:hueOff val="-2428398"/>
                <a:satOff val="-26759"/>
                <a:lumOff val="-26666"/>
                <a:alphaOff val="0"/>
                <a:shade val="51000"/>
                <a:satMod val="130000"/>
              </a:schemeClr>
            </a:gs>
            <a:gs pos="80000">
              <a:schemeClr val="accent4">
                <a:hueOff val="-2428398"/>
                <a:satOff val="-26759"/>
                <a:lumOff val="-26666"/>
                <a:alphaOff val="0"/>
                <a:shade val="93000"/>
                <a:satMod val="130000"/>
              </a:schemeClr>
            </a:gs>
            <a:gs pos="100000">
              <a:schemeClr val="accent4">
                <a:hueOff val="-2428398"/>
                <a:satOff val="-26759"/>
                <a:lumOff val="-2666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277135" cy="34026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593177" y="0"/>
            <a:ext cx="4277135" cy="340265"/>
          </a:xfrm>
          <a:prstGeom prst="rect">
            <a:avLst/>
          </a:prstGeom>
        </p:spPr>
        <p:txBody>
          <a:bodyPr vert="horz" lIns="91440" tIns="45720" rIns="91440" bIns="45720" rtlCol="0"/>
          <a:lstStyle>
            <a:lvl1pPr algn="r">
              <a:defRPr sz="1200"/>
            </a:lvl1pPr>
          </a:lstStyle>
          <a:p>
            <a:fld id="{FC23BCFB-9AA7-41BB-B1D7-2AB9D9AE1234}" type="datetimeFigureOut">
              <a:rPr lang="en-GB" smtClean="0"/>
              <a:t>27/06/2017</a:t>
            </a:fld>
            <a:endParaRPr lang="en-GB"/>
          </a:p>
        </p:txBody>
      </p:sp>
      <p:sp>
        <p:nvSpPr>
          <p:cNvPr id="4" name="Footer Placeholder 3"/>
          <p:cNvSpPr>
            <a:spLocks noGrp="1"/>
          </p:cNvSpPr>
          <p:nvPr>
            <p:ph type="ftr" sz="quarter" idx="2"/>
          </p:nvPr>
        </p:nvSpPr>
        <p:spPr>
          <a:xfrm>
            <a:off x="1" y="6457410"/>
            <a:ext cx="4277135" cy="34026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593177" y="6457410"/>
            <a:ext cx="4277135" cy="340265"/>
          </a:xfrm>
          <a:prstGeom prst="rect">
            <a:avLst/>
          </a:prstGeom>
        </p:spPr>
        <p:txBody>
          <a:bodyPr vert="horz" lIns="91440" tIns="45720" rIns="91440" bIns="45720" rtlCol="0" anchor="b"/>
          <a:lstStyle>
            <a:lvl1pPr algn="r">
              <a:defRPr sz="1200"/>
            </a:lvl1pPr>
          </a:lstStyle>
          <a:p>
            <a:fld id="{8999518E-E254-43EF-9821-934A54746891}" type="slidenum">
              <a:rPr lang="en-GB" smtClean="0"/>
              <a:t>‹#›</a:t>
            </a:fld>
            <a:endParaRPr lang="en-GB"/>
          </a:p>
        </p:txBody>
      </p:sp>
    </p:spTree>
    <p:extLst>
      <p:ext uri="{BB962C8B-B14F-4D97-AF65-F5344CB8AC3E}">
        <p14:creationId xmlns:p14="http://schemas.microsoft.com/office/powerpoint/2010/main" val="39061519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8154" cy="33988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592225" y="0"/>
            <a:ext cx="4278154" cy="339883"/>
          </a:xfrm>
          <a:prstGeom prst="rect">
            <a:avLst/>
          </a:prstGeom>
        </p:spPr>
        <p:txBody>
          <a:bodyPr vert="horz" lIns="91440" tIns="45720" rIns="91440" bIns="45720" rtlCol="0"/>
          <a:lstStyle>
            <a:lvl1pPr algn="r">
              <a:defRPr sz="1200"/>
            </a:lvl1pPr>
          </a:lstStyle>
          <a:p>
            <a:fld id="{C7091D2E-9552-C147-B7C4-5AE05C225CD4}" type="datetimeFigureOut">
              <a:rPr lang="en-US" smtClean="0"/>
              <a:t>6/27/2017</a:t>
            </a:fld>
            <a:endParaRPr lang="en-US"/>
          </a:p>
        </p:txBody>
      </p:sp>
      <p:sp>
        <p:nvSpPr>
          <p:cNvPr id="4" name="Slide Image Placeholder 3"/>
          <p:cNvSpPr>
            <a:spLocks noGrp="1" noRot="1" noChangeAspect="1"/>
          </p:cNvSpPr>
          <p:nvPr>
            <p:ph type="sldImg" idx="2"/>
          </p:nvPr>
        </p:nvSpPr>
        <p:spPr>
          <a:xfrm>
            <a:off x="3236913" y="509588"/>
            <a:ext cx="3398837" cy="25495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87267" y="3228896"/>
            <a:ext cx="7898130" cy="305895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6456612"/>
            <a:ext cx="4278154" cy="33988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592225" y="6456612"/>
            <a:ext cx="4278154" cy="339883"/>
          </a:xfrm>
          <a:prstGeom prst="rect">
            <a:avLst/>
          </a:prstGeom>
        </p:spPr>
        <p:txBody>
          <a:bodyPr vert="horz" lIns="91440" tIns="45720" rIns="91440" bIns="45720" rtlCol="0" anchor="b"/>
          <a:lstStyle>
            <a:lvl1pPr algn="r">
              <a:defRPr sz="1200"/>
            </a:lvl1pPr>
          </a:lstStyle>
          <a:p>
            <a:fld id="{94447537-647E-F34F-A9B5-2267D3F70077}" type="slidenum">
              <a:rPr lang="en-US" smtClean="0"/>
              <a:t>‹#›</a:t>
            </a:fld>
            <a:endParaRPr lang="en-US"/>
          </a:p>
        </p:txBody>
      </p:sp>
    </p:spTree>
    <p:extLst>
      <p:ext uri="{BB962C8B-B14F-4D97-AF65-F5344CB8AC3E}">
        <p14:creationId xmlns:p14="http://schemas.microsoft.com/office/powerpoint/2010/main" val="39285632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305421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t>12</a:t>
            </a:fld>
            <a:endParaRPr lang="en-US"/>
          </a:p>
        </p:txBody>
      </p:sp>
    </p:spTree>
    <p:extLst>
      <p:ext uri="{BB962C8B-B14F-4D97-AF65-F5344CB8AC3E}">
        <p14:creationId xmlns:p14="http://schemas.microsoft.com/office/powerpoint/2010/main" val="2089184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447537-647E-F34F-A9B5-2267D3F70077}" type="slidenum">
              <a:rPr lang="en-US" smtClean="0"/>
              <a:t>13</a:t>
            </a:fld>
            <a:endParaRPr lang="en-US"/>
          </a:p>
        </p:txBody>
      </p:sp>
    </p:spTree>
    <p:extLst>
      <p:ext uri="{BB962C8B-B14F-4D97-AF65-F5344CB8AC3E}">
        <p14:creationId xmlns:p14="http://schemas.microsoft.com/office/powerpoint/2010/main" val="624147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447537-647E-F34F-A9B5-2267D3F70077}" type="slidenum">
              <a:rPr lang="en-US" smtClean="0"/>
              <a:t>14</a:t>
            </a:fld>
            <a:endParaRPr lang="en-US"/>
          </a:p>
        </p:txBody>
      </p:sp>
    </p:spTree>
    <p:extLst>
      <p:ext uri="{BB962C8B-B14F-4D97-AF65-F5344CB8AC3E}">
        <p14:creationId xmlns:p14="http://schemas.microsoft.com/office/powerpoint/2010/main" val="1721827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447537-647E-F34F-A9B5-2267D3F70077}" type="slidenum">
              <a:rPr lang="en-US" smtClean="0"/>
              <a:t>15</a:t>
            </a:fld>
            <a:endParaRPr lang="en-US"/>
          </a:p>
        </p:txBody>
      </p:sp>
    </p:spTree>
    <p:extLst>
      <p:ext uri="{BB962C8B-B14F-4D97-AF65-F5344CB8AC3E}">
        <p14:creationId xmlns:p14="http://schemas.microsoft.com/office/powerpoint/2010/main" val="35804218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t>17</a:t>
            </a:fld>
            <a:endParaRPr lang="en-US"/>
          </a:p>
        </p:txBody>
      </p:sp>
    </p:spTree>
    <p:extLst>
      <p:ext uri="{BB962C8B-B14F-4D97-AF65-F5344CB8AC3E}">
        <p14:creationId xmlns:p14="http://schemas.microsoft.com/office/powerpoint/2010/main" val="3496282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0FE9D114-A5A4-4F8B-BD3E-6A3DF24F3A1A}" type="slidenum">
              <a:rPr lang="en-GB" altLang="en-US"/>
              <a:pPr/>
              <a:t>19</a:t>
            </a:fld>
            <a:endParaRPr lang="en-GB" altLang="en-US"/>
          </a:p>
        </p:txBody>
      </p:sp>
    </p:spTree>
    <p:extLst>
      <p:ext uri="{BB962C8B-B14F-4D97-AF65-F5344CB8AC3E}">
        <p14:creationId xmlns:p14="http://schemas.microsoft.com/office/powerpoint/2010/main" val="3099839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0FE9D114-A5A4-4F8B-BD3E-6A3DF24F3A1A}" type="slidenum">
              <a:rPr lang="en-GB" altLang="en-US"/>
              <a:pPr/>
              <a:t>27</a:t>
            </a:fld>
            <a:endParaRPr lang="en-GB" altLang="en-US"/>
          </a:p>
        </p:txBody>
      </p:sp>
    </p:spTree>
    <p:extLst>
      <p:ext uri="{BB962C8B-B14F-4D97-AF65-F5344CB8AC3E}">
        <p14:creationId xmlns:p14="http://schemas.microsoft.com/office/powerpoint/2010/main" val="40353755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0FE9D114-A5A4-4F8B-BD3E-6A3DF24F3A1A}" type="slidenum">
              <a:rPr lang="en-GB" altLang="en-US"/>
              <a:pPr/>
              <a:t>28</a:t>
            </a:fld>
            <a:endParaRPr lang="en-GB" altLang="en-US"/>
          </a:p>
        </p:txBody>
      </p:sp>
    </p:spTree>
    <p:extLst>
      <p:ext uri="{BB962C8B-B14F-4D97-AF65-F5344CB8AC3E}">
        <p14:creationId xmlns:p14="http://schemas.microsoft.com/office/powerpoint/2010/main" val="16324086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t>29</a:t>
            </a:fld>
            <a:endParaRPr lang="en-US"/>
          </a:p>
        </p:txBody>
      </p:sp>
    </p:spTree>
    <p:extLst>
      <p:ext uri="{BB962C8B-B14F-4D97-AF65-F5344CB8AC3E}">
        <p14:creationId xmlns:p14="http://schemas.microsoft.com/office/powerpoint/2010/main" val="3496282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t>3</a:t>
            </a:fld>
            <a:endParaRPr lang="en-US"/>
          </a:p>
        </p:txBody>
      </p:sp>
    </p:spTree>
    <p:extLst>
      <p:ext uri="{BB962C8B-B14F-4D97-AF65-F5344CB8AC3E}">
        <p14:creationId xmlns:p14="http://schemas.microsoft.com/office/powerpoint/2010/main" val="4150386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447537-647E-F34F-A9B5-2267D3F70077}" type="slidenum">
              <a:rPr lang="en-US" smtClean="0"/>
              <a:t>4</a:t>
            </a:fld>
            <a:endParaRPr lang="en-US"/>
          </a:p>
        </p:txBody>
      </p:sp>
    </p:spTree>
    <p:extLst>
      <p:ext uri="{BB962C8B-B14F-4D97-AF65-F5344CB8AC3E}">
        <p14:creationId xmlns:p14="http://schemas.microsoft.com/office/powerpoint/2010/main" val="3715589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auto">
              <a:spcBef>
                <a:spcPts val="0"/>
              </a:spcBef>
              <a:spcAft>
                <a:spcPts val="600"/>
              </a:spcAft>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t>5</a:t>
            </a:fld>
            <a:endParaRPr lang="en-US" dirty="0"/>
          </a:p>
        </p:txBody>
      </p:sp>
    </p:spTree>
    <p:extLst>
      <p:ext uri="{BB962C8B-B14F-4D97-AF65-F5344CB8AC3E}">
        <p14:creationId xmlns:p14="http://schemas.microsoft.com/office/powerpoint/2010/main" val="288933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447537-647E-F34F-A9B5-2267D3F70077}" type="slidenum">
              <a:rPr lang="en-US" smtClean="0"/>
              <a:t>6</a:t>
            </a:fld>
            <a:endParaRPr lang="en-US" dirty="0"/>
          </a:p>
        </p:txBody>
      </p:sp>
    </p:spTree>
    <p:extLst>
      <p:ext uri="{BB962C8B-B14F-4D97-AF65-F5344CB8AC3E}">
        <p14:creationId xmlns:p14="http://schemas.microsoft.com/office/powerpoint/2010/main" val="3309600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447537-647E-F34F-A9B5-2267D3F70077}" type="slidenum">
              <a:rPr lang="en-US" smtClean="0"/>
              <a:t>8</a:t>
            </a:fld>
            <a:endParaRPr lang="en-US" dirty="0"/>
          </a:p>
        </p:txBody>
      </p:sp>
    </p:spTree>
    <p:extLst>
      <p:ext uri="{BB962C8B-B14F-4D97-AF65-F5344CB8AC3E}">
        <p14:creationId xmlns:p14="http://schemas.microsoft.com/office/powerpoint/2010/main" val="2641697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t>9</a:t>
            </a:fld>
            <a:endParaRPr lang="en-US"/>
          </a:p>
        </p:txBody>
      </p:sp>
    </p:spTree>
    <p:extLst>
      <p:ext uri="{BB962C8B-B14F-4D97-AF65-F5344CB8AC3E}">
        <p14:creationId xmlns:p14="http://schemas.microsoft.com/office/powerpoint/2010/main" val="1330927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One question often raised by sites looking at how to implement THRIVE was what would a THRIVE-like service or system look like in practice? The i-THRIVE programme suggests a set of components that as a whole would make up an i-THRIVE model of care; with specific requirements for the needs based groupings. For instance, there should be a digital front end to support children and young people looking for advice and signposting, while all evidence based interventions delivered as part of ‘getting help’ and ‘getting more help’ should be in line with CYPIAPT and have agreed goal based outcomes. </a:t>
            </a:r>
          </a:p>
          <a:p>
            <a:endParaRPr lang="en-US" baseline="0" dirty="0"/>
          </a:p>
        </p:txBody>
      </p:sp>
      <p:sp>
        <p:nvSpPr>
          <p:cNvPr id="4" name="Slide Number Placeholder 3"/>
          <p:cNvSpPr>
            <a:spLocks noGrp="1"/>
          </p:cNvSpPr>
          <p:nvPr>
            <p:ph type="sldNum" sz="quarter" idx="10"/>
          </p:nvPr>
        </p:nvSpPr>
        <p:spPr/>
        <p:txBody>
          <a:bodyPr/>
          <a:lstStyle/>
          <a:p>
            <a:fld id="{94447537-647E-F34F-A9B5-2267D3F70077}" type="slidenum">
              <a:rPr lang="en-US" smtClean="0"/>
              <a:t>10</a:t>
            </a:fld>
            <a:endParaRPr lang="en-US" dirty="0"/>
          </a:p>
        </p:txBody>
      </p:sp>
    </p:spTree>
    <p:extLst>
      <p:ext uri="{BB962C8B-B14F-4D97-AF65-F5344CB8AC3E}">
        <p14:creationId xmlns:p14="http://schemas.microsoft.com/office/powerpoint/2010/main" val="3318448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t>11</a:t>
            </a:fld>
            <a:endParaRPr lang="en-US"/>
          </a:p>
        </p:txBody>
      </p:sp>
    </p:spTree>
    <p:extLst>
      <p:ext uri="{BB962C8B-B14F-4D97-AF65-F5344CB8AC3E}">
        <p14:creationId xmlns:p14="http://schemas.microsoft.com/office/powerpoint/2010/main" val="3816436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3.xml"/><Relationship Id="rId1" Type="http://schemas.openxmlformats.org/officeDocument/2006/relationships/tags" Target="../tags/tag2.xml"/><Relationship Id="rId4" Type="http://schemas.openxmlformats.org/officeDocument/2006/relationships/image" Target="../media/image2.jpe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6.xml"/><Relationship Id="rId1" Type="http://schemas.openxmlformats.org/officeDocument/2006/relationships/tags" Target="../tags/tag3.xml"/><Relationship Id="rId4" Type="http://schemas.openxmlformats.org/officeDocument/2006/relationships/image" Target="../media/image2.jpe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7.xml"/><Relationship Id="rId1" Type="http://schemas.openxmlformats.org/officeDocument/2006/relationships/tags" Target="../tags/tag4.xml"/><Relationship Id="rId4" Type="http://schemas.openxmlformats.org/officeDocument/2006/relationships/image" Target="../media/image2.jpe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2281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Elderly man Whitechapel marke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412" y="0"/>
            <a:ext cx="5236484" cy="6858000"/>
          </a:xfrm>
          <a:prstGeom prst="rect">
            <a:avLst/>
          </a:prstGeom>
        </p:spPr>
      </p:pic>
      <p:sp>
        <p:nvSpPr>
          <p:cNvPr id="6" name="Text Placeholder 9"/>
          <p:cNvSpPr>
            <a:spLocks noGrp="1"/>
          </p:cNvSpPr>
          <p:nvPr>
            <p:ph type="body" sz="quarter" idx="10" hasCustomPrompt="1"/>
          </p:nvPr>
        </p:nvSpPr>
        <p:spPr>
          <a:xfrm>
            <a:off x="2051726" y="5589240"/>
            <a:ext cx="6697663" cy="504056"/>
          </a:xfrm>
          <a:prstGeom prst="rect">
            <a:avLst/>
          </a:prstGeom>
        </p:spPr>
        <p:txBody>
          <a:bodyPr/>
          <a:lstStyle>
            <a:lvl1pPr marL="0" indent="0">
              <a:buNone/>
              <a:defRPr sz="1600" b="0">
                <a:solidFill>
                  <a:srgbClr val="006298"/>
                </a:solidFill>
              </a:defRPr>
            </a:lvl1pPr>
          </a:lstStyle>
          <a:p>
            <a:pPr lvl="0"/>
            <a:r>
              <a:rPr lang="en-GB" dirty="0"/>
              <a:t>Presenter name, position, UCLPartners</a:t>
            </a:r>
          </a:p>
          <a:p>
            <a:pPr lvl="0"/>
            <a:endParaRPr lang="en-GB" dirty="0"/>
          </a:p>
        </p:txBody>
      </p:sp>
      <p:sp>
        <p:nvSpPr>
          <p:cNvPr id="7" name="Text Placeholder 11"/>
          <p:cNvSpPr>
            <a:spLocks noGrp="1"/>
          </p:cNvSpPr>
          <p:nvPr>
            <p:ph type="body" sz="quarter" idx="11" hasCustomPrompt="1"/>
          </p:nvPr>
        </p:nvSpPr>
        <p:spPr>
          <a:xfrm>
            <a:off x="2051720" y="4869172"/>
            <a:ext cx="6696744" cy="720725"/>
          </a:xfrm>
          <a:prstGeom prst="rect">
            <a:avLst/>
          </a:prstGeom>
        </p:spPr>
        <p:txBody>
          <a:bodyPr/>
          <a:lstStyle>
            <a:lvl1pPr marL="0" indent="0">
              <a:buNone/>
              <a:defRPr sz="2800" b="1">
                <a:solidFill>
                  <a:srgbClr val="781D7D"/>
                </a:solidFill>
              </a:defRPr>
            </a:lvl1pPr>
          </a:lstStyle>
          <a:p>
            <a:pPr lvl="0"/>
            <a:r>
              <a:rPr lang="en-GB" dirty="0"/>
              <a:t>Presentation title</a:t>
            </a:r>
          </a:p>
        </p:txBody>
      </p:sp>
      <p:sp>
        <p:nvSpPr>
          <p:cNvPr id="8" name="Text Placeholder 20"/>
          <p:cNvSpPr>
            <a:spLocks noGrp="1"/>
          </p:cNvSpPr>
          <p:nvPr>
            <p:ph type="body" sz="quarter" idx="12" hasCustomPrompt="1"/>
          </p:nvPr>
        </p:nvSpPr>
        <p:spPr>
          <a:xfrm>
            <a:off x="2051726" y="6093296"/>
            <a:ext cx="6697663" cy="359370"/>
          </a:xfrm>
          <a:prstGeom prst="rect">
            <a:avLst/>
          </a:prstGeom>
        </p:spPr>
        <p:txBody>
          <a:bodyPr/>
          <a:lstStyle>
            <a:lvl1pPr marL="0" indent="0">
              <a:buNone/>
              <a:defRPr sz="1600" b="0">
                <a:solidFill>
                  <a:srgbClr val="006298"/>
                </a:solidFill>
              </a:defRPr>
            </a:lvl1pPr>
          </a:lstStyle>
          <a:p>
            <a:pPr lvl="0"/>
            <a:r>
              <a:rPr lang="en-GB" dirty="0"/>
              <a:t>Date</a:t>
            </a:r>
          </a:p>
        </p:txBody>
      </p:sp>
    </p:spTree>
    <p:extLst>
      <p:ext uri="{BB962C8B-B14F-4D97-AF65-F5344CB8AC3E}">
        <p14:creationId xmlns:p14="http://schemas.microsoft.com/office/powerpoint/2010/main" val="998409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Closing slide_own detail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997150" y="2276872"/>
            <a:ext cx="3744913" cy="1512168"/>
          </a:xfrm>
          <a:prstGeom prst="rect">
            <a:avLst/>
          </a:prstGeom>
        </p:spPr>
        <p:txBody>
          <a:bodyPr/>
          <a:lstStyle>
            <a:lvl1pPr marL="0" indent="0">
              <a:buNone/>
              <a:defRPr sz="1600">
                <a:solidFill>
                  <a:srgbClr val="006298"/>
                </a:solidFill>
              </a:defRPr>
            </a:lvl1pPr>
            <a:lvl2pPr marL="457200" indent="0">
              <a:buNone/>
              <a:defRPr sz="1600">
                <a:solidFill>
                  <a:srgbClr val="006298"/>
                </a:solidFill>
              </a:defRPr>
            </a:lvl2pPr>
            <a:lvl3pPr marL="914400" indent="0">
              <a:buNone/>
              <a:defRPr sz="1600">
                <a:solidFill>
                  <a:srgbClr val="006298"/>
                </a:solidFill>
              </a:defRPr>
            </a:lvl3pPr>
            <a:lvl4pPr marL="1371600" indent="0">
              <a:buNone/>
              <a:defRPr sz="1600">
                <a:solidFill>
                  <a:srgbClr val="006298"/>
                </a:solidFill>
              </a:defRPr>
            </a:lvl4pPr>
            <a:lvl5pPr marL="1828800" indent="0">
              <a:buNone/>
              <a:defRPr sz="1600">
                <a:solidFill>
                  <a:srgbClr val="006298"/>
                </a:solidFill>
              </a:defRPr>
            </a:lvl5pPr>
          </a:lstStyle>
          <a:p>
            <a:pPr lvl="0"/>
            <a:r>
              <a:rPr lang="en-US" dirty="0"/>
              <a:t>Click to edit text</a:t>
            </a:r>
          </a:p>
        </p:txBody>
      </p:sp>
      <p:sp>
        <p:nvSpPr>
          <p:cNvPr id="5" name="TextBox 4"/>
          <p:cNvSpPr txBox="1"/>
          <p:nvPr/>
        </p:nvSpPr>
        <p:spPr>
          <a:xfrm>
            <a:off x="1997149" y="1844828"/>
            <a:ext cx="3744416" cy="2554545"/>
          </a:xfrm>
          <a:prstGeom prst="rect">
            <a:avLst/>
          </a:prstGeom>
          <a:noFill/>
        </p:spPr>
        <p:txBody>
          <a:bodyPr wrap="square" rtlCol="0">
            <a:spAutoFit/>
          </a:bodyPr>
          <a:lstStyle/>
          <a:p>
            <a:r>
              <a:rPr lang="en-GB" sz="1600" dirty="0">
                <a:solidFill>
                  <a:srgbClr val="006298"/>
                </a:solidFill>
              </a:rPr>
              <a:t>For more information please contact:</a:t>
            </a: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r>
              <a:rPr lang="en-GB" sz="1600" dirty="0">
                <a:solidFill>
                  <a:srgbClr val="006298"/>
                </a:solidFill>
              </a:rPr>
              <a:t> </a:t>
            </a:r>
          </a:p>
          <a:p>
            <a:r>
              <a:rPr lang="en-GB" sz="1600" dirty="0">
                <a:solidFill>
                  <a:srgbClr val="006298"/>
                </a:solidFill>
              </a:rPr>
              <a:t>www.uclpartners.com </a:t>
            </a:r>
          </a:p>
          <a:p>
            <a:r>
              <a:rPr lang="en-GB" sz="1600" dirty="0">
                <a:solidFill>
                  <a:srgbClr val="006298"/>
                </a:solidFill>
              </a:rPr>
              <a:t>@</a:t>
            </a:r>
            <a:r>
              <a:rPr lang="en-GB" sz="1600" dirty="0" err="1">
                <a:solidFill>
                  <a:srgbClr val="006298"/>
                </a:solidFill>
              </a:rPr>
              <a:t>uclpartners</a:t>
            </a:r>
            <a:endParaRPr lang="en-GB" sz="1600" dirty="0">
              <a:solidFill>
                <a:srgbClr val="006298"/>
              </a:solidFill>
            </a:endParaRPr>
          </a:p>
        </p:txBody>
      </p:sp>
    </p:spTree>
    <p:extLst>
      <p:ext uri="{BB962C8B-B14F-4D97-AF65-F5344CB8AC3E}">
        <p14:creationId xmlns:p14="http://schemas.microsoft.com/office/powerpoint/2010/main" val="639206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7848907-1966-4A26-AC64-AAACD4B8710E}" type="datetimeFigureOut">
              <a:rPr lang="en-GB" smtClean="0"/>
              <a:t>27/06/2017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000F6F-EE41-49A8-9A1A-34C4605C6AA5}" type="slidenum">
              <a:rPr lang="en-GB" smtClean="0"/>
              <a:t>‹#›</a:t>
            </a:fld>
            <a:endParaRPr lang="en-GB"/>
          </a:p>
        </p:txBody>
      </p:sp>
    </p:spTree>
    <p:extLst>
      <p:ext uri="{BB962C8B-B14F-4D97-AF65-F5344CB8AC3E}">
        <p14:creationId xmlns:p14="http://schemas.microsoft.com/office/powerpoint/2010/main" val="428248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7848907-1966-4A26-AC64-AAACD4B8710E}" type="datetimeFigureOut">
              <a:rPr lang="en-GB" smtClean="0"/>
              <a:t>27/06/2017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000F6F-EE41-49A8-9A1A-34C4605C6AA5}" type="slidenum">
              <a:rPr lang="en-GB" smtClean="0"/>
              <a:t>‹#›</a:t>
            </a:fld>
            <a:endParaRPr lang="en-GB"/>
          </a:p>
        </p:txBody>
      </p:sp>
    </p:spTree>
    <p:extLst>
      <p:ext uri="{BB962C8B-B14F-4D97-AF65-F5344CB8AC3E}">
        <p14:creationId xmlns:p14="http://schemas.microsoft.com/office/powerpoint/2010/main" val="1567440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848907-1966-4A26-AC64-AAACD4B8710E}" type="datetimeFigureOut">
              <a:rPr lang="en-GB" smtClean="0"/>
              <a:t>27/06/2017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000F6F-EE41-49A8-9A1A-34C4605C6AA5}" type="slidenum">
              <a:rPr lang="en-GB" smtClean="0"/>
              <a:t>‹#›</a:t>
            </a:fld>
            <a:endParaRPr lang="en-GB"/>
          </a:p>
        </p:txBody>
      </p:sp>
    </p:spTree>
    <p:extLst>
      <p:ext uri="{BB962C8B-B14F-4D97-AF65-F5344CB8AC3E}">
        <p14:creationId xmlns:p14="http://schemas.microsoft.com/office/powerpoint/2010/main" val="7465233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7848907-1966-4A26-AC64-AAACD4B8710E}" type="datetimeFigureOut">
              <a:rPr lang="en-GB" smtClean="0"/>
              <a:t>27/06/2017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000F6F-EE41-49A8-9A1A-34C4605C6AA5}" type="slidenum">
              <a:rPr lang="en-GB" smtClean="0"/>
              <a:t>‹#›</a:t>
            </a:fld>
            <a:endParaRPr lang="en-GB"/>
          </a:p>
        </p:txBody>
      </p:sp>
    </p:spTree>
    <p:extLst>
      <p:ext uri="{BB962C8B-B14F-4D97-AF65-F5344CB8AC3E}">
        <p14:creationId xmlns:p14="http://schemas.microsoft.com/office/powerpoint/2010/main" val="32881583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7848907-1966-4A26-AC64-AAACD4B8710E}" type="datetimeFigureOut">
              <a:rPr lang="en-GB" smtClean="0"/>
              <a:t>27/06/2017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E000F6F-EE41-49A8-9A1A-34C4605C6AA5}" type="slidenum">
              <a:rPr lang="en-GB" smtClean="0"/>
              <a:t>‹#›</a:t>
            </a:fld>
            <a:endParaRPr lang="en-GB"/>
          </a:p>
        </p:txBody>
      </p:sp>
    </p:spTree>
    <p:extLst>
      <p:ext uri="{BB962C8B-B14F-4D97-AF65-F5344CB8AC3E}">
        <p14:creationId xmlns:p14="http://schemas.microsoft.com/office/powerpoint/2010/main" val="700235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7848907-1966-4A26-AC64-AAACD4B8710E}" type="datetimeFigureOut">
              <a:rPr lang="en-GB" smtClean="0"/>
              <a:t>27/06/2017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E000F6F-EE41-49A8-9A1A-34C4605C6AA5}" type="slidenum">
              <a:rPr lang="en-GB" smtClean="0"/>
              <a:t>‹#›</a:t>
            </a:fld>
            <a:endParaRPr lang="en-GB"/>
          </a:p>
        </p:txBody>
      </p:sp>
    </p:spTree>
    <p:extLst>
      <p:ext uri="{BB962C8B-B14F-4D97-AF65-F5344CB8AC3E}">
        <p14:creationId xmlns:p14="http://schemas.microsoft.com/office/powerpoint/2010/main" val="31752480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848907-1966-4A26-AC64-AAACD4B8710E}" type="datetimeFigureOut">
              <a:rPr lang="en-GB" smtClean="0"/>
              <a:t>27/06/2017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E000F6F-EE41-49A8-9A1A-34C4605C6AA5}" type="slidenum">
              <a:rPr lang="en-GB" smtClean="0"/>
              <a:t>‹#›</a:t>
            </a:fld>
            <a:endParaRPr lang="en-GB"/>
          </a:p>
        </p:txBody>
      </p:sp>
    </p:spTree>
    <p:extLst>
      <p:ext uri="{BB962C8B-B14F-4D97-AF65-F5344CB8AC3E}">
        <p14:creationId xmlns:p14="http://schemas.microsoft.com/office/powerpoint/2010/main" val="39958097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7848907-1966-4A26-AC64-AAACD4B8710E}" type="datetimeFigureOut">
              <a:rPr lang="en-GB" smtClean="0"/>
              <a:t>27/06/2017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000F6F-EE41-49A8-9A1A-34C4605C6AA5}" type="slidenum">
              <a:rPr lang="en-GB" smtClean="0"/>
              <a:t>‹#›</a:t>
            </a:fld>
            <a:endParaRPr lang="en-GB"/>
          </a:p>
        </p:txBody>
      </p:sp>
    </p:spTree>
    <p:extLst>
      <p:ext uri="{BB962C8B-B14F-4D97-AF65-F5344CB8AC3E}">
        <p14:creationId xmlns:p14="http://schemas.microsoft.com/office/powerpoint/2010/main" val="2681280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baseline="0"/>
            </a:lvl2pPr>
            <a:lvl3pPr>
              <a:buClr>
                <a:srgbClr val="A4D620"/>
              </a:buClr>
              <a:defRPr sz="1600"/>
            </a:lvl3pPr>
            <a:lvl4pPr>
              <a:buClr>
                <a:srgbClr val="A4D620"/>
              </a:buClr>
              <a:defRPr sz="1600"/>
            </a:lvl4pPr>
            <a:lvl5pPr>
              <a:buClr>
                <a:srgbClr val="A4D620"/>
              </a:buClr>
              <a:defRPr sz="1600" baseline="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Tree>
    <p:extLst>
      <p:ext uri="{BB962C8B-B14F-4D97-AF65-F5344CB8AC3E}">
        <p14:creationId xmlns:p14="http://schemas.microsoft.com/office/powerpoint/2010/main" val="152442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7848907-1966-4A26-AC64-AAACD4B8710E}" type="datetimeFigureOut">
              <a:rPr lang="en-GB" smtClean="0"/>
              <a:t>27/06/2017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000F6F-EE41-49A8-9A1A-34C4605C6AA5}" type="slidenum">
              <a:rPr lang="en-GB" smtClean="0"/>
              <a:t>‹#›</a:t>
            </a:fld>
            <a:endParaRPr lang="en-GB"/>
          </a:p>
        </p:txBody>
      </p:sp>
    </p:spTree>
    <p:extLst>
      <p:ext uri="{BB962C8B-B14F-4D97-AF65-F5344CB8AC3E}">
        <p14:creationId xmlns:p14="http://schemas.microsoft.com/office/powerpoint/2010/main" val="10408885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7848907-1966-4A26-AC64-AAACD4B8710E}" type="datetimeFigureOut">
              <a:rPr lang="en-GB" smtClean="0"/>
              <a:t>27/06/2017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000F6F-EE41-49A8-9A1A-34C4605C6AA5}" type="slidenum">
              <a:rPr lang="en-GB" smtClean="0"/>
              <a:t>‹#›</a:t>
            </a:fld>
            <a:endParaRPr lang="en-GB"/>
          </a:p>
        </p:txBody>
      </p:sp>
    </p:spTree>
    <p:extLst>
      <p:ext uri="{BB962C8B-B14F-4D97-AF65-F5344CB8AC3E}">
        <p14:creationId xmlns:p14="http://schemas.microsoft.com/office/powerpoint/2010/main" val="29173512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7848907-1966-4A26-AC64-AAACD4B8710E}" type="datetimeFigureOut">
              <a:rPr lang="en-GB" smtClean="0"/>
              <a:t>27/06/2017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000F6F-EE41-49A8-9A1A-34C4605C6AA5}" type="slidenum">
              <a:rPr lang="en-GB" smtClean="0"/>
              <a:t>‹#›</a:t>
            </a:fld>
            <a:endParaRPr lang="en-GB"/>
          </a:p>
        </p:txBody>
      </p:sp>
    </p:spTree>
    <p:extLst>
      <p:ext uri="{BB962C8B-B14F-4D97-AF65-F5344CB8AC3E}">
        <p14:creationId xmlns:p14="http://schemas.microsoft.com/office/powerpoint/2010/main" val="17371122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35105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baseline="0"/>
            </a:lvl2pPr>
            <a:lvl3pPr>
              <a:buClr>
                <a:srgbClr val="A4D620"/>
              </a:buClr>
              <a:defRPr sz="1600"/>
            </a:lvl3pPr>
            <a:lvl4pPr>
              <a:buClr>
                <a:srgbClr val="A4D620"/>
              </a:buClr>
              <a:defRPr sz="1600"/>
            </a:lvl4pPr>
            <a:lvl5pPr>
              <a:buClr>
                <a:srgbClr val="A4D620"/>
              </a:buClr>
              <a:defRPr sz="1600" baseline="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Tree>
    <p:extLst>
      <p:ext uri="{BB962C8B-B14F-4D97-AF65-F5344CB8AC3E}">
        <p14:creationId xmlns:p14="http://schemas.microsoft.com/office/powerpoint/2010/main" val="2883634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325231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list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50825" y="1198800"/>
            <a:ext cx="4129088"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Content Placeholder 3"/>
          <p:cNvSpPr>
            <a:spLocks noGrp="1"/>
          </p:cNvSpPr>
          <p:nvPr>
            <p:ph sz="half" idx="2" hasCustomPrompt="1"/>
          </p:nvPr>
        </p:nvSpPr>
        <p:spPr>
          <a:xfrm>
            <a:off x="4644008" y="1198800"/>
            <a:ext cx="4129087"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5"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28124680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ext and imag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a:lvl2pPr>
            <a:lvl3pPr>
              <a:buClr>
                <a:srgbClr val="A4D620"/>
              </a:buClr>
              <a:defRPr sz="1600"/>
            </a:lvl3pPr>
            <a:lvl4pPr>
              <a:buClr>
                <a:srgbClr val="A4D620"/>
              </a:buClr>
              <a:defRPr sz="1400"/>
            </a:lvl4pPr>
            <a:lvl5pPr>
              <a:buClr>
                <a:srgbClr val="A4D620"/>
              </a:buClr>
              <a:defRPr sz="140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Picture Placeholder 3"/>
          <p:cNvSpPr>
            <a:spLocks noGrp="1"/>
          </p:cNvSpPr>
          <p:nvPr>
            <p:ph type="pic" sz="quarter" idx="12"/>
          </p:nvPr>
        </p:nvSpPr>
        <p:spPr>
          <a:xfrm>
            <a:off x="5165913" y="3177709"/>
            <a:ext cx="3740710" cy="2581648"/>
          </a:xfrm>
          <a:custGeom>
            <a:avLst/>
            <a:gdLst>
              <a:gd name="connsiteX0" fmla="*/ 0 w 3673475"/>
              <a:gd name="connsiteY0" fmla="*/ 0 h 2232025"/>
              <a:gd name="connsiteX1" fmla="*/ 3673475 w 3673475"/>
              <a:gd name="connsiteY1" fmla="*/ 0 h 2232025"/>
              <a:gd name="connsiteX2" fmla="*/ 3673475 w 3673475"/>
              <a:gd name="connsiteY2" fmla="*/ 2232025 h 2232025"/>
              <a:gd name="connsiteX3" fmla="*/ 0 w 3673475"/>
              <a:gd name="connsiteY3" fmla="*/ 2232025 h 2232025"/>
              <a:gd name="connsiteX4" fmla="*/ 0 w 3673475"/>
              <a:gd name="connsiteY4" fmla="*/ 0 h 2232025"/>
              <a:gd name="connsiteX0" fmla="*/ 0 w 3686922"/>
              <a:gd name="connsiteY0" fmla="*/ 322729 h 2554754"/>
              <a:gd name="connsiteX1" fmla="*/ 3686922 w 3686922"/>
              <a:gd name="connsiteY1" fmla="*/ 0 h 2554754"/>
              <a:gd name="connsiteX2" fmla="*/ 3673475 w 3686922"/>
              <a:gd name="connsiteY2" fmla="*/ 2554754 h 2554754"/>
              <a:gd name="connsiteX3" fmla="*/ 0 w 3686922"/>
              <a:gd name="connsiteY3" fmla="*/ 2554754 h 2554754"/>
              <a:gd name="connsiteX4" fmla="*/ 0 w 3686922"/>
              <a:gd name="connsiteY4" fmla="*/ 322729 h 2554754"/>
              <a:gd name="connsiteX0" fmla="*/ 0 w 3686922"/>
              <a:gd name="connsiteY0" fmla="*/ 322729 h 2554754"/>
              <a:gd name="connsiteX1" fmla="*/ 3686922 w 3686922"/>
              <a:gd name="connsiteY1" fmla="*/ 0 h 2554754"/>
              <a:gd name="connsiteX2" fmla="*/ 3471769 w 3686922"/>
              <a:gd name="connsiteY2" fmla="*/ 2447177 h 2554754"/>
              <a:gd name="connsiteX3" fmla="*/ 0 w 3686922"/>
              <a:gd name="connsiteY3" fmla="*/ 2554754 h 2554754"/>
              <a:gd name="connsiteX4" fmla="*/ 0 w 3686922"/>
              <a:gd name="connsiteY4" fmla="*/ 322729 h 2554754"/>
              <a:gd name="connsiteX0" fmla="*/ 0 w 3686922"/>
              <a:gd name="connsiteY0" fmla="*/ 322729 h 2581648"/>
              <a:gd name="connsiteX1" fmla="*/ 3686922 w 3686922"/>
              <a:gd name="connsiteY1" fmla="*/ 0 h 2581648"/>
              <a:gd name="connsiteX2" fmla="*/ 3471769 w 3686922"/>
              <a:gd name="connsiteY2" fmla="*/ 2447177 h 2581648"/>
              <a:gd name="connsiteX3" fmla="*/ 363070 w 3686922"/>
              <a:gd name="connsiteY3" fmla="*/ 2581648 h 2581648"/>
              <a:gd name="connsiteX4" fmla="*/ 0 w 3686922"/>
              <a:gd name="connsiteY4" fmla="*/ 322729 h 2581648"/>
              <a:gd name="connsiteX0" fmla="*/ 0 w 3740710"/>
              <a:gd name="connsiteY0" fmla="*/ 551329 h 2581648"/>
              <a:gd name="connsiteX1" fmla="*/ 3740710 w 3740710"/>
              <a:gd name="connsiteY1" fmla="*/ 0 h 2581648"/>
              <a:gd name="connsiteX2" fmla="*/ 3525557 w 3740710"/>
              <a:gd name="connsiteY2" fmla="*/ 2447177 h 2581648"/>
              <a:gd name="connsiteX3" fmla="*/ 416858 w 3740710"/>
              <a:gd name="connsiteY3" fmla="*/ 2581648 h 2581648"/>
              <a:gd name="connsiteX4" fmla="*/ 0 w 3740710"/>
              <a:gd name="connsiteY4" fmla="*/ 551329 h 258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710" h="2581648">
                <a:moveTo>
                  <a:pt x="0" y="551329"/>
                </a:moveTo>
                <a:lnTo>
                  <a:pt x="3740710" y="0"/>
                </a:lnTo>
                <a:cubicBezTo>
                  <a:pt x="3736228" y="851585"/>
                  <a:pt x="3530039" y="1595592"/>
                  <a:pt x="3525557" y="2447177"/>
                </a:cubicBezTo>
                <a:lnTo>
                  <a:pt x="416858" y="2581648"/>
                </a:lnTo>
                <a:lnTo>
                  <a:pt x="0" y="551329"/>
                </a:lnTo>
                <a:close/>
              </a:path>
            </a:pathLst>
          </a:custGeom>
          <a:ln w="19050">
            <a:solidFill>
              <a:srgbClr val="781D7D"/>
            </a:solidFill>
          </a:ln>
        </p:spPr>
        <p:txBody>
          <a:bodyPr anchor="ctr"/>
          <a:lstStyle>
            <a:lvl1pPr marL="0" indent="0">
              <a:buFontTx/>
              <a:buNone/>
              <a:defRPr sz="2800" baseline="0"/>
            </a:lvl1pPr>
          </a:lstStyle>
          <a:p>
            <a:r>
              <a:rPr lang="en-GB"/>
              <a:t>Drag picture to placeholder or click icon to add</a:t>
            </a:r>
            <a:endParaRPr lang="en-GB" dirty="0"/>
          </a:p>
        </p:txBody>
      </p:sp>
    </p:spTree>
    <p:extLst>
      <p:ext uri="{BB962C8B-B14F-4D97-AF65-F5344CB8AC3E}">
        <p14:creationId xmlns:p14="http://schemas.microsoft.com/office/powerpoint/2010/main" val="39225662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UCLPartners picture slid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Picture Placeholder 5"/>
          <p:cNvSpPr>
            <a:spLocks noGrp="1"/>
          </p:cNvSpPr>
          <p:nvPr>
            <p:ph type="pic" sz="quarter" idx="11"/>
          </p:nvPr>
        </p:nvSpPr>
        <p:spPr>
          <a:xfrm>
            <a:off x="344955" y="1125538"/>
            <a:ext cx="8548220" cy="4512796"/>
          </a:xfrm>
          <a:custGeom>
            <a:avLst/>
            <a:gdLst>
              <a:gd name="connsiteX0" fmla="*/ 0 w 8642350"/>
              <a:gd name="connsiteY0" fmla="*/ 0 h 4606925"/>
              <a:gd name="connsiteX1" fmla="*/ 8642350 w 8642350"/>
              <a:gd name="connsiteY1" fmla="*/ 0 h 4606925"/>
              <a:gd name="connsiteX2" fmla="*/ 8642350 w 8642350"/>
              <a:gd name="connsiteY2" fmla="*/ 4606925 h 4606925"/>
              <a:gd name="connsiteX3" fmla="*/ 0 w 8642350"/>
              <a:gd name="connsiteY3" fmla="*/ 4606925 h 4606925"/>
              <a:gd name="connsiteX4" fmla="*/ 0 w 8642350"/>
              <a:gd name="connsiteY4" fmla="*/ 0 h 4606925"/>
              <a:gd name="connsiteX0" fmla="*/ 94130 w 8642350"/>
              <a:gd name="connsiteY0" fmla="*/ 295835 h 4606925"/>
              <a:gd name="connsiteX1" fmla="*/ 8642350 w 8642350"/>
              <a:gd name="connsiteY1" fmla="*/ 0 h 4606925"/>
              <a:gd name="connsiteX2" fmla="*/ 8642350 w 8642350"/>
              <a:gd name="connsiteY2" fmla="*/ 4606925 h 4606925"/>
              <a:gd name="connsiteX3" fmla="*/ 0 w 8642350"/>
              <a:gd name="connsiteY3" fmla="*/ 4606925 h 4606925"/>
              <a:gd name="connsiteX4" fmla="*/ 94130 w 8642350"/>
              <a:gd name="connsiteY4" fmla="*/ 295835 h 4606925"/>
              <a:gd name="connsiteX0" fmla="*/ 94130 w 8642350"/>
              <a:gd name="connsiteY0" fmla="*/ 295835 h 4606925"/>
              <a:gd name="connsiteX1" fmla="*/ 8642350 w 8642350"/>
              <a:gd name="connsiteY1" fmla="*/ 0 h 4606925"/>
              <a:gd name="connsiteX2" fmla="*/ 8091020 w 8642350"/>
              <a:gd name="connsiteY2" fmla="*/ 4405219 h 4606925"/>
              <a:gd name="connsiteX3" fmla="*/ 0 w 8642350"/>
              <a:gd name="connsiteY3" fmla="*/ 4606925 h 4606925"/>
              <a:gd name="connsiteX4" fmla="*/ 94130 w 8642350"/>
              <a:gd name="connsiteY4" fmla="*/ 295835 h 4606925"/>
              <a:gd name="connsiteX0" fmla="*/ 0 w 8548220"/>
              <a:gd name="connsiteY0" fmla="*/ 295835 h 4580031"/>
              <a:gd name="connsiteX1" fmla="*/ 8548220 w 8548220"/>
              <a:gd name="connsiteY1" fmla="*/ 0 h 4580031"/>
              <a:gd name="connsiteX2" fmla="*/ 7996890 w 8548220"/>
              <a:gd name="connsiteY2" fmla="*/ 4405219 h 4580031"/>
              <a:gd name="connsiteX3" fmla="*/ 26894 w 8548220"/>
              <a:gd name="connsiteY3" fmla="*/ 4580031 h 4580031"/>
              <a:gd name="connsiteX4" fmla="*/ 0 w 8548220"/>
              <a:gd name="connsiteY4" fmla="*/ 295835 h 4580031"/>
              <a:gd name="connsiteX0" fmla="*/ 0 w 8548220"/>
              <a:gd name="connsiteY0" fmla="*/ 295835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295835 h 4512796"/>
              <a:gd name="connsiteX0" fmla="*/ 0 w 8548220"/>
              <a:gd name="connsiteY0" fmla="*/ 416859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416859 h 4512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8220" h="4512796">
                <a:moveTo>
                  <a:pt x="0" y="416859"/>
                </a:moveTo>
                <a:lnTo>
                  <a:pt x="8548220" y="0"/>
                </a:lnTo>
                <a:lnTo>
                  <a:pt x="7996890" y="4405219"/>
                </a:lnTo>
                <a:lnTo>
                  <a:pt x="322729" y="4512796"/>
                </a:lnTo>
                <a:lnTo>
                  <a:pt x="0" y="416859"/>
                </a:lnTo>
                <a:close/>
              </a:path>
            </a:pathLst>
          </a:custGeom>
          <a:ln w="19050">
            <a:solidFill>
              <a:srgbClr val="781D7D"/>
            </a:solidFill>
          </a:ln>
        </p:spPr>
        <p:txBody>
          <a:bodyPr anchor="ctr"/>
          <a:lstStyle>
            <a:lvl1pPr marL="0" indent="0">
              <a:buNone/>
              <a:defRPr/>
            </a:lvl1pPr>
          </a:lstStyle>
          <a:p>
            <a:r>
              <a:rPr lang="en-GB"/>
              <a:t>Drag picture to placeholder or click icon to add</a:t>
            </a:r>
            <a:endParaRPr lang="en-GB" dirty="0"/>
          </a:p>
        </p:txBody>
      </p:sp>
    </p:spTree>
    <p:extLst>
      <p:ext uri="{BB962C8B-B14F-4D97-AF65-F5344CB8AC3E}">
        <p14:creationId xmlns:p14="http://schemas.microsoft.com/office/powerpoint/2010/main" val="35521849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options">
    <p:spTree>
      <p:nvGrpSpPr>
        <p:cNvPr id="1" name=""/>
        <p:cNvGrpSpPr/>
        <p:nvPr/>
      </p:nvGrpSpPr>
      <p:grpSpPr>
        <a:xfrm>
          <a:off x="0" y="0"/>
          <a:ext cx="0" cy="0"/>
          <a:chOff x="0" y="0"/>
          <a:chExt cx="0" cy="0"/>
        </a:xfrm>
      </p:grpSpPr>
      <p:sp>
        <p:nvSpPr>
          <p:cNvPr id="4" name="Content Placeholder 2"/>
          <p:cNvSpPr>
            <a:spLocks noGrp="1"/>
          </p:cNvSpPr>
          <p:nvPr>
            <p:ph sz="half" idx="1" hasCustomPrompt="1"/>
          </p:nvPr>
        </p:nvSpPr>
        <p:spPr>
          <a:xfrm>
            <a:off x="250824" y="1124744"/>
            <a:ext cx="8641655" cy="4608512"/>
          </a:xfrm>
          <a:prstGeom prst="rect">
            <a:avLst/>
          </a:prstGeom>
        </p:spPr>
        <p:txBody>
          <a:bodyPr/>
          <a:lstStyle>
            <a:lvl1pPr>
              <a:defRPr sz="3000" baseline="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icon to add content</a:t>
            </a:r>
          </a:p>
        </p:txBody>
      </p:sp>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3765531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28986312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FACA269-9148-405F-86A2-ED7573B9B5C6}" type="datetimeFigureOut">
              <a:rPr lang="en-GB" smtClean="0"/>
              <a:t>27/06/2017</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C25EE48-E841-457A-9275-CE7AD3BD4C46}" type="slidenum">
              <a:rPr lang="en-GB" smtClean="0"/>
              <a:t>‹#›</a:t>
            </a:fld>
            <a:endParaRPr lang="en-GB"/>
          </a:p>
        </p:txBody>
      </p:sp>
    </p:spTree>
    <p:extLst>
      <p:ext uri="{BB962C8B-B14F-4D97-AF65-F5344CB8AC3E}">
        <p14:creationId xmlns:p14="http://schemas.microsoft.com/office/powerpoint/2010/main" val="32822589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280"/>
          <p:cNvSpPr>
            <a:spLocks noGrp="1" noChangeArrowheads="1"/>
          </p:cNvSpPr>
          <p:nvPr>
            <p:ph type="sldNum" sz="quarter" idx="10"/>
            <p:custDataLst>
              <p:tags r:id="rId1"/>
            </p:custDataLst>
          </p:nvPr>
        </p:nvSpPr>
        <p:spPr>
          <a:xfrm>
            <a:off x="6553200" y="6356350"/>
            <a:ext cx="2133600" cy="365125"/>
          </a:xfrm>
          <a:prstGeom prst="rect">
            <a:avLst/>
          </a:prstGeom>
          <a:ln/>
        </p:spPr>
        <p:txBody>
          <a:bodyPr/>
          <a:lstStyle>
            <a:lvl1pPr>
              <a:defRPr/>
            </a:lvl1pPr>
          </a:lstStyle>
          <a:p>
            <a:fld id="{DA5A8D2D-B30F-410E-BF0A-C93262F860C7}" type="slidenum">
              <a:rPr lang="en-GB" smtClean="0"/>
              <a:pPr/>
              <a:t>‹#›</a:t>
            </a:fld>
            <a:endParaRPr lang="en-GB"/>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411"/>
            <a:ext cx="9155596" cy="1052325"/>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380312" y="266146"/>
            <a:ext cx="1430533" cy="453548"/>
          </a:xfrm>
          <a:prstGeom prst="rect">
            <a:avLst/>
          </a:prstGeom>
        </p:spPr>
      </p:pic>
    </p:spTree>
    <p:extLst>
      <p:ext uri="{BB962C8B-B14F-4D97-AF65-F5344CB8AC3E}">
        <p14:creationId xmlns:p14="http://schemas.microsoft.com/office/powerpoint/2010/main" val="34514398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lderly man Whitechapel marke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412" y="0"/>
            <a:ext cx="5236484" cy="6858000"/>
          </a:xfrm>
          <a:prstGeom prst="rect">
            <a:avLst/>
          </a:prstGeom>
        </p:spPr>
      </p:pic>
      <p:sp>
        <p:nvSpPr>
          <p:cNvPr id="6" name="Text Placeholder 9"/>
          <p:cNvSpPr>
            <a:spLocks noGrp="1"/>
          </p:cNvSpPr>
          <p:nvPr>
            <p:ph type="body" sz="quarter" idx="10" hasCustomPrompt="1"/>
          </p:nvPr>
        </p:nvSpPr>
        <p:spPr>
          <a:xfrm>
            <a:off x="2051726" y="5589240"/>
            <a:ext cx="6697663" cy="504056"/>
          </a:xfrm>
          <a:prstGeom prst="rect">
            <a:avLst/>
          </a:prstGeom>
        </p:spPr>
        <p:txBody>
          <a:bodyPr/>
          <a:lstStyle>
            <a:lvl1pPr marL="0" indent="0">
              <a:buNone/>
              <a:defRPr sz="1600" b="0">
                <a:solidFill>
                  <a:srgbClr val="006298"/>
                </a:solidFill>
              </a:defRPr>
            </a:lvl1pPr>
          </a:lstStyle>
          <a:p>
            <a:pPr lvl="0"/>
            <a:r>
              <a:rPr lang="en-GB" dirty="0"/>
              <a:t>Presenter name, position, UCLPartners</a:t>
            </a:r>
          </a:p>
          <a:p>
            <a:pPr lvl="0"/>
            <a:endParaRPr lang="en-GB" dirty="0"/>
          </a:p>
        </p:txBody>
      </p:sp>
      <p:sp>
        <p:nvSpPr>
          <p:cNvPr id="7" name="Text Placeholder 11"/>
          <p:cNvSpPr>
            <a:spLocks noGrp="1"/>
          </p:cNvSpPr>
          <p:nvPr>
            <p:ph type="body" sz="quarter" idx="11" hasCustomPrompt="1"/>
          </p:nvPr>
        </p:nvSpPr>
        <p:spPr>
          <a:xfrm>
            <a:off x="2051720" y="4869172"/>
            <a:ext cx="6696744" cy="720725"/>
          </a:xfrm>
          <a:prstGeom prst="rect">
            <a:avLst/>
          </a:prstGeom>
        </p:spPr>
        <p:txBody>
          <a:bodyPr/>
          <a:lstStyle>
            <a:lvl1pPr marL="0" indent="0">
              <a:buNone/>
              <a:defRPr sz="2800" b="1">
                <a:solidFill>
                  <a:srgbClr val="781D7D"/>
                </a:solidFill>
              </a:defRPr>
            </a:lvl1pPr>
          </a:lstStyle>
          <a:p>
            <a:pPr lvl="0"/>
            <a:r>
              <a:rPr lang="en-GB" dirty="0"/>
              <a:t>Presentation title</a:t>
            </a:r>
          </a:p>
        </p:txBody>
      </p:sp>
      <p:sp>
        <p:nvSpPr>
          <p:cNvPr id="8" name="Text Placeholder 20"/>
          <p:cNvSpPr>
            <a:spLocks noGrp="1"/>
          </p:cNvSpPr>
          <p:nvPr>
            <p:ph type="body" sz="quarter" idx="12" hasCustomPrompt="1"/>
          </p:nvPr>
        </p:nvSpPr>
        <p:spPr>
          <a:xfrm>
            <a:off x="2051726" y="6093296"/>
            <a:ext cx="6697663" cy="359370"/>
          </a:xfrm>
          <a:prstGeom prst="rect">
            <a:avLst/>
          </a:prstGeom>
        </p:spPr>
        <p:txBody>
          <a:bodyPr/>
          <a:lstStyle>
            <a:lvl1pPr marL="0" indent="0">
              <a:buNone/>
              <a:defRPr sz="1600" b="0">
                <a:solidFill>
                  <a:srgbClr val="006298"/>
                </a:solidFill>
              </a:defRPr>
            </a:lvl1pPr>
          </a:lstStyle>
          <a:p>
            <a:pPr lvl="0"/>
            <a:r>
              <a:rPr lang="en-GB" dirty="0"/>
              <a:t>Date</a:t>
            </a:r>
          </a:p>
        </p:txBody>
      </p:sp>
    </p:spTree>
    <p:extLst>
      <p:ext uri="{BB962C8B-B14F-4D97-AF65-F5344CB8AC3E}">
        <p14:creationId xmlns:p14="http://schemas.microsoft.com/office/powerpoint/2010/main" val="28375427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losing slide_own detail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997150" y="2276872"/>
            <a:ext cx="3744913" cy="1512168"/>
          </a:xfrm>
          <a:prstGeom prst="rect">
            <a:avLst/>
          </a:prstGeom>
        </p:spPr>
        <p:txBody>
          <a:bodyPr/>
          <a:lstStyle>
            <a:lvl1pPr marL="0" indent="0">
              <a:buNone/>
              <a:defRPr sz="1600">
                <a:solidFill>
                  <a:srgbClr val="006298"/>
                </a:solidFill>
              </a:defRPr>
            </a:lvl1pPr>
            <a:lvl2pPr marL="457200" indent="0">
              <a:buNone/>
              <a:defRPr sz="1600">
                <a:solidFill>
                  <a:srgbClr val="006298"/>
                </a:solidFill>
              </a:defRPr>
            </a:lvl2pPr>
            <a:lvl3pPr marL="914400" indent="0">
              <a:buNone/>
              <a:defRPr sz="1600">
                <a:solidFill>
                  <a:srgbClr val="006298"/>
                </a:solidFill>
              </a:defRPr>
            </a:lvl3pPr>
            <a:lvl4pPr marL="1371600" indent="0">
              <a:buNone/>
              <a:defRPr sz="1600">
                <a:solidFill>
                  <a:srgbClr val="006298"/>
                </a:solidFill>
              </a:defRPr>
            </a:lvl4pPr>
            <a:lvl5pPr marL="1828800" indent="0">
              <a:buNone/>
              <a:defRPr sz="1600">
                <a:solidFill>
                  <a:srgbClr val="006298"/>
                </a:solidFill>
              </a:defRPr>
            </a:lvl5pPr>
          </a:lstStyle>
          <a:p>
            <a:pPr lvl="0"/>
            <a:r>
              <a:rPr lang="en-US" dirty="0"/>
              <a:t>Click to edit text</a:t>
            </a:r>
          </a:p>
        </p:txBody>
      </p:sp>
      <p:sp>
        <p:nvSpPr>
          <p:cNvPr id="5" name="TextBox 4"/>
          <p:cNvSpPr txBox="1"/>
          <p:nvPr/>
        </p:nvSpPr>
        <p:spPr>
          <a:xfrm>
            <a:off x="1997149" y="1844828"/>
            <a:ext cx="3744416" cy="2554545"/>
          </a:xfrm>
          <a:prstGeom prst="rect">
            <a:avLst/>
          </a:prstGeom>
          <a:noFill/>
        </p:spPr>
        <p:txBody>
          <a:bodyPr wrap="square" rtlCol="0">
            <a:spAutoFit/>
          </a:bodyPr>
          <a:lstStyle/>
          <a:p>
            <a:r>
              <a:rPr lang="en-GB" sz="1600" dirty="0">
                <a:solidFill>
                  <a:srgbClr val="006298"/>
                </a:solidFill>
              </a:rPr>
              <a:t>For more information please contact:</a:t>
            </a: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r>
              <a:rPr lang="en-GB" sz="1600" dirty="0">
                <a:solidFill>
                  <a:srgbClr val="006298"/>
                </a:solidFill>
              </a:rPr>
              <a:t> </a:t>
            </a:r>
          </a:p>
          <a:p>
            <a:r>
              <a:rPr lang="en-GB" sz="1600" dirty="0">
                <a:solidFill>
                  <a:srgbClr val="006298"/>
                </a:solidFill>
              </a:rPr>
              <a:t>www.uclpartners.com </a:t>
            </a:r>
          </a:p>
          <a:p>
            <a:r>
              <a:rPr lang="en-GB" sz="1600" dirty="0">
                <a:solidFill>
                  <a:srgbClr val="006298"/>
                </a:solidFill>
              </a:rPr>
              <a:t>@</a:t>
            </a:r>
            <a:r>
              <a:rPr lang="en-GB" sz="1600" dirty="0" err="1">
                <a:solidFill>
                  <a:srgbClr val="006298"/>
                </a:solidFill>
              </a:rPr>
              <a:t>uclpartners</a:t>
            </a:r>
            <a:endParaRPr lang="en-GB" sz="1600" dirty="0">
              <a:solidFill>
                <a:srgbClr val="006298"/>
              </a:solidFill>
            </a:endParaRPr>
          </a:p>
        </p:txBody>
      </p:sp>
    </p:spTree>
    <p:extLst>
      <p:ext uri="{BB962C8B-B14F-4D97-AF65-F5344CB8AC3E}">
        <p14:creationId xmlns:p14="http://schemas.microsoft.com/office/powerpoint/2010/main" val="8314972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ondon buses –Whitechapel">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6257925" cy="6858000"/>
          </a:xfrm>
          <a:prstGeom prst="rect">
            <a:avLst/>
          </a:prstGeom>
        </p:spPr>
      </p:pic>
      <p:sp>
        <p:nvSpPr>
          <p:cNvPr id="10" name="Text Placeholder 9"/>
          <p:cNvSpPr>
            <a:spLocks noGrp="1"/>
          </p:cNvSpPr>
          <p:nvPr>
            <p:ph type="body" sz="quarter" idx="10" hasCustomPrompt="1"/>
          </p:nvPr>
        </p:nvSpPr>
        <p:spPr>
          <a:xfrm>
            <a:off x="2051720" y="5589240"/>
            <a:ext cx="6697663" cy="504056"/>
          </a:xfrm>
          <a:prstGeom prst="rect">
            <a:avLst/>
          </a:prstGeom>
        </p:spPr>
        <p:txBody>
          <a:bodyPr/>
          <a:lstStyle>
            <a:lvl1pPr marL="0" indent="0">
              <a:buNone/>
              <a:defRPr sz="1600" b="1">
                <a:solidFill>
                  <a:srgbClr val="006298"/>
                </a:solidFill>
              </a:defRPr>
            </a:lvl1pPr>
          </a:lstStyle>
          <a:p>
            <a:pPr lvl="0"/>
            <a:r>
              <a:rPr lang="en-GB" dirty="0"/>
              <a:t>Presenter name, position, UCLPartners</a:t>
            </a:r>
          </a:p>
          <a:p>
            <a:pPr lvl="0"/>
            <a:endParaRPr lang="en-GB" dirty="0"/>
          </a:p>
        </p:txBody>
      </p:sp>
      <p:sp>
        <p:nvSpPr>
          <p:cNvPr id="12" name="Text Placeholder 11"/>
          <p:cNvSpPr>
            <a:spLocks noGrp="1"/>
          </p:cNvSpPr>
          <p:nvPr>
            <p:ph type="body" sz="quarter" idx="11" hasCustomPrompt="1"/>
          </p:nvPr>
        </p:nvSpPr>
        <p:spPr>
          <a:xfrm>
            <a:off x="2051720" y="4869160"/>
            <a:ext cx="6696744" cy="720725"/>
          </a:xfrm>
          <a:prstGeom prst="rect">
            <a:avLst/>
          </a:prstGeom>
        </p:spPr>
        <p:txBody>
          <a:bodyPr/>
          <a:lstStyle>
            <a:lvl1pPr marL="0" indent="0">
              <a:buNone/>
              <a:defRPr sz="2800" b="1">
                <a:solidFill>
                  <a:srgbClr val="781D7D"/>
                </a:solidFill>
              </a:defRPr>
            </a:lvl1pPr>
          </a:lstStyle>
          <a:p>
            <a:pPr lvl="0"/>
            <a:r>
              <a:rPr lang="en-GB" dirty="0"/>
              <a:t>Presentation title</a:t>
            </a:r>
          </a:p>
        </p:txBody>
      </p:sp>
      <p:sp>
        <p:nvSpPr>
          <p:cNvPr id="21" name="Text Placeholder 20"/>
          <p:cNvSpPr>
            <a:spLocks noGrp="1"/>
          </p:cNvSpPr>
          <p:nvPr>
            <p:ph type="body" sz="quarter" idx="12" hasCustomPrompt="1"/>
          </p:nvPr>
        </p:nvSpPr>
        <p:spPr>
          <a:xfrm>
            <a:off x="2051720" y="6093296"/>
            <a:ext cx="6697663" cy="359370"/>
          </a:xfrm>
          <a:prstGeom prst="rect">
            <a:avLst/>
          </a:prstGeom>
        </p:spPr>
        <p:txBody>
          <a:bodyPr/>
          <a:lstStyle>
            <a:lvl1pPr marL="0" indent="0">
              <a:buNone/>
              <a:defRPr sz="1600" b="1">
                <a:solidFill>
                  <a:srgbClr val="006298"/>
                </a:solidFill>
              </a:defRPr>
            </a:lvl1pPr>
          </a:lstStyle>
          <a:p>
            <a:pPr lvl="0"/>
            <a:r>
              <a:rPr lang="en-GB" dirty="0"/>
              <a:t>Date</a:t>
            </a:r>
          </a:p>
        </p:txBody>
      </p:sp>
    </p:spTree>
    <p:extLst>
      <p:ext uri="{BB962C8B-B14F-4D97-AF65-F5344CB8AC3E}">
        <p14:creationId xmlns:p14="http://schemas.microsoft.com/office/powerpoint/2010/main" val="39959057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lderly man Whitechapel marke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6257925" cy="6858000"/>
          </a:xfrm>
          <a:prstGeom prst="rect">
            <a:avLst/>
          </a:prstGeom>
        </p:spPr>
      </p:pic>
      <p:sp>
        <p:nvSpPr>
          <p:cNvPr id="6" name="Text Placeholder 9"/>
          <p:cNvSpPr>
            <a:spLocks noGrp="1"/>
          </p:cNvSpPr>
          <p:nvPr>
            <p:ph type="body" sz="quarter" idx="10" hasCustomPrompt="1"/>
          </p:nvPr>
        </p:nvSpPr>
        <p:spPr>
          <a:xfrm>
            <a:off x="2051720" y="5589240"/>
            <a:ext cx="6697663" cy="504056"/>
          </a:xfrm>
          <a:prstGeom prst="rect">
            <a:avLst/>
          </a:prstGeom>
        </p:spPr>
        <p:txBody>
          <a:bodyPr/>
          <a:lstStyle>
            <a:lvl1pPr marL="0" indent="0">
              <a:buNone/>
              <a:defRPr sz="1600" b="1">
                <a:solidFill>
                  <a:srgbClr val="006298"/>
                </a:solidFill>
              </a:defRPr>
            </a:lvl1pPr>
          </a:lstStyle>
          <a:p>
            <a:pPr lvl="0"/>
            <a:r>
              <a:rPr lang="en-GB" dirty="0"/>
              <a:t>Presenter name, position, UCLPartners</a:t>
            </a:r>
          </a:p>
          <a:p>
            <a:pPr lvl="0"/>
            <a:endParaRPr lang="en-GB" dirty="0"/>
          </a:p>
        </p:txBody>
      </p:sp>
      <p:sp>
        <p:nvSpPr>
          <p:cNvPr id="7" name="Text Placeholder 11"/>
          <p:cNvSpPr>
            <a:spLocks noGrp="1"/>
          </p:cNvSpPr>
          <p:nvPr>
            <p:ph type="body" sz="quarter" idx="11" hasCustomPrompt="1"/>
          </p:nvPr>
        </p:nvSpPr>
        <p:spPr>
          <a:xfrm>
            <a:off x="2051720" y="4869160"/>
            <a:ext cx="6696744" cy="720725"/>
          </a:xfrm>
          <a:prstGeom prst="rect">
            <a:avLst/>
          </a:prstGeom>
        </p:spPr>
        <p:txBody>
          <a:bodyPr/>
          <a:lstStyle>
            <a:lvl1pPr marL="0" indent="0">
              <a:buNone/>
              <a:defRPr sz="2800" b="1">
                <a:solidFill>
                  <a:srgbClr val="781D7D"/>
                </a:solidFill>
              </a:defRPr>
            </a:lvl1pPr>
          </a:lstStyle>
          <a:p>
            <a:pPr lvl="0"/>
            <a:r>
              <a:rPr lang="en-GB" dirty="0"/>
              <a:t>Presentation title</a:t>
            </a:r>
          </a:p>
        </p:txBody>
      </p:sp>
      <p:sp>
        <p:nvSpPr>
          <p:cNvPr id="8" name="Text Placeholder 20"/>
          <p:cNvSpPr>
            <a:spLocks noGrp="1"/>
          </p:cNvSpPr>
          <p:nvPr>
            <p:ph type="body" sz="quarter" idx="12" hasCustomPrompt="1"/>
          </p:nvPr>
        </p:nvSpPr>
        <p:spPr>
          <a:xfrm>
            <a:off x="2051720" y="6093296"/>
            <a:ext cx="6697663" cy="359370"/>
          </a:xfrm>
          <a:prstGeom prst="rect">
            <a:avLst/>
          </a:prstGeom>
        </p:spPr>
        <p:txBody>
          <a:bodyPr/>
          <a:lstStyle>
            <a:lvl1pPr marL="0" indent="0">
              <a:buNone/>
              <a:defRPr sz="1600" b="1">
                <a:solidFill>
                  <a:srgbClr val="006298"/>
                </a:solidFill>
              </a:defRPr>
            </a:lvl1pPr>
          </a:lstStyle>
          <a:p>
            <a:pPr lvl="0"/>
            <a:r>
              <a:rPr lang="en-GB" dirty="0"/>
              <a:t>Date</a:t>
            </a:r>
          </a:p>
        </p:txBody>
      </p:sp>
    </p:spTree>
    <p:extLst>
      <p:ext uri="{BB962C8B-B14F-4D97-AF65-F5344CB8AC3E}">
        <p14:creationId xmlns:p14="http://schemas.microsoft.com/office/powerpoint/2010/main" val="30354647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UCLPartners closing slide">
    <p:spTree>
      <p:nvGrpSpPr>
        <p:cNvPr id="1" name=""/>
        <p:cNvGrpSpPr/>
        <p:nvPr/>
      </p:nvGrpSpPr>
      <p:grpSpPr>
        <a:xfrm>
          <a:off x="0" y="0"/>
          <a:ext cx="0" cy="0"/>
          <a:chOff x="0" y="0"/>
          <a:chExt cx="0" cy="0"/>
        </a:xfrm>
      </p:grpSpPr>
      <p:sp>
        <p:nvSpPr>
          <p:cNvPr id="2" name="TextBox 1"/>
          <p:cNvSpPr txBox="1"/>
          <p:nvPr userDrawn="1"/>
        </p:nvSpPr>
        <p:spPr>
          <a:xfrm>
            <a:off x="1997148" y="1844824"/>
            <a:ext cx="3744416" cy="2554545"/>
          </a:xfrm>
          <a:prstGeom prst="rect">
            <a:avLst/>
          </a:prstGeom>
          <a:noFill/>
        </p:spPr>
        <p:txBody>
          <a:bodyPr wrap="square" rtlCol="0">
            <a:spAutoFit/>
          </a:bodyPr>
          <a:lstStyle/>
          <a:p>
            <a:r>
              <a:rPr lang="en-GB" sz="1600" dirty="0">
                <a:solidFill>
                  <a:srgbClr val="006298"/>
                </a:solidFill>
              </a:rPr>
              <a:t>For more information please contact:</a:t>
            </a:r>
          </a:p>
          <a:p>
            <a:endParaRPr lang="en-GB" sz="1600" dirty="0">
              <a:solidFill>
                <a:srgbClr val="006298"/>
              </a:solidFill>
            </a:endParaRPr>
          </a:p>
          <a:p>
            <a:r>
              <a:rPr lang="en-GB" sz="1600" dirty="0">
                <a:solidFill>
                  <a:srgbClr val="006298"/>
                </a:solidFill>
              </a:rPr>
              <a:t>UCLPartners</a:t>
            </a:r>
            <a:br>
              <a:rPr lang="en-GB" sz="1600" dirty="0">
                <a:solidFill>
                  <a:srgbClr val="006298"/>
                </a:solidFill>
              </a:rPr>
            </a:br>
            <a:r>
              <a:rPr lang="en-GB" sz="1600" dirty="0">
                <a:solidFill>
                  <a:srgbClr val="006298"/>
                </a:solidFill>
              </a:rPr>
              <a:t>3rd Floor</a:t>
            </a:r>
            <a:br>
              <a:rPr lang="en-GB" sz="1600" dirty="0">
                <a:solidFill>
                  <a:srgbClr val="006298"/>
                </a:solidFill>
              </a:rPr>
            </a:br>
            <a:r>
              <a:rPr lang="en-GB" sz="1600" dirty="0">
                <a:solidFill>
                  <a:srgbClr val="006298"/>
                </a:solidFill>
              </a:rPr>
              <a:t>170 Tottenham Court Road</a:t>
            </a:r>
            <a:br>
              <a:rPr lang="en-GB" sz="1600" dirty="0">
                <a:solidFill>
                  <a:srgbClr val="006298"/>
                </a:solidFill>
              </a:rPr>
            </a:br>
            <a:r>
              <a:rPr lang="en-GB" sz="1600" dirty="0">
                <a:solidFill>
                  <a:srgbClr val="006298"/>
                </a:solidFill>
              </a:rPr>
              <a:t>London W1T 7HA</a:t>
            </a:r>
          </a:p>
          <a:p>
            <a:r>
              <a:rPr lang="en-GB" sz="1600" dirty="0">
                <a:solidFill>
                  <a:srgbClr val="006298"/>
                </a:solidFill>
              </a:rPr>
              <a:t/>
            </a:r>
            <a:br>
              <a:rPr lang="en-GB" sz="1600" dirty="0">
                <a:solidFill>
                  <a:srgbClr val="006298"/>
                </a:solidFill>
              </a:rPr>
            </a:br>
            <a:r>
              <a:rPr lang="en-GB" sz="1600" dirty="0">
                <a:solidFill>
                  <a:srgbClr val="006298"/>
                </a:solidFill>
              </a:rPr>
              <a:t>020 7679 6633 </a:t>
            </a:r>
          </a:p>
          <a:p>
            <a:r>
              <a:rPr lang="en-GB" sz="1600" dirty="0">
                <a:solidFill>
                  <a:srgbClr val="006298"/>
                </a:solidFill>
              </a:rPr>
              <a:t>www.uclpartners.com </a:t>
            </a:r>
          </a:p>
          <a:p>
            <a:r>
              <a:rPr lang="en-GB" sz="1600" dirty="0">
                <a:solidFill>
                  <a:srgbClr val="006298"/>
                </a:solidFill>
              </a:rPr>
              <a:t>@</a:t>
            </a:r>
            <a:r>
              <a:rPr lang="en-GB" sz="1600" dirty="0" err="1">
                <a:solidFill>
                  <a:srgbClr val="006298"/>
                </a:solidFill>
              </a:rPr>
              <a:t>uclpartners</a:t>
            </a:r>
            <a:endParaRPr lang="en-GB" sz="1600" dirty="0">
              <a:solidFill>
                <a:srgbClr val="006298"/>
              </a:solidFill>
            </a:endParaRPr>
          </a:p>
        </p:txBody>
      </p:sp>
    </p:spTree>
    <p:extLst>
      <p:ext uri="{BB962C8B-B14F-4D97-AF65-F5344CB8AC3E}">
        <p14:creationId xmlns:p14="http://schemas.microsoft.com/office/powerpoint/2010/main" val="7227234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losing slide_own detail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997148" y="2276872"/>
            <a:ext cx="3744913" cy="1512168"/>
          </a:xfrm>
          <a:prstGeom prst="rect">
            <a:avLst/>
          </a:prstGeom>
        </p:spPr>
        <p:txBody>
          <a:bodyPr/>
          <a:lstStyle>
            <a:lvl1pPr marL="0" indent="0">
              <a:buNone/>
              <a:defRPr sz="1600">
                <a:solidFill>
                  <a:srgbClr val="006298"/>
                </a:solidFill>
              </a:defRPr>
            </a:lvl1pPr>
            <a:lvl2pPr marL="457200" indent="0">
              <a:buNone/>
              <a:defRPr sz="1600">
                <a:solidFill>
                  <a:srgbClr val="006298"/>
                </a:solidFill>
              </a:defRPr>
            </a:lvl2pPr>
            <a:lvl3pPr marL="914400" indent="0">
              <a:buNone/>
              <a:defRPr sz="1600">
                <a:solidFill>
                  <a:srgbClr val="006298"/>
                </a:solidFill>
              </a:defRPr>
            </a:lvl3pPr>
            <a:lvl4pPr marL="1371600" indent="0">
              <a:buNone/>
              <a:defRPr sz="1600">
                <a:solidFill>
                  <a:srgbClr val="006298"/>
                </a:solidFill>
              </a:defRPr>
            </a:lvl4pPr>
            <a:lvl5pPr marL="1828800" indent="0">
              <a:buNone/>
              <a:defRPr sz="1600">
                <a:solidFill>
                  <a:srgbClr val="006298"/>
                </a:solidFill>
              </a:defRPr>
            </a:lvl5pPr>
          </a:lstStyle>
          <a:p>
            <a:pPr lvl="0"/>
            <a:r>
              <a:rPr lang="en-US" dirty="0"/>
              <a:t>Click to edit text</a:t>
            </a:r>
          </a:p>
        </p:txBody>
      </p:sp>
      <p:sp>
        <p:nvSpPr>
          <p:cNvPr id="5" name="TextBox 4"/>
          <p:cNvSpPr txBox="1"/>
          <p:nvPr userDrawn="1"/>
        </p:nvSpPr>
        <p:spPr>
          <a:xfrm>
            <a:off x="1997148" y="1844824"/>
            <a:ext cx="3744416" cy="2554545"/>
          </a:xfrm>
          <a:prstGeom prst="rect">
            <a:avLst/>
          </a:prstGeom>
          <a:noFill/>
        </p:spPr>
        <p:txBody>
          <a:bodyPr wrap="square" rtlCol="0">
            <a:spAutoFit/>
          </a:bodyPr>
          <a:lstStyle/>
          <a:p>
            <a:r>
              <a:rPr lang="en-GB" sz="1600" dirty="0">
                <a:solidFill>
                  <a:srgbClr val="006298"/>
                </a:solidFill>
              </a:rPr>
              <a:t>For more information please contact:</a:t>
            </a: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r>
              <a:rPr lang="en-GB" sz="1600" dirty="0">
                <a:solidFill>
                  <a:srgbClr val="006298"/>
                </a:solidFill>
              </a:rPr>
              <a:t> </a:t>
            </a:r>
          </a:p>
          <a:p>
            <a:r>
              <a:rPr lang="en-GB" sz="1600" dirty="0">
                <a:solidFill>
                  <a:srgbClr val="006298"/>
                </a:solidFill>
              </a:rPr>
              <a:t>www.uclpartners.com </a:t>
            </a:r>
          </a:p>
          <a:p>
            <a:r>
              <a:rPr lang="en-GB" sz="1600" dirty="0">
                <a:solidFill>
                  <a:srgbClr val="006298"/>
                </a:solidFill>
              </a:rPr>
              <a:t>@</a:t>
            </a:r>
            <a:r>
              <a:rPr lang="en-GB" sz="1600" dirty="0" err="1">
                <a:solidFill>
                  <a:srgbClr val="006298"/>
                </a:solidFill>
              </a:rPr>
              <a:t>uclpartners</a:t>
            </a:r>
            <a:endParaRPr lang="en-GB" sz="1600" dirty="0">
              <a:solidFill>
                <a:srgbClr val="006298"/>
              </a:solidFill>
            </a:endParaRPr>
          </a:p>
        </p:txBody>
      </p:sp>
    </p:spTree>
    <p:extLst>
      <p:ext uri="{BB962C8B-B14F-4D97-AF65-F5344CB8AC3E}">
        <p14:creationId xmlns:p14="http://schemas.microsoft.com/office/powerpoint/2010/main" val="41718969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59959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baseline="0"/>
            </a:lvl2pPr>
            <a:lvl3pPr>
              <a:buClr>
                <a:srgbClr val="A4D620"/>
              </a:buClr>
              <a:defRPr sz="1600"/>
            </a:lvl3pPr>
            <a:lvl4pPr>
              <a:buClr>
                <a:srgbClr val="A4D620"/>
              </a:buClr>
              <a:defRPr sz="1600"/>
            </a:lvl4pPr>
            <a:lvl5pPr>
              <a:buClr>
                <a:srgbClr val="A4D620"/>
              </a:buClr>
              <a:defRPr sz="1600" baseline="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Tree>
    <p:extLst>
      <p:ext uri="{BB962C8B-B14F-4D97-AF65-F5344CB8AC3E}">
        <p14:creationId xmlns:p14="http://schemas.microsoft.com/office/powerpoint/2010/main" val="2594069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list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50825" y="1198800"/>
            <a:ext cx="4129088"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Content Placeholder 3"/>
          <p:cNvSpPr>
            <a:spLocks noGrp="1"/>
          </p:cNvSpPr>
          <p:nvPr>
            <p:ph sz="half" idx="2" hasCustomPrompt="1"/>
          </p:nvPr>
        </p:nvSpPr>
        <p:spPr>
          <a:xfrm>
            <a:off x="4644008" y="1198800"/>
            <a:ext cx="4129087"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5"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31540130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6937009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wo list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50825" y="1198800"/>
            <a:ext cx="4129088"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Content Placeholder 3"/>
          <p:cNvSpPr>
            <a:spLocks noGrp="1"/>
          </p:cNvSpPr>
          <p:nvPr>
            <p:ph sz="half" idx="2" hasCustomPrompt="1"/>
          </p:nvPr>
        </p:nvSpPr>
        <p:spPr>
          <a:xfrm>
            <a:off x="4644008" y="1198800"/>
            <a:ext cx="4129087"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5"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10232753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ext and imag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a:lvl2pPr>
            <a:lvl3pPr>
              <a:buClr>
                <a:srgbClr val="A4D620"/>
              </a:buClr>
              <a:defRPr sz="1600"/>
            </a:lvl3pPr>
            <a:lvl4pPr>
              <a:buClr>
                <a:srgbClr val="A4D620"/>
              </a:buClr>
              <a:defRPr sz="1400"/>
            </a:lvl4pPr>
            <a:lvl5pPr>
              <a:buClr>
                <a:srgbClr val="A4D620"/>
              </a:buClr>
              <a:defRPr sz="140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Picture Placeholder 3"/>
          <p:cNvSpPr>
            <a:spLocks noGrp="1"/>
          </p:cNvSpPr>
          <p:nvPr>
            <p:ph type="pic" sz="quarter" idx="12"/>
          </p:nvPr>
        </p:nvSpPr>
        <p:spPr>
          <a:xfrm>
            <a:off x="5165913" y="3177709"/>
            <a:ext cx="3740710" cy="2581648"/>
          </a:xfrm>
          <a:custGeom>
            <a:avLst/>
            <a:gdLst>
              <a:gd name="connsiteX0" fmla="*/ 0 w 3673475"/>
              <a:gd name="connsiteY0" fmla="*/ 0 h 2232025"/>
              <a:gd name="connsiteX1" fmla="*/ 3673475 w 3673475"/>
              <a:gd name="connsiteY1" fmla="*/ 0 h 2232025"/>
              <a:gd name="connsiteX2" fmla="*/ 3673475 w 3673475"/>
              <a:gd name="connsiteY2" fmla="*/ 2232025 h 2232025"/>
              <a:gd name="connsiteX3" fmla="*/ 0 w 3673475"/>
              <a:gd name="connsiteY3" fmla="*/ 2232025 h 2232025"/>
              <a:gd name="connsiteX4" fmla="*/ 0 w 3673475"/>
              <a:gd name="connsiteY4" fmla="*/ 0 h 2232025"/>
              <a:gd name="connsiteX0" fmla="*/ 0 w 3686922"/>
              <a:gd name="connsiteY0" fmla="*/ 322729 h 2554754"/>
              <a:gd name="connsiteX1" fmla="*/ 3686922 w 3686922"/>
              <a:gd name="connsiteY1" fmla="*/ 0 h 2554754"/>
              <a:gd name="connsiteX2" fmla="*/ 3673475 w 3686922"/>
              <a:gd name="connsiteY2" fmla="*/ 2554754 h 2554754"/>
              <a:gd name="connsiteX3" fmla="*/ 0 w 3686922"/>
              <a:gd name="connsiteY3" fmla="*/ 2554754 h 2554754"/>
              <a:gd name="connsiteX4" fmla="*/ 0 w 3686922"/>
              <a:gd name="connsiteY4" fmla="*/ 322729 h 2554754"/>
              <a:gd name="connsiteX0" fmla="*/ 0 w 3686922"/>
              <a:gd name="connsiteY0" fmla="*/ 322729 h 2554754"/>
              <a:gd name="connsiteX1" fmla="*/ 3686922 w 3686922"/>
              <a:gd name="connsiteY1" fmla="*/ 0 h 2554754"/>
              <a:gd name="connsiteX2" fmla="*/ 3471769 w 3686922"/>
              <a:gd name="connsiteY2" fmla="*/ 2447177 h 2554754"/>
              <a:gd name="connsiteX3" fmla="*/ 0 w 3686922"/>
              <a:gd name="connsiteY3" fmla="*/ 2554754 h 2554754"/>
              <a:gd name="connsiteX4" fmla="*/ 0 w 3686922"/>
              <a:gd name="connsiteY4" fmla="*/ 322729 h 2554754"/>
              <a:gd name="connsiteX0" fmla="*/ 0 w 3686922"/>
              <a:gd name="connsiteY0" fmla="*/ 322729 h 2581648"/>
              <a:gd name="connsiteX1" fmla="*/ 3686922 w 3686922"/>
              <a:gd name="connsiteY1" fmla="*/ 0 h 2581648"/>
              <a:gd name="connsiteX2" fmla="*/ 3471769 w 3686922"/>
              <a:gd name="connsiteY2" fmla="*/ 2447177 h 2581648"/>
              <a:gd name="connsiteX3" fmla="*/ 363070 w 3686922"/>
              <a:gd name="connsiteY3" fmla="*/ 2581648 h 2581648"/>
              <a:gd name="connsiteX4" fmla="*/ 0 w 3686922"/>
              <a:gd name="connsiteY4" fmla="*/ 322729 h 2581648"/>
              <a:gd name="connsiteX0" fmla="*/ 0 w 3740710"/>
              <a:gd name="connsiteY0" fmla="*/ 551329 h 2581648"/>
              <a:gd name="connsiteX1" fmla="*/ 3740710 w 3740710"/>
              <a:gd name="connsiteY1" fmla="*/ 0 h 2581648"/>
              <a:gd name="connsiteX2" fmla="*/ 3525557 w 3740710"/>
              <a:gd name="connsiteY2" fmla="*/ 2447177 h 2581648"/>
              <a:gd name="connsiteX3" fmla="*/ 416858 w 3740710"/>
              <a:gd name="connsiteY3" fmla="*/ 2581648 h 2581648"/>
              <a:gd name="connsiteX4" fmla="*/ 0 w 3740710"/>
              <a:gd name="connsiteY4" fmla="*/ 551329 h 258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710" h="2581648">
                <a:moveTo>
                  <a:pt x="0" y="551329"/>
                </a:moveTo>
                <a:lnTo>
                  <a:pt x="3740710" y="0"/>
                </a:lnTo>
                <a:cubicBezTo>
                  <a:pt x="3736228" y="851585"/>
                  <a:pt x="3530039" y="1595592"/>
                  <a:pt x="3525557" y="2447177"/>
                </a:cubicBezTo>
                <a:lnTo>
                  <a:pt x="416858" y="2581648"/>
                </a:lnTo>
                <a:lnTo>
                  <a:pt x="0" y="551329"/>
                </a:lnTo>
                <a:close/>
              </a:path>
            </a:pathLst>
          </a:custGeom>
          <a:ln w="19050">
            <a:solidFill>
              <a:srgbClr val="781D7D"/>
            </a:solidFill>
          </a:ln>
        </p:spPr>
        <p:txBody>
          <a:bodyPr anchor="ctr"/>
          <a:lstStyle>
            <a:lvl1pPr marL="0" indent="0">
              <a:buFontTx/>
              <a:buNone/>
              <a:defRPr sz="2800" baseline="0"/>
            </a:lvl1pPr>
          </a:lstStyle>
          <a:p>
            <a:r>
              <a:rPr lang="en-GB"/>
              <a:t>Drag picture to placeholder or click icon to add</a:t>
            </a:r>
            <a:endParaRPr lang="en-GB" dirty="0"/>
          </a:p>
        </p:txBody>
      </p:sp>
    </p:spTree>
    <p:extLst>
      <p:ext uri="{BB962C8B-B14F-4D97-AF65-F5344CB8AC3E}">
        <p14:creationId xmlns:p14="http://schemas.microsoft.com/office/powerpoint/2010/main" val="7542634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UCLPartners picture slid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Picture Placeholder 5"/>
          <p:cNvSpPr>
            <a:spLocks noGrp="1"/>
          </p:cNvSpPr>
          <p:nvPr>
            <p:ph type="pic" sz="quarter" idx="11"/>
          </p:nvPr>
        </p:nvSpPr>
        <p:spPr>
          <a:xfrm>
            <a:off x="344955" y="1125538"/>
            <a:ext cx="8548220" cy="4512796"/>
          </a:xfrm>
          <a:custGeom>
            <a:avLst/>
            <a:gdLst>
              <a:gd name="connsiteX0" fmla="*/ 0 w 8642350"/>
              <a:gd name="connsiteY0" fmla="*/ 0 h 4606925"/>
              <a:gd name="connsiteX1" fmla="*/ 8642350 w 8642350"/>
              <a:gd name="connsiteY1" fmla="*/ 0 h 4606925"/>
              <a:gd name="connsiteX2" fmla="*/ 8642350 w 8642350"/>
              <a:gd name="connsiteY2" fmla="*/ 4606925 h 4606925"/>
              <a:gd name="connsiteX3" fmla="*/ 0 w 8642350"/>
              <a:gd name="connsiteY3" fmla="*/ 4606925 h 4606925"/>
              <a:gd name="connsiteX4" fmla="*/ 0 w 8642350"/>
              <a:gd name="connsiteY4" fmla="*/ 0 h 4606925"/>
              <a:gd name="connsiteX0" fmla="*/ 94130 w 8642350"/>
              <a:gd name="connsiteY0" fmla="*/ 295835 h 4606925"/>
              <a:gd name="connsiteX1" fmla="*/ 8642350 w 8642350"/>
              <a:gd name="connsiteY1" fmla="*/ 0 h 4606925"/>
              <a:gd name="connsiteX2" fmla="*/ 8642350 w 8642350"/>
              <a:gd name="connsiteY2" fmla="*/ 4606925 h 4606925"/>
              <a:gd name="connsiteX3" fmla="*/ 0 w 8642350"/>
              <a:gd name="connsiteY3" fmla="*/ 4606925 h 4606925"/>
              <a:gd name="connsiteX4" fmla="*/ 94130 w 8642350"/>
              <a:gd name="connsiteY4" fmla="*/ 295835 h 4606925"/>
              <a:gd name="connsiteX0" fmla="*/ 94130 w 8642350"/>
              <a:gd name="connsiteY0" fmla="*/ 295835 h 4606925"/>
              <a:gd name="connsiteX1" fmla="*/ 8642350 w 8642350"/>
              <a:gd name="connsiteY1" fmla="*/ 0 h 4606925"/>
              <a:gd name="connsiteX2" fmla="*/ 8091020 w 8642350"/>
              <a:gd name="connsiteY2" fmla="*/ 4405219 h 4606925"/>
              <a:gd name="connsiteX3" fmla="*/ 0 w 8642350"/>
              <a:gd name="connsiteY3" fmla="*/ 4606925 h 4606925"/>
              <a:gd name="connsiteX4" fmla="*/ 94130 w 8642350"/>
              <a:gd name="connsiteY4" fmla="*/ 295835 h 4606925"/>
              <a:gd name="connsiteX0" fmla="*/ 0 w 8548220"/>
              <a:gd name="connsiteY0" fmla="*/ 295835 h 4580031"/>
              <a:gd name="connsiteX1" fmla="*/ 8548220 w 8548220"/>
              <a:gd name="connsiteY1" fmla="*/ 0 h 4580031"/>
              <a:gd name="connsiteX2" fmla="*/ 7996890 w 8548220"/>
              <a:gd name="connsiteY2" fmla="*/ 4405219 h 4580031"/>
              <a:gd name="connsiteX3" fmla="*/ 26894 w 8548220"/>
              <a:gd name="connsiteY3" fmla="*/ 4580031 h 4580031"/>
              <a:gd name="connsiteX4" fmla="*/ 0 w 8548220"/>
              <a:gd name="connsiteY4" fmla="*/ 295835 h 4580031"/>
              <a:gd name="connsiteX0" fmla="*/ 0 w 8548220"/>
              <a:gd name="connsiteY0" fmla="*/ 295835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295835 h 4512796"/>
              <a:gd name="connsiteX0" fmla="*/ 0 w 8548220"/>
              <a:gd name="connsiteY0" fmla="*/ 416859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416859 h 4512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8220" h="4512796">
                <a:moveTo>
                  <a:pt x="0" y="416859"/>
                </a:moveTo>
                <a:lnTo>
                  <a:pt x="8548220" y="0"/>
                </a:lnTo>
                <a:lnTo>
                  <a:pt x="7996890" y="4405219"/>
                </a:lnTo>
                <a:lnTo>
                  <a:pt x="322729" y="4512796"/>
                </a:lnTo>
                <a:lnTo>
                  <a:pt x="0" y="416859"/>
                </a:lnTo>
                <a:close/>
              </a:path>
            </a:pathLst>
          </a:custGeom>
          <a:ln w="19050">
            <a:solidFill>
              <a:srgbClr val="781D7D"/>
            </a:solidFill>
          </a:ln>
        </p:spPr>
        <p:txBody>
          <a:bodyPr anchor="ctr"/>
          <a:lstStyle>
            <a:lvl1pPr marL="0" indent="0">
              <a:buNone/>
              <a:defRPr/>
            </a:lvl1pPr>
          </a:lstStyle>
          <a:p>
            <a:r>
              <a:rPr lang="en-GB"/>
              <a:t>Drag picture to placeholder or click icon to add</a:t>
            </a:r>
            <a:endParaRPr lang="en-GB" dirty="0"/>
          </a:p>
        </p:txBody>
      </p:sp>
    </p:spTree>
    <p:extLst>
      <p:ext uri="{BB962C8B-B14F-4D97-AF65-F5344CB8AC3E}">
        <p14:creationId xmlns:p14="http://schemas.microsoft.com/office/powerpoint/2010/main" val="104253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ontent options">
    <p:spTree>
      <p:nvGrpSpPr>
        <p:cNvPr id="1" name=""/>
        <p:cNvGrpSpPr/>
        <p:nvPr/>
      </p:nvGrpSpPr>
      <p:grpSpPr>
        <a:xfrm>
          <a:off x="0" y="0"/>
          <a:ext cx="0" cy="0"/>
          <a:chOff x="0" y="0"/>
          <a:chExt cx="0" cy="0"/>
        </a:xfrm>
      </p:grpSpPr>
      <p:sp>
        <p:nvSpPr>
          <p:cNvPr id="4" name="Content Placeholder 2"/>
          <p:cNvSpPr>
            <a:spLocks noGrp="1"/>
          </p:cNvSpPr>
          <p:nvPr>
            <p:ph sz="half" idx="1" hasCustomPrompt="1"/>
          </p:nvPr>
        </p:nvSpPr>
        <p:spPr>
          <a:xfrm>
            <a:off x="250824" y="1124744"/>
            <a:ext cx="8641655" cy="4608512"/>
          </a:xfrm>
          <a:prstGeom prst="rect">
            <a:avLst/>
          </a:prstGeom>
        </p:spPr>
        <p:txBody>
          <a:bodyPr/>
          <a:lstStyle>
            <a:lvl1pPr>
              <a:defRPr sz="3000" baseline="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icon to add content</a:t>
            </a:r>
          </a:p>
        </p:txBody>
      </p:sp>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16180605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FACA269-9148-405F-86A2-ED7573B9B5C6}" type="datetimeFigureOut">
              <a:rPr lang="en-GB" smtClean="0">
                <a:solidFill>
                  <a:prstClr val="black"/>
                </a:solidFill>
              </a:rPr>
              <a:pPr/>
              <a:t>27/06/2017</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C25EE48-E841-457A-9275-CE7AD3BD4C46}"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6620338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280"/>
          <p:cNvSpPr>
            <a:spLocks noGrp="1" noChangeArrowheads="1"/>
          </p:cNvSpPr>
          <p:nvPr>
            <p:ph type="sldNum" sz="quarter" idx="10"/>
            <p:custDataLst>
              <p:tags r:id="rId1"/>
            </p:custDataLst>
          </p:nvPr>
        </p:nvSpPr>
        <p:spPr>
          <a:xfrm>
            <a:off x="6553200" y="6356350"/>
            <a:ext cx="2133600" cy="365125"/>
          </a:xfrm>
          <a:prstGeom prst="rect">
            <a:avLst/>
          </a:prstGeom>
          <a:ln/>
        </p:spPr>
        <p:txBody>
          <a:bodyPr/>
          <a:lstStyle>
            <a:lvl1pPr>
              <a:defRPr/>
            </a:lvl1pPr>
          </a:lstStyle>
          <a:p>
            <a:fld id="{DA5A8D2D-B30F-410E-BF0A-C93262F860C7}" type="slidenum">
              <a:rPr lang="en-GB" smtClean="0">
                <a:solidFill>
                  <a:prstClr val="black"/>
                </a:solidFill>
              </a:rPr>
              <a:pPr/>
              <a:t>‹#›</a:t>
            </a:fld>
            <a:endParaRPr lang="en-GB">
              <a:solidFill>
                <a:prstClr val="black"/>
              </a:solidFill>
            </a:endParaRP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411"/>
            <a:ext cx="9155596" cy="1052325"/>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380312" y="266146"/>
            <a:ext cx="1430533" cy="453548"/>
          </a:xfrm>
          <a:prstGeom prst="rect">
            <a:avLst/>
          </a:prstGeom>
        </p:spPr>
      </p:pic>
    </p:spTree>
    <p:extLst>
      <p:ext uri="{BB962C8B-B14F-4D97-AF65-F5344CB8AC3E}">
        <p14:creationId xmlns:p14="http://schemas.microsoft.com/office/powerpoint/2010/main" val="17063973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Elderly man Whitechapel marke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412" y="0"/>
            <a:ext cx="5236484" cy="6858000"/>
          </a:xfrm>
          <a:prstGeom prst="rect">
            <a:avLst/>
          </a:prstGeom>
        </p:spPr>
      </p:pic>
      <p:sp>
        <p:nvSpPr>
          <p:cNvPr id="6" name="Text Placeholder 9"/>
          <p:cNvSpPr>
            <a:spLocks noGrp="1"/>
          </p:cNvSpPr>
          <p:nvPr>
            <p:ph type="body" sz="quarter" idx="10" hasCustomPrompt="1"/>
          </p:nvPr>
        </p:nvSpPr>
        <p:spPr>
          <a:xfrm>
            <a:off x="2051726" y="5589240"/>
            <a:ext cx="6697663" cy="504056"/>
          </a:xfrm>
          <a:prstGeom prst="rect">
            <a:avLst/>
          </a:prstGeom>
        </p:spPr>
        <p:txBody>
          <a:bodyPr/>
          <a:lstStyle>
            <a:lvl1pPr marL="0" indent="0">
              <a:buNone/>
              <a:defRPr sz="1600" b="0">
                <a:solidFill>
                  <a:srgbClr val="006298"/>
                </a:solidFill>
              </a:defRPr>
            </a:lvl1pPr>
          </a:lstStyle>
          <a:p>
            <a:pPr lvl="0"/>
            <a:r>
              <a:rPr lang="en-GB" dirty="0"/>
              <a:t>Presenter name, position, UCLPartners</a:t>
            </a:r>
          </a:p>
          <a:p>
            <a:pPr lvl="0"/>
            <a:endParaRPr lang="en-GB" dirty="0"/>
          </a:p>
        </p:txBody>
      </p:sp>
      <p:sp>
        <p:nvSpPr>
          <p:cNvPr id="7" name="Text Placeholder 11"/>
          <p:cNvSpPr>
            <a:spLocks noGrp="1"/>
          </p:cNvSpPr>
          <p:nvPr>
            <p:ph type="body" sz="quarter" idx="11" hasCustomPrompt="1"/>
          </p:nvPr>
        </p:nvSpPr>
        <p:spPr>
          <a:xfrm>
            <a:off x="2051720" y="4869172"/>
            <a:ext cx="6696744" cy="720725"/>
          </a:xfrm>
          <a:prstGeom prst="rect">
            <a:avLst/>
          </a:prstGeom>
        </p:spPr>
        <p:txBody>
          <a:bodyPr/>
          <a:lstStyle>
            <a:lvl1pPr marL="0" indent="0">
              <a:buNone/>
              <a:defRPr sz="2800" b="1">
                <a:solidFill>
                  <a:srgbClr val="781D7D"/>
                </a:solidFill>
              </a:defRPr>
            </a:lvl1pPr>
          </a:lstStyle>
          <a:p>
            <a:pPr lvl="0"/>
            <a:r>
              <a:rPr lang="en-GB" dirty="0"/>
              <a:t>Presentation title</a:t>
            </a:r>
          </a:p>
        </p:txBody>
      </p:sp>
      <p:sp>
        <p:nvSpPr>
          <p:cNvPr id="8" name="Text Placeholder 20"/>
          <p:cNvSpPr>
            <a:spLocks noGrp="1"/>
          </p:cNvSpPr>
          <p:nvPr>
            <p:ph type="body" sz="quarter" idx="12" hasCustomPrompt="1"/>
          </p:nvPr>
        </p:nvSpPr>
        <p:spPr>
          <a:xfrm>
            <a:off x="2051726" y="6093296"/>
            <a:ext cx="6697663" cy="359370"/>
          </a:xfrm>
          <a:prstGeom prst="rect">
            <a:avLst/>
          </a:prstGeom>
        </p:spPr>
        <p:txBody>
          <a:bodyPr/>
          <a:lstStyle>
            <a:lvl1pPr marL="0" indent="0">
              <a:buNone/>
              <a:defRPr sz="1600" b="0">
                <a:solidFill>
                  <a:srgbClr val="006298"/>
                </a:solidFill>
              </a:defRPr>
            </a:lvl1pPr>
          </a:lstStyle>
          <a:p>
            <a:pPr lvl="0"/>
            <a:r>
              <a:rPr lang="en-GB" dirty="0"/>
              <a:t>Date</a:t>
            </a:r>
          </a:p>
        </p:txBody>
      </p:sp>
    </p:spTree>
    <p:extLst>
      <p:ext uri="{BB962C8B-B14F-4D97-AF65-F5344CB8AC3E}">
        <p14:creationId xmlns:p14="http://schemas.microsoft.com/office/powerpoint/2010/main" val="36299550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losing slide_own detail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997150" y="2276872"/>
            <a:ext cx="3744913" cy="1512168"/>
          </a:xfrm>
          <a:prstGeom prst="rect">
            <a:avLst/>
          </a:prstGeom>
        </p:spPr>
        <p:txBody>
          <a:bodyPr/>
          <a:lstStyle>
            <a:lvl1pPr marL="0" indent="0">
              <a:buNone/>
              <a:defRPr sz="1600">
                <a:solidFill>
                  <a:srgbClr val="006298"/>
                </a:solidFill>
              </a:defRPr>
            </a:lvl1pPr>
            <a:lvl2pPr marL="457200" indent="0">
              <a:buNone/>
              <a:defRPr sz="1600">
                <a:solidFill>
                  <a:srgbClr val="006298"/>
                </a:solidFill>
              </a:defRPr>
            </a:lvl2pPr>
            <a:lvl3pPr marL="914400" indent="0">
              <a:buNone/>
              <a:defRPr sz="1600">
                <a:solidFill>
                  <a:srgbClr val="006298"/>
                </a:solidFill>
              </a:defRPr>
            </a:lvl3pPr>
            <a:lvl4pPr marL="1371600" indent="0">
              <a:buNone/>
              <a:defRPr sz="1600">
                <a:solidFill>
                  <a:srgbClr val="006298"/>
                </a:solidFill>
              </a:defRPr>
            </a:lvl4pPr>
            <a:lvl5pPr marL="1828800" indent="0">
              <a:buNone/>
              <a:defRPr sz="1600">
                <a:solidFill>
                  <a:srgbClr val="006298"/>
                </a:solidFill>
              </a:defRPr>
            </a:lvl5pPr>
          </a:lstStyle>
          <a:p>
            <a:pPr lvl="0"/>
            <a:r>
              <a:rPr lang="en-US" dirty="0"/>
              <a:t>Click to edit text</a:t>
            </a:r>
          </a:p>
        </p:txBody>
      </p:sp>
      <p:sp>
        <p:nvSpPr>
          <p:cNvPr id="5" name="TextBox 4"/>
          <p:cNvSpPr txBox="1"/>
          <p:nvPr/>
        </p:nvSpPr>
        <p:spPr>
          <a:xfrm>
            <a:off x="1997149" y="1844828"/>
            <a:ext cx="3744416" cy="2554545"/>
          </a:xfrm>
          <a:prstGeom prst="rect">
            <a:avLst/>
          </a:prstGeom>
          <a:noFill/>
        </p:spPr>
        <p:txBody>
          <a:bodyPr wrap="square" rtlCol="0">
            <a:spAutoFit/>
          </a:bodyPr>
          <a:lstStyle/>
          <a:p>
            <a:r>
              <a:rPr lang="en-GB" sz="1600" dirty="0">
                <a:solidFill>
                  <a:srgbClr val="006298"/>
                </a:solidFill>
              </a:rPr>
              <a:t>For more information please contact:</a:t>
            </a: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r>
              <a:rPr lang="en-GB" sz="1600" dirty="0">
                <a:solidFill>
                  <a:srgbClr val="006298"/>
                </a:solidFill>
              </a:rPr>
              <a:t> </a:t>
            </a:r>
          </a:p>
          <a:p>
            <a:r>
              <a:rPr lang="en-GB" sz="1600" dirty="0">
                <a:solidFill>
                  <a:srgbClr val="006298"/>
                </a:solidFill>
              </a:rPr>
              <a:t>www.uclpartners.com </a:t>
            </a:r>
          </a:p>
          <a:p>
            <a:r>
              <a:rPr lang="en-GB" sz="1600" dirty="0">
                <a:solidFill>
                  <a:srgbClr val="006298"/>
                </a:solidFill>
              </a:rPr>
              <a:t>@</a:t>
            </a:r>
            <a:r>
              <a:rPr lang="en-GB" sz="1600" dirty="0" err="1">
                <a:solidFill>
                  <a:srgbClr val="006298"/>
                </a:solidFill>
              </a:rPr>
              <a:t>uclpartners</a:t>
            </a:r>
            <a:endParaRPr lang="en-GB" sz="1600" dirty="0">
              <a:solidFill>
                <a:srgbClr val="006298"/>
              </a:solidFill>
            </a:endParaRPr>
          </a:p>
        </p:txBody>
      </p:sp>
    </p:spTree>
    <p:extLst>
      <p:ext uri="{BB962C8B-B14F-4D97-AF65-F5344CB8AC3E}">
        <p14:creationId xmlns:p14="http://schemas.microsoft.com/office/powerpoint/2010/main" val="9282189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1689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and imag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a:lvl2pPr>
            <a:lvl3pPr>
              <a:buClr>
                <a:srgbClr val="A4D620"/>
              </a:buClr>
              <a:defRPr sz="1600"/>
            </a:lvl3pPr>
            <a:lvl4pPr>
              <a:buClr>
                <a:srgbClr val="A4D620"/>
              </a:buClr>
              <a:defRPr sz="1400"/>
            </a:lvl4pPr>
            <a:lvl5pPr>
              <a:buClr>
                <a:srgbClr val="A4D620"/>
              </a:buClr>
              <a:defRPr sz="140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Picture Placeholder 3"/>
          <p:cNvSpPr>
            <a:spLocks noGrp="1"/>
          </p:cNvSpPr>
          <p:nvPr>
            <p:ph type="pic" sz="quarter" idx="12"/>
          </p:nvPr>
        </p:nvSpPr>
        <p:spPr>
          <a:xfrm>
            <a:off x="5165913" y="3177709"/>
            <a:ext cx="3740710" cy="2581648"/>
          </a:xfrm>
          <a:custGeom>
            <a:avLst/>
            <a:gdLst>
              <a:gd name="connsiteX0" fmla="*/ 0 w 3673475"/>
              <a:gd name="connsiteY0" fmla="*/ 0 h 2232025"/>
              <a:gd name="connsiteX1" fmla="*/ 3673475 w 3673475"/>
              <a:gd name="connsiteY1" fmla="*/ 0 h 2232025"/>
              <a:gd name="connsiteX2" fmla="*/ 3673475 w 3673475"/>
              <a:gd name="connsiteY2" fmla="*/ 2232025 h 2232025"/>
              <a:gd name="connsiteX3" fmla="*/ 0 w 3673475"/>
              <a:gd name="connsiteY3" fmla="*/ 2232025 h 2232025"/>
              <a:gd name="connsiteX4" fmla="*/ 0 w 3673475"/>
              <a:gd name="connsiteY4" fmla="*/ 0 h 2232025"/>
              <a:gd name="connsiteX0" fmla="*/ 0 w 3686922"/>
              <a:gd name="connsiteY0" fmla="*/ 322729 h 2554754"/>
              <a:gd name="connsiteX1" fmla="*/ 3686922 w 3686922"/>
              <a:gd name="connsiteY1" fmla="*/ 0 h 2554754"/>
              <a:gd name="connsiteX2" fmla="*/ 3673475 w 3686922"/>
              <a:gd name="connsiteY2" fmla="*/ 2554754 h 2554754"/>
              <a:gd name="connsiteX3" fmla="*/ 0 w 3686922"/>
              <a:gd name="connsiteY3" fmla="*/ 2554754 h 2554754"/>
              <a:gd name="connsiteX4" fmla="*/ 0 w 3686922"/>
              <a:gd name="connsiteY4" fmla="*/ 322729 h 2554754"/>
              <a:gd name="connsiteX0" fmla="*/ 0 w 3686922"/>
              <a:gd name="connsiteY0" fmla="*/ 322729 h 2554754"/>
              <a:gd name="connsiteX1" fmla="*/ 3686922 w 3686922"/>
              <a:gd name="connsiteY1" fmla="*/ 0 h 2554754"/>
              <a:gd name="connsiteX2" fmla="*/ 3471769 w 3686922"/>
              <a:gd name="connsiteY2" fmla="*/ 2447177 h 2554754"/>
              <a:gd name="connsiteX3" fmla="*/ 0 w 3686922"/>
              <a:gd name="connsiteY3" fmla="*/ 2554754 h 2554754"/>
              <a:gd name="connsiteX4" fmla="*/ 0 w 3686922"/>
              <a:gd name="connsiteY4" fmla="*/ 322729 h 2554754"/>
              <a:gd name="connsiteX0" fmla="*/ 0 w 3686922"/>
              <a:gd name="connsiteY0" fmla="*/ 322729 h 2581648"/>
              <a:gd name="connsiteX1" fmla="*/ 3686922 w 3686922"/>
              <a:gd name="connsiteY1" fmla="*/ 0 h 2581648"/>
              <a:gd name="connsiteX2" fmla="*/ 3471769 w 3686922"/>
              <a:gd name="connsiteY2" fmla="*/ 2447177 h 2581648"/>
              <a:gd name="connsiteX3" fmla="*/ 363070 w 3686922"/>
              <a:gd name="connsiteY3" fmla="*/ 2581648 h 2581648"/>
              <a:gd name="connsiteX4" fmla="*/ 0 w 3686922"/>
              <a:gd name="connsiteY4" fmla="*/ 322729 h 2581648"/>
              <a:gd name="connsiteX0" fmla="*/ 0 w 3740710"/>
              <a:gd name="connsiteY0" fmla="*/ 551329 h 2581648"/>
              <a:gd name="connsiteX1" fmla="*/ 3740710 w 3740710"/>
              <a:gd name="connsiteY1" fmla="*/ 0 h 2581648"/>
              <a:gd name="connsiteX2" fmla="*/ 3525557 w 3740710"/>
              <a:gd name="connsiteY2" fmla="*/ 2447177 h 2581648"/>
              <a:gd name="connsiteX3" fmla="*/ 416858 w 3740710"/>
              <a:gd name="connsiteY3" fmla="*/ 2581648 h 2581648"/>
              <a:gd name="connsiteX4" fmla="*/ 0 w 3740710"/>
              <a:gd name="connsiteY4" fmla="*/ 551329 h 258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710" h="2581648">
                <a:moveTo>
                  <a:pt x="0" y="551329"/>
                </a:moveTo>
                <a:lnTo>
                  <a:pt x="3740710" y="0"/>
                </a:lnTo>
                <a:cubicBezTo>
                  <a:pt x="3736228" y="851585"/>
                  <a:pt x="3530039" y="1595592"/>
                  <a:pt x="3525557" y="2447177"/>
                </a:cubicBezTo>
                <a:lnTo>
                  <a:pt x="416858" y="2581648"/>
                </a:lnTo>
                <a:lnTo>
                  <a:pt x="0" y="551329"/>
                </a:lnTo>
                <a:close/>
              </a:path>
            </a:pathLst>
          </a:custGeom>
          <a:ln w="19050">
            <a:solidFill>
              <a:srgbClr val="781D7D"/>
            </a:solidFill>
          </a:ln>
        </p:spPr>
        <p:txBody>
          <a:bodyPr anchor="ctr"/>
          <a:lstStyle>
            <a:lvl1pPr marL="0" indent="0">
              <a:buFontTx/>
              <a:buNone/>
              <a:defRPr sz="2800" baseline="0"/>
            </a:lvl1pPr>
          </a:lstStyle>
          <a:p>
            <a:r>
              <a:rPr lang="en-GB"/>
              <a:t>Drag picture to placeholder or click icon to add</a:t>
            </a:r>
            <a:endParaRPr lang="en-GB" dirty="0"/>
          </a:p>
        </p:txBody>
      </p:sp>
    </p:spTree>
    <p:extLst>
      <p:ext uri="{BB962C8B-B14F-4D97-AF65-F5344CB8AC3E}">
        <p14:creationId xmlns:p14="http://schemas.microsoft.com/office/powerpoint/2010/main" val="26705956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1820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baseline="0"/>
            </a:lvl2pPr>
            <a:lvl3pPr>
              <a:buClr>
                <a:srgbClr val="A4D620"/>
              </a:buClr>
              <a:defRPr sz="1600"/>
            </a:lvl3pPr>
            <a:lvl4pPr>
              <a:buClr>
                <a:srgbClr val="A4D620"/>
              </a:buClr>
              <a:defRPr sz="1600"/>
            </a:lvl4pPr>
            <a:lvl5pPr>
              <a:buClr>
                <a:srgbClr val="A4D620"/>
              </a:buClr>
              <a:defRPr sz="1600" baseline="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Tree>
    <p:extLst>
      <p:ext uri="{BB962C8B-B14F-4D97-AF65-F5344CB8AC3E}">
        <p14:creationId xmlns:p14="http://schemas.microsoft.com/office/powerpoint/2010/main" val="42747531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39088518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wo list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50825" y="1198800"/>
            <a:ext cx="4129088"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Content Placeholder 3"/>
          <p:cNvSpPr>
            <a:spLocks noGrp="1"/>
          </p:cNvSpPr>
          <p:nvPr>
            <p:ph sz="half" idx="2" hasCustomPrompt="1"/>
          </p:nvPr>
        </p:nvSpPr>
        <p:spPr>
          <a:xfrm>
            <a:off x="4644008" y="1198800"/>
            <a:ext cx="4129087"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5"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12084906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ext and imag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a:lvl2pPr>
            <a:lvl3pPr>
              <a:buClr>
                <a:srgbClr val="A4D620"/>
              </a:buClr>
              <a:defRPr sz="1600"/>
            </a:lvl3pPr>
            <a:lvl4pPr>
              <a:buClr>
                <a:srgbClr val="A4D620"/>
              </a:buClr>
              <a:defRPr sz="1400"/>
            </a:lvl4pPr>
            <a:lvl5pPr>
              <a:buClr>
                <a:srgbClr val="A4D620"/>
              </a:buClr>
              <a:defRPr sz="140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Picture Placeholder 3"/>
          <p:cNvSpPr>
            <a:spLocks noGrp="1"/>
          </p:cNvSpPr>
          <p:nvPr>
            <p:ph type="pic" sz="quarter" idx="12"/>
          </p:nvPr>
        </p:nvSpPr>
        <p:spPr>
          <a:xfrm>
            <a:off x="5165913" y="3177709"/>
            <a:ext cx="3740710" cy="2581648"/>
          </a:xfrm>
          <a:custGeom>
            <a:avLst/>
            <a:gdLst>
              <a:gd name="connsiteX0" fmla="*/ 0 w 3673475"/>
              <a:gd name="connsiteY0" fmla="*/ 0 h 2232025"/>
              <a:gd name="connsiteX1" fmla="*/ 3673475 w 3673475"/>
              <a:gd name="connsiteY1" fmla="*/ 0 h 2232025"/>
              <a:gd name="connsiteX2" fmla="*/ 3673475 w 3673475"/>
              <a:gd name="connsiteY2" fmla="*/ 2232025 h 2232025"/>
              <a:gd name="connsiteX3" fmla="*/ 0 w 3673475"/>
              <a:gd name="connsiteY3" fmla="*/ 2232025 h 2232025"/>
              <a:gd name="connsiteX4" fmla="*/ 0 w 3673475"/>
              <a:gd name="connsiteY4" fmla="*/ 0 h 2232025"/>
              <a:gd name="connsiteX0" fmla="*/ 0 w 3686922"/>
              <a:gd name="connsiteY0" fmla="*/ 322729 h 2554754"/>
              <a:gd name="connsiteX1" fmla="*/ 3686922 w 3686922"/>
              <a:gd name="connsiteY1" fmla="*/ 0 h 2554754"/>
              <a:gd name="connsiteX2" fmla="*/ 3673475 w 3686922"/>
              <a:gd name="connsiteY2" fmla="*/ 2554754 h 2554754"/>
              <a:gd name="connsiteX3" fmla="*/ 0 w 3686922"/>
              <a:gd name="connsiteY3" fmla="*/ 2554754 h 2554754"/>
              <a:gd name="connsiteX4" fmla="*/ 0 w 3686922"/>
              <a:gd name="connsiteY4" fmla="*/ 322729 h 2554754"/>
              <a:gd name="connsiteX0" fmla="*/ 0 w 3686922"/>
              <a:gd name="connsiteY0" fmla="*/ 322729 h 2554754"/>
              <a:gd name="connsiteX1" fmla="*/ 3686922 w 3686922"/>
              <a:gd name="connsiteY1" fmla="*/ 0 h 2554754"/>
              <a:gd name="connsiteX2" fmla="*/ 3471769 w 3686922"/>
              <a:gd name="connsiteY2" fmla="*/ 2447177 h 2554754"/>
              <a:gd name="connsiteX3" fmla="*/ 0 w 3686922"/>
              <a:gd name="connsiteY3" fmla="*/ 2554754 h 2554754"/>
              <a:gd name="connsiteX4" fmla="*/ 0 w 3686922"/>
              <a:gd name="connsiteY4" fmla="*/ 322729 h 2554754"/>
              <a:gd name="connsiteX0" fmla="*/ 0 w 3686922"/>
              <a:gd name="connsiteY0" fmla="*/ 322729 h 2581648"/>
              <a:gd name="connsiteX1" fmla="*/ 3686922 w 3686922"/>
              <a:gd name="connsiteY1" fmla="*/ 0 h 2581648"/>
              <a:gd name="connsiteX2" fmla="*/ 3471769 w 3686922"/>
              <a:gd name="connsiteY2" fmla="*/ 2447177 h 2581648"/>
              <a:gd name="connsiteX3" fmla="*/ 363070 w 3686922"/>
              <a:gd name="connsiteY3" fmla="*/ 2581648 h 2581648"/>
              <a:gd name="connsiteX4" fmla="*/ 0 w 3686922"/>
              <a:gd name="connsiteY4" fmla="*/ 322729 h 2581648"/>
              <a:gd name="connsiteX0" fmla="*/ 0 w 3740710"/>
              <a:gd name="connsiteY0" fmla="*/ 551329 h 2581648"/>
              <a:gd name="connsiteX1" fmla="*/ 3740710 w 3740710"/>
              <a:gd name="connsiteY1" fmla="*/ 0 h 2581648"/>
              <a:gd name="connsiteX2" fmla="*/ 3525557 w 3740710"/>
              <a:gd name="connsiteY2" fmla="*/ 2447177 h 2581648"/>
              <a:gd name="connsiteX3" fmla="*/ 416858 w 3740710"/>
              <a:gd name="connsiteY3" fmla="*/ 2581648 h 2581648"/>
              <a:gd name="connsiteX4" fmla="*/ 0 w 3740710"/>
              <a:gd name="connsiteY4" fmla="*/ 551329 h 258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710" h="2581648">
                <a:moveTo>
                  <a:pt x="0" y="551329"/>
                </a:moveTo>
                <a:lnTo>
                  <a:pt x="3740710" y="0"/>
                </a:lnTo>
                <a:cubicBezTo>
                  <a:pt x="3736228" y="851585"/>
                  <a:pt x="3530039" y="1595592"/>
                  <a:pt x="3525557" y="2447177"/>
                </a:cubicBezTo>
                <a:lnTo>
                  <a:pt x="416858" y="2581648"/>
                </a:lnTo>
                <a:lnTo>
                  <a:pt x="0" y="551329"/>
                </a:lnTo>
                <a:close/>
              </a:path>
            </a:pathLst>
          </a:custGeom>
          <a:ln w="19050">
            <a:solidFill>
              <a:srgbClr val="781D7D"/>
            </a:solidFill>
          </a:ln>
        </p:spPr>
        <p:txBody>
          <a:bodyPr anchor="ctr"/>
          <a:lstStyle>
            <a:lvl1pPr marL="0" indent="0">
              <a:buFontTx/>
              <a:buNone/>
              <a:defRPr sz="2800" baseline="0"/>
            </a:lvl1pPr>
          </a:lstStyle>
          <a:p>
            <a:r>
              <a:rPr lang="en-GB"/>
              <a:t>Drag picture to placeholder or click icon to add</a:t>
            </a:r>
            <a:endParaRPr lang="en-GB" dirty="0"/>
          </a:p>
        </p:txBody>
      </p:sp>
    </p:spTree>
    <p:extLst>
      <p:ext uri="{BB962C8B-B14F-4D97-AF65-F5344CB8AC3E}">
        <p14:creationId xmlns:p14="http://schemas.microsoft.com/office/powerpoint/2010/main" val="23209392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UCLPartners picture slid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Picture Placeholder 5"/>
          <p:cNvSpPr>
            <a:spLocks noGrp="1"/>
          </p:cNvSpPr>
          <p:nvPr>
            <p:ph type="pic" sz="quarter" idx="11"/>
          </p:nvPr>
        </p:nvSpPr>
        <p:spPr>
          <a:xfrm>
            <a:off x="344955" y="1125538"/>
            <a:ext cx="8548220" cy="4512796"/>
          </a:xfrm>
          <a:custGeom>
            <a:avLst/>
            <a:gdLst>
              <a:gd name="connsiteX0" fmla="*/ 0 w 8642350"/>
              <a:gd name="connsiteY0" fmla="*/ 0 h 4606925"/>
              <a:gd name="connsiteX1" fmla="*/ 8642350 w 8642350"/>
              <a:gd name="connsiteY1" fmla="*/ 0 h 4606925"/>
              <a:gd name="connsiteX2" fmla="*/ 8642350 w 8642350"/>
              <a:gd name="connsiteY2" fmla="*/ 4606925 h 4606925"/>
              <a:gd name="connsiteX3" fmla="*/ 0 w 8642350"/>
              <a:gd name="connsiteY3" fmla="*/ 4606925 h 4606925"/>
              <a:gd name="connsiteX4" fmla="*/ 0 w 8642350"/>
              <a:gd name="connsiteY4" fmla="*/ 0 h 4606925"/>
              <a:gd name="connsiteX0" fmla="*/ 94130 w 8642350"/>
              <a:gd name="connsiteY0" fmla="*/ 295835 h 4606925"/>
              <a:gd name="connsiteX1" fmla="*/ 8642350 w 8642350"/>
              <a:gd name="connsiteY1" fmla="*/ 0 h 4606925"/>
              <a:gd name="connsiteX2" fmla="*/ 8642350 w 8642350"/>
              <a:gd name="connsiteY2" fmla="*/ 4606925 h 4606925"/>
              <a:gd name="connsiteX3" fmla="*/ 0 w 8642350"/>
              <a:gd name="connsiteY3" fmla="*/ 4606925 h 4606925"/>
              <a:gd name="connsiteX4" fmla="*/ 94130 w 8642350"/>
              <a:gd name="connsiteY4" fmla="*/ 295835 h 4606925"/>
              <a:gd name="connsiteX0" fmla="*/ 94130 w 8642350"/>
              <a:gd name="connsiteY0" fmla="*/ 295835 h 4606925"/>
              <a:gd name="connsiteX1" fmla="*/ 8642350 w 8642350"/>
              <a:gd name="connsiteY1" fmla="*/ 0 h 4606925"/>
              <a:gd name="connsiteX2" fmla="*/ 8091020 w 8642350"/>
              <a:gd name="connsiteY2" fmla="*/ 4405219 h 4606925"/>
              <a:gd name="connsiteX3" fmla="*/ 0 w 8642350"/>
              <a:gd name="connsiteY3" fmla="*/ 4606925 h 4606925"/>
              <a:gd name="connsiteX4" fmla="*/ 94130 w 8642350"/>
              <a:gd name="connsiteY4" fmla="*/ 295835 h 4606925"/>
              <a:gd name="connsiteX0" fmla="*/ 0 w 8548220"/>
              <a:gd name="connsiteY0" fmla="*/ 295835 h 4580031"/>
              <a:gd name="connsiteX1" fmla="*/ 8548220 w 8548220"/>
              <a:gd name="connsiteY1" fmla="*/ 0 h 4580031"/>
              <a:gd name="connsiteX2" fmla="*/ 7996890 w 8548220"/>
              <a:gd name="connsiteY2" fmla="*/ 4405219 h 4580031"/>
              <a:gd name="connsiteX3" fmla="*/ 26894 w 8548220"/>
              <a:gd name="connsiteY3" fmla="*/ 4580031 h 4580031"/>
              <a:gd name="connsiteX4" fmla="*/ 0 w 8548220"/>
              <a:gd name="connsiteY4" fmla="*/ 295835 h 4580031"/>
              <a:gd name="connsiteX0" fmla="*/ 0 w 8548220"/>
              <a:gd name="connsiteY0" fmla="*/ 295835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295835 h 4512796"/>
              <a:gd name="connsiteX0" fmla="*/ 0 w 8548220"/>
              <a:gd name="connsiteY0" fmla="*/ 416859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416859 h 4512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8220" h="4512796">
                <a:moveTo>
                  <a:pt x="0" y="416859"/>
                </a:moveTo>
                <a:lnTo>
                  <a:pt x="8548220" y="0"/>
                </a:lnTo>
                <a:lnTo>
                  <a:pt x="7996890" y="4405219"/>
                </a:lnTo>
                <a:lnTo>
                  <a:pt x="322729" y="4512796"/>
                </a:lnTo>
                <a:lnTo>
                  <a:pt x="0" y="416859"/>
                </a:lnTo>
                <a:close/>
              </a:path>
            </a:pathLst>
          </a:custGeom>
          <a:ln w="19050">
            <a:solidFill>
              <a:srgbClr val="781D7D"/>
            </a:solidFill>
          </a:ln>
        </p:spPr>
        <p:txBody>
          <a:bodyPr anchor="ctr"/>
          <a:lstStyle>
            <a:lvl1pPr marL="0" indent="0">
              <a:buNone/>
              <a:defRPr/>
            </a:lvl1pPr>
          </a:lstStyle>
          <a:p>
            <a:r>
              <a:rPr lang="en-GB"/>
              <a:t>Drag picture to placeholder or click icon to add</a:t>
            </a:r>
            <a:endParaRPr lang="en-GB" dirty="0"/>
          </a:p>
        </p:txBody>
      </p:sp>
    </p:spTree>
    <p:extLst>
      <p:ext uri="{BB962C8B-B14F-4D97-AF65-F5344CB8AC3E}">
        <p14:creationId xmlns:p14="http://schemas.microsoft.com/office/powerpoint/2010/main" val="32030371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ontent options">
    <p:spTree>
      <p:nvGrpSpPr>
        <p:cNvPr id="1" name=""/>
        <p:cNvGrpSpPr/>
        <p:nvPr/>
      </p:nvGrpSpPr>
      <p:grpSpPr>
        <a:xfrm>
          <a:off x="0" y="0"/>
          <a:ext cx="0" cy="0"/>
          <a:chOff x="0" y="0"/>
          <a:chExt cx="0" cy="0"/>
        </a:xfrm>
      </p:grpSpPr>
      <p:sp>
        <p:nvSpPr>
          <p:cNvPr id="4" name="Content Placeholder 2"/>
          <p:cNvSpPr>
            <a:spLocks noGrp="1"/>
          </p:cNvSpPr>
          <p:nvPr>
            <p:ph sz="half" idx="1" hasCustomPrompt="1"/>
          </p:nvPr>
        </p:nvSpPr>
        <p:spPr>
          <a:xfrm>
            <a:off x="250824" y="1124744"/>
            <a:ext cx="8641655" cy="4608512"/>
          </a:xfrm>
          <a:prstGeom prst="rect">
            <a:avLst/>
          </a:prstGeom>
        </p:spPr>
        <p:txBody>
          <a:bodyPr/>
          <a:lstStyle>
            <a:lvl1pPr>
              <a:defRPr sz="3000" baseline="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icon to add content</a:t>
            </a:r>
          </a:p>
        </p:txBody>
      </p:sp>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7074823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FACA269-9148-405F-86A2-ED7573B9B5C6}" type="datetimeFigureOut">
              <a:rPr lang="en-GB" smtClean="0">
                <a:solidFill>
                  <a:prstClr val="black"/>
                </a:solidFill>
              </a:rPr>
              <a:pPr/>
              <a:t>27/06/2017</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C25EE48-E841-457A-9275-CE7AD3BD4C46}"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7599682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280"/>
          <p:cNvSpPr>
            <a:spLocks noGrp="1" noChangeArrowheads="1"/>
          </p:cNvSpPr>
          <p:nvPr>
            <p:ph type="sldNum" sz="quarter" idx="10"/>
            <p:custDataLst>
              <p:tags r:id="rId1"/>
            </p:custDataLst>
          </p:nvPr>
        </p:nvSpPr>
        <p:spPr>
          <a:xfrm>
            <a:off x="6553200" y="6356350"/>
            <a:ext cx="2133600" cy="365125"/>
          </a:xfrm>
          <a:prstGeom prst="rect">
            <a:avLst/>
          </a:prstGeom>
          <a:ln/>
        </p:spPr>
        <p:txBody>
          <a:bodyPr/>
          <a:lstStyle>
            <a:lvl1pPr>
              <a:defRPr/>
            </a:lvl1pPr>
          </a:lstStyle>
          <a:p>
            <a:fld id="{DA5A8D2D-B30F-410E-BF0A-C93262F860C7}" type="slidenum">
              <a:rPr lang="en-GB" smtClean="0">
                <a:solidFill>
                  <a:prstClr val="black"/>
                </a:solidFill>
              </a:rPr>
              <a:pPr/>
              <a:t>‹#›</a:t>
            </a:fld>
            <a:endParaRPr lang="en-GB">
              <a:solidFill>
                <a:prstClr val="black"/>
              </a:solidFill>
            </a:endParaRP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411"/>
            <a:ext cx="9155596" cy="1052325"/>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380312" y="266146"/>
            <a:ext cx="1430533" cy="453548"/>
          </a:xfrm>
          <a:prstGeom prst="rect">
            <a:avLst/>
          </a:prstGeom>
        </p:spPr>
      </p:pic>
    </p:spTree>
    <p:extLst>
      <p:ext uri="{BB962C8B-B14F-4D97-AF65-F5344CB8AC3E}">
        <p14:creationId xmlns:p14="http://schemas.microsoft.com/office/powerpoint/2010/main" val="24376050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Elderly man Whitechapel marke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412" y="0"/>
            <a:ext cx="5236484" cy="6858000"/>
          </a:xfrm>
          <a:prstGeom prst="rect">
            <a:avLst/>
          </a:prstGeom>
        </p:spPr>
      </p:pic>
      <p:sp>
        <p:nvSpPr>
          <p:cNvPr id="6" name="Text Placeholder 9"/>
          <p:cNvSpPr>
            <a:spLocks noGrp="1"/>
          </p:cNvSpPr>
          <p:nvPr>
            <p:ph type="body" sz="quarter" idx="10" hasCustomPrompt="1"/>
          </p:nvPr>
        </p:nvSpPr>
        <p:spPr>
          <a:xfrm>
            <a:off x="2051726" y="5589240"/>
            <a:ext cx="6697663" cy="504056"/>
          </a:xfrm>
          <a:prstGeom prst="rect">
            <a:avLst/>
          </a:prstGeom>
        </p:spPr>
        <p:txBody>
          <a:bodyPr/>
          <a:lstStyle>
            <a:lvl1pPr marL="0" indent="0">
              <a:buNone/>
              <a:defRPr sz="1600" b="0">
                <a:solidFill>
                  <a:srgbClr val="006298"/>
                </a:solidFill>
              </a:defRPr>
            </a:lvl1pPr>
          </a:lstStyle>
          <a:p>
            <a:pPr lvl="0"/>
            <a:r>
              <a:rPr lang="en-GB" dirty="0"/>
              <a:t>Presenter name, position, UCLPartners</a:t>
            </a:r>
          </a:p>
          <a:p>
            <a:pPr lvl="0"/>
            <a:endParaRPr lang="en-GB" dirty="0"/>
          </a:p>
        </p:txBody>
      </p:sp>
      <p:sp>
        <p:nvSpPr>
          <p:cNvPr id="7" name="Text Placeholder 11"/>
          <p:cNvSpPr>
            <a:spLocks noGrp="1"/>
          </p:cNvSpPr>
          <p:nvPr>
            <p:ph type="body" sz="quarter" idx="11" hasCustomPrompt="1"/>
          </p:nvPr>
        </p:nvSpPr>
        <p:spPr>
          <a:xfrm>
            <a:off x="2051720" y="4869172"/>
            <a:ext cx="6696744" cy="720725"/>
          </a:xfrm>
          <a:prstGeom prst="rect">
            <a:avLst/>
          </a:prstGeom>
        </p:spPr>
        <p:txBody>
          <a:bodyPr/>
          <a:lstStyle>
            <a:lvl1pPr marL="0" indent="0">
              <a:buNone/>
              <a:defRPr sz="2800" b="1">
                <a:solidFill>
                  <a:srgbClr val="781D7D"/>
                </a:solidFill>
              </a:defRPr>
            </a:lvl1pPr>
          </a:lstStyle>
          <a:p>
            <a:pPr lvl="0"/>
            <a:r>
              <a:rPr lang="en-GB" dirty="0"/>
              <a:t>Presentation title</a:t>
            </a:r>
          </a:p>
        </p:txBody>
      </p:sp>
      <p:sp>
        <p:nvSpPr>
          <p:cNvPr id="8" name="Text Placeholder 20"/>
          <p:cNvSpPr>
            <a:spLocks noGrp="1"/>
          </p:cNvSpPr>
          <p:nvPr>
            <p:ph type="body" sz="quarter" idx="12" hasCustomPrompt="1"/>
          </p:nvPr>
        </p:nvSpPr>
        <p:spPr>
          <a:xfrm>
            <a:off x="2051726" y="6093296"/>
            <a:ext cx="6697663" cy="359370"/>
          </a:xfrm>
          <a:prstGeom prst="rect">
            <a:avLst/>
          </a:prstGeom>
        </p:spPr>
        <p:txBody>
          <a:bodyPr/>
          <a:lstStyle>
            <a:lvl1pPr marL="0" indent="0">
              <a:buNone/>
              <a:defRPr sz="1600" b="0">
                <a:solidFill>
                  <a:srgbClr val="006298"/>
                </a:solidFill>
              </a:defRPr>
            </a:lvl1pPr>
          </a:lstStyle>
          <a:p>
            <a:pPr lvl="0"/>
            <a:r>
              <a:rPr lang="en-GB" dirty="0"/>
              <a:t>Date</a:t>
            </a:r>
          </a:p>
        </p:txBody>
      </p:sp>
    </p:spTree>
    <p:extLst>
      <p:ext uri="{BB962C8B-B14F-4D97-AF65-F5344CB8AC3E}">
        <p14:creationId xmlns:p14="http://schemas.microsoft.com/office/powerpoint/2010/main" val="1915267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UCLPartners picture slid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Picture Placeholder 5"/>
          <p:cNvSpPr>
            <a:spLocks noGrp="1"/>
          </p:cNvSpPr>
          <p:nvPr>
            <p:ph type="pic" sz="quarter" idx="11"/>
          </p:nvPr>
        </p:nvSpPr>
        <p:spPr>
          <a:xfrm>
            <a:off x="344955" y="1125538"/>
            <a:ext cx="8548220" cy="4512796"/>
          </a:xfrm>
          <a:custGeom>
            <a:avLst/>
            <a:gdLst>
              <a:gd name="connsiteX0" fmla="*/ 0 w 8642350"/>
              <a:gd name="connsiteY0" fmla="*/ 0 h 4606925"/>
              <a:gd name="connsiteX1" fmla="*/ 8642350 w 8642350"/>
              <a:gd name="connsiteY1" fmla="*/ 0 h 4606925"/>
              <a:gd name="connsiteX2" fmla="*/ 8642350 w 8642350"/>
              <a:gd name="connsiteY2" fmla="*/ 4606925 h 4606925"/>
              <a:gd name="connsiteX3" fmla="*/ 0 w 8642350"/>
              <a:gd name="connsiteY3" fmla="*/ 4606925 h 4606925"/>
              <a:gd name="connsiteX4" fmla="*/ 0 w 8642350"/>
              <a:gd name="connsiteY4" fmla="*/ 0 h 4606925"/>
              <a:gd name="connsiteX0" fmla="*/ 94130 w 8642350"/>
              <a:gd name="connsiteY0" fmla="*/ 295835 h 4606925"/>
              <a:gd name="connsiteX1" fmla="*/ 8642350 w 8642350"/>
              <a:gd name="connsiteY1" fmla="*/ 0 h 4606925"/>
              <a:gd name="connsiteX2" fmla="*/ 8642350 w 8642350"/>
              <a:gd name="connsiteY2" fmla="*/ 4606925 h 4606925"/>
              <a:gd name="connsiteX3" fmla="*/ 0 w 8642350"/>
              <a:gd name="connsiteY3" fmla="*/ 4606925 h 4606925"/>
              <a:gd name="connsiteX4" fmla="*/ 94130 w 8642350"/>
              <a:gd name="connsiteY4" fmla="*/ 295835 h 4606925"/>
              <a:gd name="connsiteX0" fmla="*/ 94130 w 8642350"/>
              <a:gd name="connsiteY0" fmla="*/ 295835 h 4606925"/>
              <a:gd name="connsiteX1" fmla="*/ 8642350 w 8642350"/>
              <a:gd name="connsiteY1" fmla="*/ 0 h 4606925"/>
              <a:gd name="connsiteX2" fmla="*/ 8091020 w 8642350"/>
              <a:gd name="connsiteY2" fmla="*/ 4405219 h 4606925"/>
              <a:gd name="connsiteX3" fmla="*/ 0 w 8642350"/>
              <a:gd name="connsiteY3" fmla="*/ 4606925 h 4606925"/>
              <a:gd name="connsiteX4" fmla="*/ 94130 w 8642350"/>
              <a:gd name="connsiteY4" fmla="*/ 295835 h 4606925"/>
              <a:gd name="connsiteX0" fmla="*/ 0 w 8548220"/>
              <a:gd name="connsiteY0" fmla="*/ 295835 h 4580031"/>
              <a:gd name="connsiteX1" fmla="*/ 8548220 w 8548220"/>
              <a:gd name="connsiteY1" fmla="*/ 0 h 4580031"/>
              <a:gd name="connsiteX2" fmla="*/ 7996890 w 8548220"/>
              <a:gd name="connsiteY2" fmla="*/ 4405219 h 4580031"/>
              <a:gd name="connsiteX3" fmla="*/ 26894 w 8548220"/>
              <a:gd name="connsiteY3" fmla="*/ 4580031 h 4580031"/>
              <a:gd name="connsiteX4" fmla="*/ 0 w 8548220"/>
              <a:gd name="connsiteY4" fmla="*/ 295835 h 4580031"/>
              <a:gd name="connsiteX0" fmla="*/ 0 w 8548220"/>
              <a:gd name="connsiteY0" fmla="*/ 295835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295835 h 4512796"/>
              <a:gd name="connsiteX0" fmla="*/ 0 w 8548220"/>
              <a:gd name="connsiteY0" fmla="*/ 416859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416859 h 4512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8220" h="4512796">
                <a:moveTo>
                  <a:pt x="0" y="416859"/>
                </a:moveTo>
                <a:lnTo>
                  <a:pt x="8548220" y="0"/>
                </a:lnTo>
                <a:lnTo>
                  <a:pt x="7996890" y="4405219"/>
                </a:lnTo>
                <a:lnTo>
                  <a:pt x="322729" y="4512796"/>
                </a:lnTo>
                <a:lnTo>
                  <a:pt x="0" y="416859"/>
                </a:lnTo>
                <a:close/>
              </a:path>
            </a:pathLst>
          </a:custGeom>
          <a:ln w="19050">
            <a:solidFill>
              <a:srgbClr val="781D7D"/>
            </a:solidFill>
          </a:ln>
        </p:spPr>
        <p:txBody>
          <a:bodyPr anchor="ctr"/>
          <a:lstStyle>
            <a:lvl1pPr marL="0" indent="0">
              <a:buNone/>
              <a:defRPr/>
            </a:lvl1pPr>
          </a:lstStyle>
          <a:p>
            <a:r>
              <a:rPr lang="en-GB"/>
              <a:t>Drag picture to placeholder or click icon to add</a:t>
            </a:r>
            <a:endParaRPr lang="en-GB" dirty="0"/>
          </a:p>
        </p:txBody>
      </p:sp>
    </p:spTree>
    <p:extLst>
      <p:ext uri="{BB962C8B-B14F-4D97-AF65-F5344CB8AC3E}">
        <p14:creationId xmlns:p14="http://schemas.microsoft.com/office/powerpoint/2010/main" val="14033017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losing slide_own detail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997150" y="2276872"/>
            <a:ext cx="3744913" cy="1512168"/>
          </a:xfrm>
          <a:prstGeom prst="rect">
            <a:avLst/>
          </a:prstGeom>
        </p:spPr>
        <p:txBody>
          <a:bodyPr/>
          <a:lstStyle>
            <a:lvl1pPr marL="0" indent="0">
              <a:buNone/>
              <a:defRPr sz="1600">
                <a:solidFill>
                  <a:srgbClr val="006298"/>
                </a:solidFill>
              </a:defRPr>
            </a:lvl1pPr>
            <a:lvl2pPr marL="457200" indent="0">
              <a:buNone/>
              <a:defRPr sz="1600">
                <a:solidFill>
                  <a:srgbClr val="006298"/>
                </a:solidFill>
              </a:defRPr>
            </a:lvl2pPr>
            <a:lvl3pPr marL="914400" indent="0">
              <a:buNone/>
              <a:defRPr sz="1600">
                <a:solidFill>
                  <a:srgbClr val="006298"/>
                </a:solidFill>
              </a:defRPr>
            </a:lvl3pPr>
            <a:lvl4pPr marL="1371600" indent="0">
              <a:buNone/>
              <a:defRPr sz="1600">
                <a:solidFill>
                  <a:srgbClr val="006298"/>
                </a:solidFill>
              </a:defRPr>
            </a:lvl4pPr>
            <a:lvl5pPr marL="1828800" indent="0">
              <a:buNone/>
              <a:defRPr sz="1600">
                <a:solidFill>
                  <a:srgbClr val="006298"/>
                </a:solidFill>
              </a:defRPr>
            </a:lvl5pPr>
          </a:lstStyle>
          <a:p>
            <a:pPr lvl="0"/>
            <a:r>
              <a:rPr lang="en-US" dirty="0"/>
              <a:t>Click to edit text</a:t>
            </a:r>
          </a:p>
        </p:txBody>
      </p:sp>
      <p:sp>
        <p:nvSpPr>
          <p:cNvPr id="5" name="TextBox 4"/>
          <p:cNvSpPr txBox="1"/>
          <p:nvPr/>
        </p:nvSpPr>
        <p:spPr>
          <a:xfrm>
            <a:off x="1997149" y="1844828"/>
            <a:ext cx="3744416" cy="2554545"/>
          </a:xfrm>
          <a:prstGeom prst="rect">
            <a:avLst/>
          </a:prstGeom>
          <a:noFill/>
        </p:spPr>
        <p:txBody>
          <a:bodyPr wrap="square" rtlCol="0">
            <a:spAutoFit/>
          </a:bodyPr>
          <a:lstStyle/>
          <a:p>
            <a:r>
              <a:rPr lang="en-GB" sz="1600" dirty="0">
                <a:solidFill>
                  <a:srgbClr val="006298"/>
                </a:solidFill>
              </a:rPr>
              <a:t>For more information please contact:</a:t>
            </a: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r>
              <a:rPr lang="en-GB" sz="1600" dirty="0">
                <a:solidFill>
                  <a:srgbClr val="006298"/>
                </a:solidFill>
              </a:rPr>
              <a:t> </a:t>
            </a:r>
          </a:p>
          <a:p>
            <a:r>
              <a:rPr lang="en-GB" sz="1600" dirty="0">
                <a:solidFill>
                  <a:srgbClr val="006298"/>
                </a:solidFill>
              </a:rPr>
              <a:t>www.uclpartners.com </a:t>
            </a:r>
          </a:p>
          <a:p>
            <a:r>
              <a:rPr lang="en-GB" sz="1600" dirty="0">
                <a:solidFill>
                  <a:srgbClr val="006298"/>
                </a:solidFill>
              </a:rPr>
              <a:t>@</a:t>
            </a:r>
            <a:r>
              <a:rPr lang="en-GB" sz="1600" dirty="0" err="1">
                <a:solidFill>
                  <a:srgbClr val="006298"/>
                </a:solidFill>
              </a:rPr>
              <a:t>uclpartners</a:t>
            </a:r>
            <a:endParaRPr lang="en-GB" sz="1600" dirty="0">
              <a:solidFill>
                <a:srgbClr val="006298"/>
              </a:solidFill>
            </a:endParaRPr>
          </a:p>
        </p:txBody>
      </p:sp>
    </p:spTree>
    <p:extLst>
      <p:ext uri="{BB962C8B-B14F-4D97-AF65-F5344CB8AC3E}">
        <p14:creationId xmlns:p14="http://schemas.microsoft.com/office/powerpoint/2010/main" val="21820649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309923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69408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baseline="0"/>
            </a:lvl2pPr>
            <a:lvl3pPr>
              <a:buClr>
                <a:srgbClr val="A4D620"/>
              </a:buClr>
              <a:defRPr sz="1600"/>
            </a:lvl3pPr>
            <a:lvl4pPr>
              <a:buClr>
                <a:srgbClr val="A4D620"/>
              </a:buClr>
              <a:defRPr sz="1600"/>
            </a:lvl4pPr>
            <a:lvl5pPr>
              <a:buClr>
                <a:srgbClr val="A4D620"/>
              </a:buClr>
              <a:defRPr sz="1600" baseline="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Tree>
    <p:extLst>
      <p:ext uri="{BB962C8B-B14F-4D97-AF65-F5344CB8AC3E}">
        <p14:creationId xmlns:p14="http://schemas.microsoft.com/office/powerpoint/2010/main" val="313602459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27769998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wo list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50825" y="1198800"/>
            <a:ext cx="4129088"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Content Placeholder 3"/>
          <p:cNvSpPr>
            <a:spLocks noGrp="1"/>
          </p:cNvSpPr>
          <p:nvPr>
            <p:ph sz="half" idx="2" hasCustomPrompt="1"/>
          </p:nvPr>
        </p:nvSpPr>
        <p:spPr>
          <a:xfrm>
            <a:off x="4644008" y="1198800"/>
            <a:ext cx="4129087"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5"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342760330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ext and imag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a:lvl2pPr>
            <a:lvl3pPr>
              <a:buClr>
                <a:srgbClr val="A4D620"/>
              </a:buClr>
              <a:defRPr sz="1600"/>
            </a:lvl3pPr>
            <a:lvl4pPr>
              <a:buClr>
                <a:srgbClr val="A4D620"/>
              </a:buClr>
              <a:defRPr sz="1400"/>
            </a:lvl4pPr>
            <a:lvl5pPr>
              <a:buClr>
                <a:srgbClr val="A4D620"/>
              </a:buClr>
              <a:defRPr sz="140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Picture Placeholder 3"/>
          <p:cNvSpPr>
            <a:spLocks noGrp="1"/>
          </p:cNvSpPr>
          <p:nvPr>
            <p:ph type="pic" sz="quarter" idx="12"/>
          </p:nvPr>
        </p:nvSpPr>
        <p:spPr>
          <a:xfrm>
            <a:off x="5165913" y="3177709"/>
            <a:ext cx="3740710" cy="2581648"/>
          </a:xfrm>
          <a:custGeom>
            <a:avLst/>
            <a:gdLst>
              <a:gd name="connsiteX0" fmla="*/ 0 w 3673475"/>
              <a:gd name="connsiteY0" fmla="*/ 0 h 2232025"/>
              <a:gd name="connsiteX1" fmla="*/ 3673475 w 3673475"/>
              <a:gd name="connsiteY1" fmla="*/ 0 h 2232025"/>
              <a:gd name="connsiteX2" fmla="*/ 3673475 w 3673475"/>
              <a:gd name="connsiteY2" fmla="*/ 2232025 h 2232025"/>
              <a:gd name="connsiteX3" fmla="*/ 0 w 3673475"/>
              <a:gd name="connsiteY3" fmla="*/ 2232025 h 2232025"/>
              <a:gd name="connsiteX4" fmla="*/ 0 w 3673475"/>
              <a:gd name="connsiteY4" fmla="*/ 0 h 2232025"/>
              <a:gd name="connsiteX0" fmla="*/ 0 w 3686922"/>
              <a:gd name="connsiteY0" fmla="*/ 322729 h 2554754"/>
              <a:gd name="connsiteX1" fmla="*/ 3686922 w 3686922"/>
              <a:gd name="connsiteY1" fmla="*/ 0 h 2554754"/>
              <a:gd name="connsiteX2" fmla="*/ 3673475 w 3686922"/>
              <a:gd name="connsiteY2" fmla="*/ 2554754 h 2554754"/>
              <a:gd name="connsiteX3" fmla="*/ 0 w 3686922"/>
              <a:gd name="connsiteY3" fmla="*/ 2554754 h 2554754"/>
              <a:gd name="connsiteX4" fmla="*/ 0 w 3686922"/>
              <a:gd name="connsiteY4" fmla="*/ 322729 h 2554754"/>
              <a:gd name="connsiteX0" fmla="*/ 0 w 3686922"/>
              <a:gd name="connsiteY0" fmla="*/ 322729 h 2554754"/>
              <a:gd name="connsiteX1" fmla="*/ 3686922 w 3686922"/>
              <a:gd name="connsiteY1" fmla="*/ 0 h 2554754"/>
              <a:gd name="connsiteX2" fmla="*/ 3471769 w 3686922"/>
              <a:gd name="connsiteY2" fmla="*/ 2447177 h 2554754"/>
              <a:gd name="connsiteX3" fmla="*/ 0 w 3686922"/>
              <a:gd name="connsiteY3" fmla="*/ 2554754 h 2554754"/>
              <a:gd name="connsiteX4" fmla="*/ 0 w 3686922"/>
              <a:gd name="connsiteY4" fmla="*/ 322729 h 2554754"/>
              <a:gd name="connsiteX0" fmla="*/ 0 w 3686922"/>
              <a:gd name="connsiteY0" fmla="*/ 322729 h 2581648"/>
              <a:gd name="connsiteX1" fmla="*/ 3686922 w 3686922"/>
              <a:gd name="connsiteY1" fmla="*/ 0 h 2581648"/>
              <a:gd name="connsiteX2" fmla="*/ 3471769 w 3686922"/>
              <a:gd name="connsiteY2" fmla="*/ 2447177 h 2581648"/>
              <a:gd name="connsiteX3" fmla="*/ 363070 w 3686922"/>
              <a:gd name="connsiteY3" fmla="*/ 2581648 h 2581648"/>
              <a:gd name="connsiteX4" fmla="*/ 0 w 3686922"/>
              <a:gd name="connsiteY4" fmla="*/ 322729 h 2581648"/>
              <a:gd name="connsiteX0" fmla="*/ 0 w 3740710"/>
              <a:gd name="connsiteY0" fmla="*/ 551329 h 2581648"/>
              <a:gd name="connsiteX1" fmla="*/ 3740710 w 3740710"/>
              <a:gd name="connsiteY1" fmla="*/ 0 h 2581648"/>
              <a:gd name="connsiteX2" fmla="*/ 3525557 w 3740710"/>
              <a:gd name="connsiteY2" fmla="*/ 2447177 h 2581648"/>
              <a:gd name="connsiteX3" fmla="*/ 416858 w 3740710"/>
              <a:gd name="connsiteY3" fmla="*/ 2581648 h 2581648"/>
              <a:gd name="connsiteX4" fmla="*/ 0 w 3740710"/>
              <a:gd name="connsiteY4" fmla="*/ 551329 h 258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710" h="2581648">
                <a:moveTo>
                  <a:pt x="0" y="551329"/>
                </a:moveTo>
                <a:lnTo>
                  <a:pt x="3740710" y="0"/>
                </a:lnTo>
                <a:cubicBezTo>
                  <a:pt x="3736228" y="851585"/>
                  <a:pt x="3530039" y="1595592"/>
                  <a:pt x="3525557" y="2447177"/>
                </a:cubicBezTo>
                <a:lnTo>
                  <a:pt x="416858" y="2581648"/>
                </a:lnTo>
                <a:lnTo>
                  <a:pt x="0" y="551329"/>
                </a:lnTo>
                <a:close/>
              </a:path>
            </a:pathLst>
          </a:custGeom>
          <a:ln w="19050">
            <a:solidFill>
              <a:srgbClr val="781D7D"/>
            </a:solidFill>
          </a:ln>
        </p:spPr>
        <p:txBody>
          <a:bodyPr anchor="ctr"/>
          <a:lstStyle>
            <a:lvl1pPr marL="0" indent="0">
              <a:buFontTx/>
              <a:buNone/>
              <a:defRPr sz="2800" baseline="0"/>
            </a:lvl1pPr>
          </a:lstStyle>
          <a:p>
            <a:r>
              <a:rPr lang="en-GB"/>
              <a:t>Drag picture to placeholder or click icon to add</a:t>
            </a:r>
            <a:endParaRPr lang="en-GB" dirty="0"/>
          </a:p>
        </p:txBody>
      </p:sp>
    </p:spTree>
    <p:extLst>
      <p:ext uri="{BB962C8B-B14F-4D97-AF65-F5344CB8AC3E}">
        <p14:creationId xmlns:p14="http://schemas.microsoft.com/office/powerpoint/2010/main" val="428027199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UCLPartners picture slid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Picture Placeholder 5"/>
          <p:cNvSpPr>
            <a:spLocks noGrp="1"/>
          </p:cNvSpPr>
          <p:nvPr>
            <p:ph type="pic" sz="quarter" idx="11"/>
          </p:nvPr>
        </p:nvSpPr>
        <p:spPr>
          <a:xfrm>
            <a:off x="344955" y="1125538"/>
            <a:ext cx="8548220" cy="4512796"/>
          </a:xfrm>
          <a:custGeom>
            <a:avLst/>
            <a:gdLst>
              <a:gd name="connsiteX0" fmla="*/ 0 w 8642350"/>
              <a:gd name="connsiteY0" fmla="*/ 0 h 4606925"/>
              <a:gd name="connsiteX1" fmla="*/ 8642350 w 8642350"/>
              <a:gd name="connsiteY1" fmla="*/ 0 h 4606925"/>
              <a:gd name="connsiteX2" fmla="*/ 8642350 w 8642350"/>
              <a:gd name="connsiteY2" fmla="*/ 4606925 h 4606925"/>
              <a:gd name="connsiteX3" fmla="*/ 0 w 8642350"/>
              <a:gd name="connsiteY3" fmla="*/ 4606925 h 4606925"/>
              <a:gd name="connsiteX4" fmla="*/ 0 w 8642350"/>
              <a:gd name="connsiteY4" fmla="*/ 0 h 4606925"/>
              <a:gd name="connsiteX0" fmla="*/ 94130 w 8642350"/>
              <a:gd name="connsiteY0" fmla="*/ 295835 h 4606925"/>
              <a:gd name="connsiteX1" fmla="*/ 8642350 w 8642350"/>
              <a:gd name="connsiteY1" fmla="*/ 0 h 4606925"/>
              <a:gd name="connsiteX2" fmla="*/ 8642350 w 8642350"/>
              <a:gd name="connsiteY2" fmla="*/ 4606925 h 4606925"/>
              <a:gd name="connsiteX3" fmla="*/ 0 w 8642350"/>
              <a:gd name="connsiteY3" fmla="*/ 4606925 h 4606925"/>
              <a:gd name="connsiteX4" fmla="*/ 94130 w 8642350"/>
              <a:gd name="connsiteY4" fmla="*/ 295835 h 4606925"/>
              <a:gd name="connsiteX0" fmla="*/ 94130 w 8642350"/>
              <a:gd name="connsiteY0" fmla="*/ 295835 h 4606925"/>
              <a:gd name="connsiteX1" fmla="*/ 8642350 w 8642350"/>
              <a:gd name="connsiteY1" fmla="*/ 0 h 4606925"/>
              <a:gd name="connsiteX2" fmla="*/ 8091020 w 8642350"/>
              <a:gd name="connsiteY2" fmla="*/ 4405219 h 4606925"/>
              <a:gd name="connsiteX3" fmla="*/ 0 w 8642350"/>
              <a:gd name="connsiteY3" fmla="*/ 4606925 h 4606925"/>
              <a:gd name="connsiteX4" fmla="*/ 94130 w 8642350"/>
              <a:gd name="connsiteY4" fmla="*/ 295835 h 4606925"/>
              <a:gd name="connsiteX0" fmla="*/ 0 w 8548220"/>
              <a:gd name="connsiteY0" fmla="*/ 295835 h 4580031"/>
              <a:gd name="connsiteX1" fmla="*/ 8548220 w 8548220"/>
              <a:gd name="connsiteY1" fmla="*/ 0 h 4580031"/>
              <a:gd name="connsiteX2" fmla="*/ 7996890 w 8548220"/>
              <a:gd name="connsiteY2" fmla="*/ 4405219 h 4580031"/>
              <a:gd name="connsiteX3" fmla="*/ 26894 w 8548220"/>
              <a:gd name="connsiteY3" fmla="*/ 4580031 h 4580031"/>
              <a:gd name="connsiteX4" fmla="*/ 0 w 8548220"/>
              <a:gd name="connsiteY4" fmla="*/ 295835 h 4580031"/>
              <a:gd name="connsiteX0" fmla="*/ 0 w 8548220"/>
              <a:gd name="connsiteY0" fmla="*/ 295835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295835 h 4512796"/>
              <a:gd name="connsiteX0" fmla="*/ 0 w 8548220"/>
              <a:gd name="connsiteY0" fmla="*/ 416859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416859 h 4512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8220" h="4512796">
                <a:moveTo>
                  <a:pt x="0" y="416859"/>
                </a:moveTo>
                <a:lnTo>
                  <a:pt x="8548220" y="0"/>
                </a:lnTo>
                <a:lnTo>
                  <a:pt x="7996890" y="4405219"/>
                </a:lnTo>
                <a:lnTo>
                  <a:pt x="322729" y="4512796"/>
                </a:lnTo>
                <a:lnTo>
                  <a:pt x="0" y="416859"/>
                </a:lnTo>
                <a:close/>
              </a:path>
            </a:pathLst>
          </a:custGeom>
          <a:ln w="19050">
            <a:solidFill>
              <a:srgbClr val="781D7D"/>
            </a:solidFill>
          </a:ln>
        </p:spPr>
        <p:txBody>
          <a:bodyPr anchor="ctr"/>
          <a:lstStyle>
            <a:lvl1pPr marL="0" indent="0">
              <a:buNone/>
              <a:defRPr/>
            </a:lvl1pPr>
          </a:lstStyle>
          <a:p>
            <a:r>
              <a:rPr lang="en-GB"/>
              <a:t>Drag picture to placeholder or click icon to add</a:t>
            </a:r>
            <a:endParaRPr lang="en-GB" dirty="0"/>
          </a:p>
        </p:txBody>
      </p:sp>
    </p:spTree>
    <p:extLst>
      <p:ext uri="{BB962C8B-B14F-4D97-AF65-F5344CB8AC3E}">
        <p14:creationId xmlns:p14="http://schemas.microsoft.com/office/powerpoint/2010/main" val="338855657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Content options">
    <p:spTree>
      <p:nvGrpSpPr>
        <p:cNvPr id="1" name=""/>
        <p:cNvGrpSpPr/>
        <p:nvPr/>
      </p:nvGrpSpPr>
      <p:grpSpPr>
        <a:xfrm>
          <a:off x="0" y="0"/>
          <a:ext cx="0" cy="0"/>
          <a:chOff x="0" y="0"/>
          <a:chExt cx="0" cy="0"/>
        </a:xfrm>
      </p:grpSpPr>
      <p:sp>
        <p:nvSpPr>
          <p:cNvPr id="4" name="Content Placeholder 2"/>
          <p:cNvSpPr>
            <a:spLocks noGrp="1"/>
          </p:cNvSpPr>
          <p:nvPr>
            <p:ph sz="half" idx="1" hasCustomPrompt="1"/>
          </p:nvPr>
        </p:nvSpPr>
        <p:spPr>
          <a:xfrm>
            <a:off x="250824" y="1124744"/>
            <a:ext cx="8641655" cy="4608512"/>
          </a:xfrm>
          <a:prstGeom prst="rect">
            <a:avLst/>
          </a:prstGeom>
        </p:spPr>
        <p:txBody>
          <a:bodyPr/>
          <a:lstStyle>
            <a:lvl1pPr>
              <a:defRPr sz="3000" baseline="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icon to add content</a:t>
            </a:r>
          </a:p>
        </p:txBody>
      </p:sp>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10350895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FACA269-9148-405F-86A2-ED7573B9B5C6}" type="datetimeFigureOut">
              <a:rPr lang="en-GB" smtClean="0">
                <a:solidFill>
                  <a:prstClr val="black"/>
                </a:solidFill>
              </a:rPr>
              <a:pPr/>
              <a:t>27/06/2017</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C25EE48-E841-457A-9275-CE7AD3BD4C46}"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4119499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options">
    <p:spTree>
      <p:nvGrpSpPr>
        <p:cNvPr id="1" name=""/>
        <p:cNvGrpSpPr/>
        <p:nvPr/>
      </p:nvGrpSpPr>
      <p:grpSpPr>
        <a:xfrm>
          <a:off x="0" y="0"/>
          <a:ext cx="0" cy="0"/>
          <a:chOff x="0" y="0"/>
          <a:chExt cx="0" cy="0"/>
        </a:xfrm>
      </p:grpSpPr>
      <p:sp>
        <p:nvSpPr>
          <p:cNvPr id="4" name="Content Placeholder 2"/>
          <p:cNvSpPr>
            <a:spLocks noGrp="1"/>
          </p:cNvSpPr>
          <p:nvPr>
            <p:ph sz="half" idx="1" hasCustomPrompt="1"/>
          </p:nvPr>
        </p:nvSpPr>
        <p:spPr>
          <a:xfrm>
            <a:off x="250824" y="1124744"/>
            <a:ext cx="8641655" cy="4608512"/>
          </a:xfrm>
          <a:prstGeom prst="rect">
            <a:avLst/>
          </a:prstGeom>
        </p:spPr>
        <p:txBody>
          <a:bodyPr/>
          <a:lstStyle>
            <a:lvl1pPr>
              <a:defRPr sz="3000" baseline="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icon to add content</a:t>
            </a:r>
          </a:p>
        </p:txBody>
      </p:sp>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353083310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5958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FACA269-9148-405F-86A2-ED7573B9B5C6}" type="datetimeFigureOut">
              <a:rPr lang="en-GB" smtClean="0"/>
              <a:t>27/06/2017</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C25EE48-E841-457A-9275-CE7AD3BD4C46}" type="slidenum">
              <a:rPr lang="en-GB" smtClean="0"/>
              <a:t>‹#›</a:t>
            </a:fld>
            <a:endParaRPr lang="en-GB"/>
          </a:p>
        </p:txBody>
      </p:sp>
    </p:spTree>
    <p:extLst>
      <p:ext uri="{BB962C8B-B14F-4D97-AF65-F5344CB8AC3E}">
        <p14:creationId xmlns:p14="http://schemas.microsoft.com/office/powerpoint/2010/main" val="901961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280"/>
          <p:cNvSpPr>
            <a:spLocks noGrp="1" noChangeArrowheads="1"/>
          </p:cNvSpPr>
          <p:nvPr>
            <p:ph type="sldNum" sz="quarter" idx="10"/>
            <p:custDataLst>
              <p:tags r:id="rId1"/>
            </p:custDataLst>
          </p:nvPr>
        </p:nvSpPr>
        <p:spPr>
          <a:xfrm>
            <a:off x="6553200" y="6356350"/>
            <a:ext cx="2133600" cy="365125"/>
          </a:xfrm>
          <a:prstGeom prst="rect">
            <a:avLst/>
          </a:prstGeom>
          <a:ln/>
        </p:spPr>
        <p:txBody>
          <a:bodyPr/>
          <a:lstStyle>
            <a:lvl1pPr>
              <a:defRPr/>
            </a:lvl1pPr>
          </a:lstStyle>
          <a:p>
            <a:fld id="{DA5A8D2D-B30F-410E-BF0A-C93262F860C7}" type="slidenum">
              <a:rPr lang="en-GB" smtClean="0"/>
              <a:pPr/>
              <a:t>‹#›</a:t>
            </a:fld>
            <a:endParaRPr lang="en-GB"/>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411"/>
            <a:ext cx="9155596" cy="1052325"/>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380312" y="266146"/>
            <a:ext cx="1430533" cy="45354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png"/><Relationship Id="rId18" Type="http://schemas.openxmlformats.org/officeDocument/2006/relationships/image" Target="../media/image9.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8.png"/><Relationship Id="rId2" Type="http://schemas.openxmlformats.org/officeDocument/2006/relationships/slideLayout" Target="../slideLayouts/slideLayout24.xml"/><Relationship Id="rId16" Type="http://schemas.openxmlformats.org/officeDocument/2006/relationships/image" Target="../media/image7.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6.png"/><Relationship Id="rId10" Type="http://schemas.openxmlformats.org/officeDocument/2006/relationships/slideLayout" Target="../slideLayouts/slideLayout32.xml"/><Relationship Id="rId19" Type="http://schemas.openxmlformats.org/officeDocument/2006/relationships/image" Target="../media/image10.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4" Type="http://schemas.openxmlformats.org/officeDocument/2006/relationships/image" Target="../media/image11.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image" Target="../media/image11.png"/><Relationship Id="rId4" Type="http://schemas.openxmlformats.org/officeDocument/2006/relationships/image" Target="../media/image13.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6.xml"/><Relationship Id="rId18" Type="http://schemas.openxmlformats.org/officeDocument/2006/relationships/image" Target="../media/image16.pn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image" Target="../media/image15.png"/><Relationship Id="rId2" Type="http://schemas.openxmlformats.org/officeDocument/2006/relationships/slideLayout" Target="../slideLayouts/slideLayout39.xml"/><Relationship Id="rId16" Type="http://schemas.openxmlformats.org/officeDocument/2006/relationships/image" Target="../media/image14.jpe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9.pn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8.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7.xml"/><Relationship Id="rId18" Type="http://schemas.openxmlformats.org/officeDocument/2006/relationships/image" Target="../media/image16.pn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image" Target="../media/image15.png"/><Relationship Id="rId2" Type="http://schemas.openxmlformats.org/officeDocument/2006/relationships/slideLayout" Target="../slideLayouts/slideLayout51.xml"/><Relationship Id="rId16" Type="http://schemas.openxmlformats.org/officeDocument/2006/relationships/image" Target="../media/image14.jpeg"/><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image" Target="../media/image9.png"/><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image" Target="../media/image8.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image" Target="../media/image16.png"/><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image" Target="../media/image15.png"/><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image" Target="../media/image14.jpeg"/><Relationship Id="rId5" Type="http://schemas.openxmlformats.org/officeDocument/2006/relationships/slideLayout" Target="../slideLayouts/slideLayout66.xml"/><Relationship Id="rId15" Type="http://schemas.openxmlformats.org/officeDocument/2006/relationships/image" Target="../media/image18.png"/><Relationship Id="rId10" Type="http://schemas.openxmlformats.org/officeDocument/2006/relationships/theme" Target="../theme/theme8.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image" Target="../media/image17.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3"/>
          <p:cNvSpPr txBox="1">
            <a:spLocks/>
          </p:cNvSpPr>
          <p:nvPr/>
        </p:nvSpPr>
        <p:spPr>
          <a:xfrm>
            <a:off x="107504" y="6270103"/>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03E27A0-6531-479A-B7C6-1AC2347D6923}" type="slidenum">
              <a:rPr kumimoji="0" lang="en-GB" sz="1200" b="0" i="0" u="none" strike="noStrike" kern="1200" cap="none" spc="0" normalizeH="0" baseline="0" noProof="0" smtClean="0">
                <a:ln>
                  <a:noFill/>
                </a:ln>
                <a:solidFill>
                  <a:prstClr val="black">
                    <a:tint val="75000"/>
                  </a:prstClr>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ndParaRPr>
          </a:p>
        </p:txBody>
      </p:sp>
    </p:spTree>
    <p:extLst>
      <p:ext uri="{BB962C8B-B14F-4D97-AF65-F5344CB8AC3E}">
        <p14:creationId xmlns:p14="http://schemas.microsoft.com/office/powerpoint/2010/main" val="380745600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660" r:id="rId9"/>
    <p:sldLayoutId id="2147483714" r:id="rId10"/>
    <p:sldLayoutId id="21474837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848907-1966-4A26-AC64-AAACD4B8710E}" type="datetimeFigureOut">
              <a:rPr lang="en-GB" smtClean="0"/>
              <a:t>27/06/2017</a:t>
            </a:fld>
            <a:endParaRPr lang="en-GB"/>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000F6F-EE41-49A8-9A1A-34C4605C6AA5}" type="slidenum">
              <a:rPr lang="en-GB" smtClean="0"/>
              <a:t>‹#›</a:t>
            </a:fld>
            <a:endParaRPr lang="en-GB"/>
          </a:p>
        </p:txBody>
      </p:sp>
    </p:spTree>
    <p:extLst>
      <p:ext uri="{BB962C8B-B14F-4D97-AF65-F5344CB8AC3E}">
        <p14:creationId xmlns:p14="http://schemas.microsoft.com/office/powerpoint/2010/main" val="593016400"/>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3"/>
          <p:cNvSpPr txBox="1">
            <a:spLocks/>
          </p:cNvSpPr>
          <p:nvPr/>
        </p:nvSpPr>
        <p:spPr>
          <a:xfrm>
            <a:off x="107504" y="6270103"/>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03E27A0-6531-479A-B7C6-1AC2347D6923}" type="slidenum">
              <a:rPr kumimoji="0" lang="en-GB" sz="1200" b="0" i="0" u="none" strike="noStrike" kern="1200" cap="none" spc="0" normalizeH="0" baseline="0" noProof="0" smtClean="0">
                <a:ln>
                  <a:noFill/>
                </a:ln>
                <a:solidFill>
                  <a:prstClr val="black">
                    <a:tint val="75000"/>
                  </a:prstClr>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ndParaRPr>
          </a:p>
        </p:txBody>
      </p:sp>
      <p:pic>
        <p:nvPicPr>
          <p:cNvPr id="3" name="Picture 2"/>
          <p:cNvPicPr>
            <a:picLocks noChangeAspect="1"/>
          </p:cNvPicPr>
          <p:nvPr userDrawn="1"/>
        </p:nvPicPr>
        <p:blipFill>
          <a:blip r:embed="rId13">
            <a:alphaModFix amt="40000"/>
          </a:blip>
          <a:stretch>
            <a:fillRect/>
          </a:stretch>
        </p:blipFill>
        <p:spPr>
          <a:xfrm>
            <a:off x="5521855" y="6296535"/>
            <a:ext cx="1183640" cy="518160"/>
          </a:xfrm>
          <a:prstGeom prst="rect">
            <a:avLst/>
          </a:prstGeom>
        </p:spPr>
      </p:pic>
      <p:grpSp>
        <p:nvGrpSpPr>
          <p:cNvPr id="6" name="Group 5"/>
          <p:cNvGrpSpPr/>
          <p:nvPr userDrawn="1"/>
        </p:nvGrpSpPr>
        <p:grpSpPr>
          <a:xfrm>
            <a:off x="7939558" y="36987"/>
            <a:ext cx="1204442" cy="865692"/>
            <a:chOff x="5523697" y="36987"/>
            <a:chExt cx="3620303" cy="2734270"/>
          </a:xfrm>
        </p:grpSpPr>
        <p:pic>
          <p:nvPicPr>
            <p:cNvPr id="2" name="Picture 1"/>
            <p:cNvPicPr>
              <a:picLocks noChangeAspect="1"/>
            </p:cNvPicPr>
            <p:nvPr userDrawn="1"/>
          </p:nvPicPr>
          <p:blipFill rotWithShape="1">
            <a:blip r:embed="rId14" cstate="print">
              <a:extLst>
                <a:ext uri="{28A0092B-C50C-407E-A947-70E740481C1C}">
                  <a14:useLocalDpi xmlns:a14="http://schemas.microsoft.com/office/drawing/2010/main"/>
                </a:ext>
              </a:extLst>
            </a:blip>
            <a:srcRect/>
            <a:stretch/>
          </p:blipFill>
          <p:spPr>
            <a:xfrm>
              <a:off x="5523697" y="36987"/>
              <a:ext cx="3620303" cy="2734270"/>
            </a:xfrm>
            <a:prstGeom prst="rect">
              <a:avLst/>
            </a:prstGeom>
          </p:spPr>
        </p:pic>
        <p:sp>
          <p:nvSpPr>
            <p:cNvPr id="5" name="Rectangle 4"/>
            <p:cNvSpPr/>
            <p:nvPr userDrawn="1"/>
          </p:nvSpPr>
          <p:spPr>
            <a:xfrm>
              <a:off x="8299191" y="2707267"/>
              <a:ext cx="802353" cy="639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8" name="Picture 7"/>
          <p:cNvPicPr>
            <a:picLocks noChangeAspect="1"/>
          </p:cNvPicPr>
          <p:nvPr userDrawn="1"/>
        </p:nvPicPr>
        <p:blipFill>
          <a:blip r:embed="rId15">
            <a:alphaModFix amt="40000"/>
          </a:blip>
          <a:stretch>
            <a:fillRect/>
          </a:stretch>
        </p:blipFill>
        <p:spPr>
          <a:xfrm>
            <a:off x="3568749" y="6406551"/>
            <a:ext cx="1914525" cy="371475"/>
          </a:xfrm>
          <a:prstGeom prst="rect">
            <a:avLst/>
          </a:prstGeom>
        </p:spPr>
      </p:pic>
      <p:pic>
        <p:nvPicPr>
          <p:cNvPr id="9" name="Picture 8"/>
          <p:cNvPicPr>
            <a:picLocks noChangeAspect="1"/>
          </p:cNvPicPr>
          <p:nvPr userDrawn="1"/>
        </p:nvPicPr>
        <p:blipFill>
          <a:blip r:embed="rId16" cstate="print">
            <a:alphaModFix amt="40000"/>
            <a:extLst>
              <a:ext uri="{28A0092B-C50C-407E-A947-70E740481C1C}">
                <a14:useLocalDpi xmlns:a14="http://schemas.microsoft.com/office/drawing/2010/main"/>
              </a:ext>
            </a:extLst>
          </a:blip>
          <a:stretch>
            <a:fillRect/>
          </a:stretch>
        </p:blipFill>
        <p:spPr>
          <a:xfrm>
            <a:off x="6752884" y="6327896"/>
            <a:ext cx="1128105" cy="451883"/>
          </a:xfrm>
          <a:prstGeom prst="rect">
            <a:avLst/>
          </a:prstGeom>
        </p:spPr>
      </p:pic>
      <p:pic>
        <p:nvPicPr>
          <p:cNvPr id="11" name="Picture 10"/>
          <p:cNvPicPr>
            <a:picLocks noChangeAspect="1"/>
          </p:cNvPicPr>
          <p:nvPr userDrawn="1"/>
        </p:nvPicPr>
        <p:blipFill>
          <a:blip r:embed="rId17" cstate="print">
            <a:alphaModFix amt="40000"/>
            <a:extLst>
              <a:ext uri="{28A0092B-C50C-407E-A947-70E740481C1C}">
                <a14:useLocalDpi xmlns:a14="http://schemas.microsoft.com/office/drawing/2010/main"/>
              </a:ext>
            </a:extLst>
          </a:blip>
          <a:stretch>
            <a:fillRect/>
          </a:stretch>
        </p:blipFill>
        <p:spPr>
          <a:xfrm>
            <a:off x="1579817" y="6480023"/>
            <a:ext cx="1984268" cy="320876"/>
          </a:xfrm>
          <a:prstGeom prst="rect">
            <a:avLst/>
          </a:prstGeom>
        </p:spPr>
      </p:pic>
      <p:pic>
        <p:nvPicPr>
          <p:cNvPr id="12" name="Picture 11"/>
          <p:cNvPicPr>
            <a:picLocks noChangeAspect="1"/>
          </p:cNvPicPr>
          <p:nvPr userDrawn="1"/>
        </p:nvPicPr>
        <p:blipFill>
          <a:blip r:embed="rId18">
            <a:alphaModFix amt="40000"/>
          </a:blip>
          <a:stretch>
            <a:fillRect/>
          </a:stretch>
        </p:blipFill>
        <p:spPr>
          <a:xfrm>
            <a:off x="7939558" y="6322583"/>
            <a:ext cx="1181046" cy="424302"/>
          </a:xfrm>
          <a:prstGeom prst="rect">
            <a:avLst/>
          </a:prstGeom>
        </p:spPr>
      </p:pic>
      <p:pic>
        <p:nvPicPr>
          <p:cNvPr id="13" name="Picture 12"/>
          <p:cNvPicPr>
            <a:picLocks noChangeAspect="1"/>
          </p:cNvPicPr>
          <p:nvPr userDrawn="1"/>
        </p:nvPicPr>
        <p:blipFill>
          <a:blip r:embed="rId19" cstate="print">
            <a:alphaModFix amt="40000"/>
            <a:extLst>
              <a:ext uri="{28A0092B-C50C-407E-A947-70E740481C1C}">
                <a14:useLocalDpi xmlns:a14="http://schemas.microsoft.com/office/drawing/2010/main"/>
              </a:ext>
            </a:extLst>
          </a:blip>
          <a:stretch>
            <a:fillRect/>
          </a:stretch>
        </p:blipFill>
        <p:spPr>
          <a:xfrm>
            <a:off x="48958" y="6325051"/>
            <a:ext cx="1546322" cy="536684"/>
          </a:xfrm>
          <a:prstGeom prst="rect">
            <a:avLst/>
          </a:prstGeom>
        </p:spPr>
      </p:pic>
    </p:spTree>
    <p:extLst>
      <p:ext uri="{BB962C8B-B14F-4D97-AF65-F5344CB8AC3E}">
        <p14:creationId xmlns:p14="http://schemas.microsoft.com/office/powerpoint/2010/main" val="1053975581"/>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380313" y="323402"/>
            <a:ext cx="1430529" cy="450895"/>
          </a:xfrm>
          <a:prstGeom prst="rect">
            <a:avLst/>
          </a:prstGeom>
        </p:spPr>
      </p:pic>
      <p:sp>
        <p:nvSpPr>
          <p:cNvPr id="3" name="Slide Number Placeholder 3"/>
          <p:cNvSpPr txBox="1">
            <a:spLocks/>
          </p:cNvSpPr>
          <p:nvPr/>
        </p:nvSpPr>
        <p:spPr>
          <a:xfrm>
            <a:off x="107504" y="6270103"/>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03E27A0-6531-479A-B7C6-1AC2347D6923}" type="slidenum">
              <a:rPr kumimoji="0" lang="en-GB" sz="1200" b="0" i="0" u="none" strike="noStrike" kern="1200" cap="none" spc="0" normalizeH="0" baseline="0" noProof="0" smtClean="0">
                <a:ln>
                  <a:noFill/>
                </a:ln>
                <a:solidFill>
                  <a:prstClr val="black">
                    <a:tint val="75000"/>
                  </a:prstClr>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ndParaRPr>
          </a:p>
        </p:txBody>
      </p:sp>
    </p:spTree>
    <p:extLst>
      <p:ext uri="{BB962C8B-B14F-4D97-AF65-F5344CB8AC3E}">
        <p14:creationId xmlns:p14="http://schemas.microsoft.com/office/powerpoint/2010/main" val="1287807669"/>
      </p:ext>
    </p:extLst>
  </p:cSld>
  <p:clrMap bg1="lt1" tx1="dk1" bg2="lt2" tx2="dk2" accent1="accent1" accent2="accent2" accent3="accent3" accent4="accent4" accent5="accent5" accent6="accent6" hlink="hlink" folHlink="folHlink"/>
  <p:sldLayoutIdLst>
    <p:sldLayoutId id="2147483709" r:id="rId1"/>
    <p:sldLayoutId id="2147483710"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238" y="-15974"/>
            <a:ext cx="5917790" cy="68580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80313" y="323402"/>
            <a:ext cx="1430529" cy="450895"/>
          </a:xfrm>
          <a:prstGeom prst="rect">
            <a:avLst/>
          </a:prstGeom>
        </p:spPr>
      </p:pic>
      <p:sp>
        <p:nvSpPr>
          <p:cNvPr id="4" name="Slide Number Placeholder 3"/>
          <p:cNvSpPr txBox="1">
            <a:spLocks/>
          </p:cNvSpPr>
          <p:nvPr/>
        </p:nvSpPr>
        <p:spPr>
          <a:xfrm>
            <a:off x="107504" y="6270103"/>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03E27A0-6531-479A-B7C6-1AC2347D6923}" type="slidenum">
              <a:rPr kumimoji="0" lang="en-GB" sz="1200" b="0" i="0" u="none" strike="noStrike" kern="1200" cap="none" spc="0" normalizeH="0" baseline="0" noProof="0" smtClean="0">
                <a:ln>
                  <a:noFill/>
                </a:ln>
                <a:solidFill>
                  <a:prstClr val="black">
                    <a:tint val="75000"/>
                  </a:prstClr>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ndParaRPr>
          </a:p>
        </p:txBody>
      </p:sp>
    </p:spTree>
    <p:extLst>
      <p:ext uri="{BB962C8B-B14F-4D97-AF65-F5344CB8AC3E}">
        <p14:creationId xmlns:p14="http://schemas.microsoft.com/office/powerpoint/2010/main" val="1427414522"/>
      </p:ext>
    </p:extLst>
  </p:cSld>
  <p:clrMap bg1="lt1" tx1="dk1" bg2="lt2" tx2="dk2" accent1="accent1" accent2="accent2" accent3="accent3" accent4="accent4" accent5="accent5" accent6="accent6" hlink="hlink" folHlink="folHlink"/>
  <p:sldLayoutIdLst>
    <p:sldLayoutId id="2147483712" r:id="rId1"/>
    <p:sldLayoutId id="2147483713"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3"/>
          <p:cNvSpPr txBox="1">
            <a:spLocks/>
          </p:cNvSpPr>
          <p:nvPr/>
        </p:nvSpPr>
        <p:spPr>
          <a:xfrm>
            <a:off x="107504" y="6270103"/>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03E27A0-6531-479A-B7C6-1AC2347D6923}" type="slidenum">
              <a:rPr lang="en-GB" smtClean="0">
                <a:solidFill>
                  <a:prstClr val="black">
                    <a:tint val="75000"/>
                  </a:prstClr>
                </a:solidFill>
              </a:rPr>
              <a:pPr>
                <a:defRPr/>
              </a:pPr>
              <a:t>‹#›</a:t>
            </a:fld>
            <a:endParaRPr lang="en-GB" dirty="0">
              <a:solidFill>
                <a:prstClr val="black">
                  <a:tint val="75000"/>
                </a:prstClr>
              </a:solidFill>
            </a:endParaRPr>
          </a:p>
        </p:txBody>
      </p:sp>
      <p:pic>
        <p:nvPicPr>
          <p:cNvPr id="11" name="Picture 10"/>
          <p:cNvPicPr>
            <a:picLocks noChangeAspect="1"/>
          </p:cNvPicPr>
          <p:nvPr userDrawn="1"/>
        </p:nvPicPr>
        <p:blipFill>
          <a:blip r:embed="rId14" cstate="print">
            <a:alphaModFix amt="40000"/>
            <a:extLst>
              <a:ext uri="{28A0092B-C50C-407E-A947-70E740481C1C}">
                <a14:useLocalDpi xmlns:a14="http://schemas.microsoft.com/office/drawing/2010/main"/>
              </a:ext>
            </a:extLst>
          </a:blip>
          <a:stretch>
            <a:fillRect/>
          </a:stretch>
        </p:blipFill>
        <p:spPr>
          <a:xfrm>
            <a:off x="2636837" y="6360505"/>
            <a:ext cx="1984268" cy="320876"/>
          </a:xfrm>
          <a:prstGeom prst="rect">
            <a:avLst/>
          </a:prstGeom>
        </p:spPr>
      </p:pic>
      <p:pic>
        <p:nvPicPr>
          <p:cNvPr id="12" name="Picture 11"/>
          <p:cNvPicPr>
            <a:picLocks noChangeAspect="1"/>
          </p:cNvPicPr>
          <p:nvPr userDrawn="1"/>
        </p:nvPicPr>
        <p:blipFill>
          <a:blip r:embed="rId15">
            <a:alphaModFix amt="40000"/>
          </a:blip>
          <a:stretch>
            <a:fillRect/>
          </a:stretch>
        </p:blipFill>
        <p:spPr>
          <a:xfrm>
            <a:off x="7527637" y="6240514"/>
            <a:ext cx="1181046" cy="424302"/>
          </a:xfrm>
          <a:prstGeom prst="rect">
            <a:avLst/>
          </a:prstGeom>
        </p:spPr>
      </p:pic>
      <p:pic>
        <p:nvPicPr>
          <p:cNvPr id="7" name="Picture 6"/>
          <p:cNvPicPr>
            <a:picLocks noChangeAspect="1"/>
          </p:cNvPicPr>
          <p:nvPr userDrawn="1"/>
        </p:nvPicPr>
        <p:blipFill>
          <a:blip r:embed="rId16" cstate="email">
            <a:extLst>
              <a:ext uri="{28A0092B-C50C-407E-A947-70E740481C1C}">
                <a14:useLocalDpi xmlns:a14="http://schemas.microsoft.com/office/drawing/2010/main" val="0"/>
              </a:ext>
            </a:extLst>
          </a:blip>
          <a:stretch>
            <a:fillRect/>
          </a:stretch>
        </p:blipFill>
        <p:spPr>
          <a:xfrm>
            <a:off x="8435689" y="56265"/>
            <a:ext cx="636780" cy="629144"/>
          </a:xfrm>
          <a:prstGeom prst="rect">
            <a:avLst/>
          </a:prstGeom>
        </p:spPr>
      </p:pic>
      <p:pic>
        <p:nvPicPr>
          <p:cNvPr id="1026" name="Picture 2" descr="Anna Freud Centre - Caring for young minds"/>
          <p:cNvPicPr>
            <a:picLocks noChangeAspect="1" noChangeArrowheads="1"/>
          </p:cNvPicPr>
          <p:nvPr userDrawn="1"/>
        </p:nvPicPr>
        <p:blipFill>
          <a:blip r:embed="rId17" cstate="email">
            <a:extLst>
              <a:ext uri="{28A0092B-C50C-407E-A947-70E740481C1C}">
                <a14:useLocalDpi xmlns:a14="http://schemas.microsoft.com/office/drawing/2010/main" val="0"/>
              </a:ext>
            </a:extLst>
          </a:blip>
          <a:srcRect/>
          <a:stretch>
            <a:fillRect/>
          </a:stretch>
        </p:blipFill>
        <p:spPr bwMode="auto">
          <a:xfrm>
            <a:off x="653510" y="6270103"/>
            <a:ext cx="1556839" cy="47678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18" cstate="email">
            <a:extLst>
              <a:ext uri="{28A0092B-C50C-407E-A947-70E740481C1C}">
                <a14:useLocalDpi xmlns:a14="http://schemas.microsoft.com/office/drawing/2010/main" val="0"/>
              </a:ext>
            </a:extLst>
          </a:blip>
          <a:stretch>
            <a:fillRect/>
          </a:stretch>
        </p:blipFill>
        <p:spPr>
          <a:xfrm>
            <a:off x="5427582" y="6170411"/>
            <a:ext cx="1245592" cy="619317"/>
          </a:xfrm>
          <a:prstGeom prst="rect">
            <a:avLst/>
          </a:prstGeom>
        </p:spPr>
      </p:pic>
    </p:spTree>
    <p:extLst>
      <p:ext uri="{BB962C8B-B14F-4D97-AF65-F5344CB8AC3E}">
        <p14:creationId xmlns:p14="http://schemas.microsoft.com/office/powerpoint/2010/main" val="3352461624"/>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3"/>
          <p:cNvSpPr txBox="1">
            <a:spLocks/>
          </p:cNvSpPr>
          <p:nvPr/>
        </p:nvSpPr>
        <p:spPr>
          <a:xfrm>
            <a:off x="107504" y="6270103"/>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03E27A0-6531-479A-B7C6-1AC2347D6923}" type="slidenum">
              <a:rPr lang="en-GB" smtClean="0">
                <a:solidFill>
                  <a:prstClr val="black">
                    <a:tint val="75000"/>
                  </a:prstClr>
                </a:solidFill>
              </a:rPr>
              <a:pPr>
                <a:defRPr/>
              </a:pPr>
              <a:t>‹#›</a:t>
            </a:fld>
            <a:endParaRPr lang="en-GB" dirty="0">
              <a:solidFill>
                <a:prstClr val="black">
                  <a:tint val="75000"/>
                </a:prstClr>
              </a:solidFill>
            </a:endParaRPr>
          </a:p>
        </p:txBody>
      </p:sp>
      <p:pic>
        <p:nvPicPr>
          <p:cNvPr id="11" name="Picture 10"/>
          <p:cNvPicPr>
            <a:picLocks noChangeAspect="1"/>
          </p:cNvPicPr>
          <p:nvPr userDrawn="1"/>
        </p:nvPicPr>
        <p:blipFill>
          <a:blip r:embed="rId14" cstate="print">
            <a:alphaModFix amt="40000"/>
            <a:extLst>
              <a:ext uri="{28A0092B-C50C-407E-A947-70E740481C1C}">
                <a14:useLocalDpi xmlns:a14="http://schemas.microsoft.com/office/drawing/2010/main"/>
              </a:ext>
            </a:extLst>
          </a:blip>
          <a:stretch>
            <a:fillRect/>
          </a:stretch>
        </p:blipFill>
        <p:spPr>
          <a:xfrm>
            <a:off x="2636837" y="6360505"/>
            <a:ext cx="1984268" cy="320876"/>
          </a:xfrm>
          <a:prstGeom prst="rect">
            <a:avLst/>
          </a:prstGeom>
        </p:spPr>
      </p:pic>
      <p:pic>
        <p:nvPicPr>
          <p:cNvPr id="12" name="Picture 11"/>
          <p:cNvPicPr>
            <a:picLocks noChangeAspect="1"/>
          </p:cNvPicPr>
          <p:nvPr userDrawn="1"/>
        </p:nvPicPr>
        <p:blipFill>
          <a:blip r:embed="rId15">
            <a:alphaModFix amt="40000"/>
          </a:blip>
          <a:stretch>
            <a:fillRect/>
          </a:stretch>
        </p:blipFill>
        <p:spPr>
          <a:xfrm>
            <a:off x="7527637" y="6240514"/>
            <a:ext cx="1181046" cy="424302"/>
          </a:xfrm>
          <a:prstGeom prst="rect">
            <a:avLst/>
          </a:prstGeom>
        </p:spPr>
      </p:pic>
      <p:pic>
        <p:nvPicPr>
          <p:cNvPr id="7" name="Picture 6"/>
          <p:cNvPicPr>
            <a:picLocks noChangeAspect="1"/>
          </p:cNvPicPr>
          <p:nvPr userDrawn="1"/>
        </p:nvPicPr>
        <p:blipFill>
          <a:blip r:embed="rId16" cstate="email">
            <a:extLst>
              <a:ext uri="{28A0092B-C50C-407E-A947-70E740481C1C}">
                <a14:useLocalDpi xmlns:a14="http://schemas.microsoft.com/office/drawing/2010/main" val="0"/>
              </a:ext>
            </a:extLst>
          </a:blip>
          <a:stretch>
            <a:fillRect/>
          </a:stretch>
        </p:blipFill>
        <p:spPr>
          <a:xfrm>
            <a:off x="8435689" y="56265"/>
            <a:ext cx="636780" cy="629144"/>
          </a:xfrm>
          <a:prstGeom prst="rect">
            <a:avLst/>
          </a:prstGeom>
        </p:spPr>
      </p:pic>
      <p:pic>
        <p:nvPicPr>
          <p:cNvPr id="1026" name="Picture 2" descr="Anna Freud Centre - Caring for young minds"/>
          <p:cNvPicPr>
            <a:picLocks noChangeAspect="1" noChangeArrowheads="1"/>
          </p:cNvPicPr>
          <p:nvPr userDrawn="1"/>
        </p:nvPicPr>
        <p:blipFill>
          <a:blip r:embed="rId17" cstate="email">
            <a:extLst>
              <a:ext uri="{28A0092B-C50C-407E-A947-70E740481C1C}">
                <a14:useLocalDpi xmlns:a14="http://schemas.microsoft.com/office/drawing/2010/main" val="0"/>
              </a:ext>
            </a:extLst>
          </a:blip>
          <a:srcRect/>
          <a:stretch>
            <a:fillRect/>
          </a:stretch>
        </p:blipFill>
        <p:spPr bwMode="auto">
          <a:xfrm>
            <a:off x="653510" y="6270103"/>
            <a:ext cx="1556839" cy="47678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18" cstate="email">
            <a:extLst>
              <a:ext uri="{28A0092B-C50C-407E-A947-70E740481C1C}">
                <a14:useLocalDpi xmlns:a14="http://schemas.microsoft.com/office/drawing/2010/main" val="0"/>
              </a:ext>
            </a:extLst>
          </a:blip>
          <a:stretch>
            <a:fillRect/>
          </a:stretch>
        </p:blipFill>
        <p:spPr>
          <a:xfrm>
            <a:off x="5427582" y="6170411"/>
            <a:ext cx="1245592" cy="619317"/>
          </a:xfrm>
          <a:prstGeom prst="rect">
            <a:avLst/>
          </a:prstGeom>
        </p:spPr>
      </p:pic>
    </p:spTree>
    <p:extLst>
      <p:ext uri="{BB962C8B-B14F-4D97-AF65-F5344CB8AC3E}">
        <p14:creationId xmlns:p14="http://schemas.microsoft.com/office/powerpoint/2010/main" val="2057139992"/>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3"/>
          <p:cNvSpPr txBox="1">
            <a:spLocks/>
          </p:cNvSpPr>
          <p:nvPr/>
        </p:nvSpPr>
        <p:spPr>
          <a:xfrm>
            <a:off x="107504" y="6270103"/>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03E27A0-6531-479A-B7C6-1AC2347D6923}" type="slidenum">
              <a:rPr lang="en-GB" smtClean="0">
                <a:solidFill>
                  <a:prstClr val="black">
                    <a:tint val="75000"/>
                  </a:prstClr>
                </a:solidFill>
              </a:rPr>
              <a:pPr>
                <a:defRPr/>
              </a:pPr>
              <a:t>‹#›</a:t>
            </a:fld>
            <a:endParaRPr lang="en-GB" dirty="0">
              <a:solidFill>
                <a:prstClr val="black">
                  <a:tint val="75000"/>
                </a:prstClr>
              </a:solidFill>
            </a:endParaRPr>
          </a:p>
        </p:txBody>
      </p:sp>
      <p:pic>
        <p:nvPicPr>
          <p:cNvPr id="7" name="Picture 6"/>
          <p:cNvPicPr>
            <a:picLocks noChangeAspect="1"/>
          </p:cNvPicPr>
          <p:nvPr userDrawn="1"/>
        </p:nvPicPr>
        <p:blipFill>
          <a:blip r:embed="rId11" cstate="email">
            <a:extLst>
              <a:ext uri="{28A0092B-C50C-407E-A947-70E740481C1C}">
                <a14:useLocalDpi xmlns:a14="http://schemas.microsoft.com/office/drawing/2010/main" val="0"/>
              </a:ext>
            </a:extLst>
          </a:blip>
          <a:stretch>
            <a:fillRect/>
          </a:stretch>
        </p:blipFill>
        <p:spPr>
          <a:xfrm>
            <a:off x="8435689" y="56265"/>
            <a:ext cx="636780" cy="629144"/>
          </a:xfrm>
          <a:prstGeom prst="rect">
            <a:avLst/>
          </a:prstGeom>
        </p:spPr>
      </p:pic>
      <p:pic>
        <p:nvPicPr>
          <p:cNvPr id="1026" name="Picture 2" descr="Anna Freud Centre - Caring for young minds"/>
          <p:cNvPicPr>
            <a:picLocks noChangeAspect="1" noChangeArrowheads="1"/>
          </p:cNvPicPr>
          <p:nvPr userDrawn="1"/>
        </p:nvPicPr>
        <p:blipFill>
          <a:blip r:embed="rId12" cstate="email">
            <a:extLst>
              <a:ext uri="{28A0092B-C50C-407E-A947-70E740481C1C}">
                <a14:useLocalDpi xmlns:a14="http://schemas.microsoft.com/office/drawing/2010/main" val="0"/>
              </a:ext>
            </a:extLst>
          </a:blip>
          <a:srcRect/>
          <a:stretch>
            <a:fillRect/>
          </a:stretch>
        </p:blipFill>
        <p:spPr bwMode="auto">
          <a:xfrm>
            <a:off x="653510" y="6270103"/>
            <a:ext cx="1556839" cy="47678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13" cstate="email">
            <a:extLst>
              <a:ext uri="{28A0092B-C50C-407E-A947-70E740481C1C}">
                <a14:useLocalDpi xmlns:a14="http://schemas.microsoft.com/office/drawing/2010/main" val="0"/>
              </a:ext>
            </a:extLst>
          </a:blip>
          <a:stretch>
            <a:fillRect/>
          </a:stretch>
        </p:blipFill>
        <p:spPr>
          <a:xfrm>
            <a:off x="5427582" y="6170411"/>
            <a:ext cx="1245592" cy="619317"/>
          </a:xfrm>
          <a:prstGeom prst="rect">
            <a:avLst/>
          </a:prstGeom>
        </p:spPr>
      </p:pic>
      <p:pic>
        <p:nvPicPr>
          <p:cNvPr id="8" name="Picture 7" descr="\\annafreud2.local\dfs\MyDocuments\ilee\My Documents\My Pictures\Work images\tavistock logo.gif"/>
          <p:cNvPicPr>
            <a:picLocks noChangeAspect="1" noChangeArrowheads="1"/>
          </p:cNvPicPr>
          <p:nvPr userDrawn="1"/>
        </p:nvPicPr>
        <p:blipFill>
          <a:blip r:embed="rId14" cstate="email">
            <a:extLst>
              <a:ext uri="{28A0092B-C50C-407E-A947-70E740481C1C}">
                <a14:useLocalDpi xmlns:a14="http://schemas.microsoft.com/office/drawing/2010/main" val="0"/>
              </a:ext>
            </a:extLst>
          </a:blip>
          <a:srcRect/>
          <a:stretch>
            <a:fillRect/>
          </a:stretch>
        </p:blipFill>
        <p:spPr bwMode="auto">
          <a:xfrm>
            <a:off x="2679290" y="6313796"/>
            <a:ext cx="2221894" cy="27773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annafreud2.local\dfs\MyDocuments\ilee\My Documents\My Pictures\Work images\uclp logo.png"/>
          <p:cNvPicPr>
            <a:picLocks noChangeAspect="1" noChangeArrowheads="1"/>
          </p:cNvPicPr>
          <p:nvPr userDrawn="1"/>
        </p:nvPicPr>
        <p:blipFill>
          <a:blip r:embed="rId15" cstate="email">
            <a:extLst>
              <a:ext uri="{28A0092B-C50C-407E-A947-70E740481C1C}">
                <a14:useLocalDpi xmlns:a14="http://schemas.microsoft.com/office/drawing/2010/main" val="0"/>
              </a:ext>
            </a:extLst>
          </a:blip>
          <a:srcRect/>
          <a:stretch>
            <a:fillRect/>
          </a:stretch>
        </p:blipFill>
        <p:spPr bwMode="auto">
          <a:xfrm>
            <a:off x="7179203" y="6164336"/>
            <a:ext cx="1489310" cy="535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3927794"/>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69.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hyperlink" Target="mailto:ELouisy@Tavi-Port.nhs.uk" TargetMode="External"/><Relationship Id="rId7" Type="http://schemas.openxmlformats.org/officeDocument/2006/relationships/image" Target="../media/image36.png"/><Relationship Id="rId2" Type="http://schemas.openxmlformats.org/officeDocument/2006/relationships/hyperlink" Target="mailto:a.moore@ucl.ac.uk" TargetMode="External"/><Relationship Id="rId1" Type="http://schemas.openxmlformats.org/officeDocument/2006/relationships/slideLayout" Target="../slideLayouts/slideLayout63.xml"/><Relationship Id="rId6" Type="http://schemas.openxmlformats.org/officeDocument/2006/relationships/image" Target="../media/image35.png"/><Relationship Id="rId5" Type="http://schemas.openxmlformats.org/officeDocument/2006/relationships/hyperlink" Target="mailto:Ilse.Lee@annafreud.org" TargetMode="External"/><Relationship Id="rId4" Type="http://schemas.openxmlformats.org/officeDocument/2006/relationships/hyperlink" Target="mailto:rjames@tavi-port.nhs.uk" TargetMode="External"/><Relationship Id="rId9" Type="http://schemas.openxmlformats.org/officeDocument/2006/relationships/image" Target="../media/image38.png"/></Relationships>
</file>

<file path=ppt/slides/_rels/slide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hyperlink" Target="http://www.implementingthrive.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10256" y="496463"/>
            <a:ext cx="7772400" cy="815454"/>
          </a:xfrm>
        </p:spPr>
        <p:txBody>
          <a:bodyPr/>
          <a:lstStyle/>
          <a:p>
            <a:r>
              <a:rPr lang="en-GB" sz="3600" dirty="0">
                <a:solidFill>
                  <a:schemeClr val="accent5"/>
                </a:solidFill>
              </a:rPr>
              <a:t>Implementing THRIVE Phase 1: Developing a full understanding of your current system</a:t>
            </a:r>
            <a:endParaRPr lang="en-US" sz="3600" b="1" i="1" dirty="0">
              <a:solidFill>
                <a:schemeClr val="accent5"/>
              </a:solidFill>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10866" y="3801107"/>
            <a:ext cx="4771180" cy="1997931"/>
          </a:xfrm>
          <a:prstGeom prst="rect">
            <a:avLst/>
          </a:prstGeom>
        </p:spPr>
      </p:pic>
      <p:sp>
        <p:nvSpPr>
          <p:cNvPr id="4" name="Rectangle 3"/>
          <p:cNvSpPr/>
          <p:nvPr/>
        </p:nvSpPr>
        <p:spPr>
          <a:xfrm>
            <a:off x="1808915" y="2423467"/>
            <a:ext cx="5575082" cy="1200328"/>
          </a:xfrm>
          <a:prstGeom prst="rect">
            <a:avLst/>
          </a:prstGeom>
        </p:spPr>
        <p:txBody>
          <a:bodyPr wrap="square">
            <a:spAutoFit/>
          </a:bodyPr>
          <a:lstStyle/>
          <a:p>
            <a:pPr algn="ctr"/>
            <a:r>
              <a:rPr lang="en-US" sz="2400" i="1" dirty="0">
                <a:solidFill>
                  <a:srgbClr val="F32F79"/>
                </a:solidFill>
              </a:rPr>
              <a:t>“If we keep on doing what we have been doing, we are going to keep on getting what we have been getting</a:t>
            </a:r>
            <a:r>
              <a:rPr lang="en-US" sz="2400" i="1" dirty="0" smtClean="0">
                <a:solidFill>
                  <a:srgbClr val="F32F79"/>
                </a:solidFill>
              </a:rPr>
              <a:t>”</a:t>
            </a:r>
            <a:endParaRPr lang="en-US" sz="2400" i="1" dirty="0">
              <a:solidFill>
                <a:srgbClr val="F32F79"/>
              </a:solidFill>
            </a:endParaRPr>
          </a:p>
        </p:txBody>
      </p:sp>
      <p:sp>
        <p:nvSpPr>
          <p:cNvPr id="6" name="PB"/>
          <p:cNvSpPr/>
          <p:nvPr/>
        </p:nvSpPr>
        <p:spPr>
          <a:xfrm>
            <a:off x="0" y="0"/>
            <a:ext cx="0" cy="0"/>
          </a:xfrm>
          <a:prstGeom prst="rect">
            <a:avLst/>
          </a:prstGeom>
          <a:solidFill>
            <a:srgbClr val="7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163905649"/>
      </p:ext>
    </p:extLst>
  </p:cSld>
  <p:clrMapOvr>
    <a:masterClrMapping/>
  </p:clrMapOvr>
  <mc:AlternateContent xmlns:mc="http://schemas.openxmlformats.org/markup-compatibility/2006" xmlns:p14="http://schemas.microsoft.com/office/powerpoint/2010/main">
    <mc:Choice Requires="p14">
      <p:transition spd="slow" p14:dur="2000" advTm="3090"/>
    </mc:Choice>
    <mc:Fallback xmlns="">
      <p:transition xmlns:p14="http://schemas.microsoft.com/office/powerpoint/2010/main" spd="slow" advTm="309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257361"/>
            <a:ext cx="8674234" cy="945273"/>
          </a:xfrm>
        </p:spPr>
        <p:txBody>
          <a:bodyPr/>
          <a:lstStyle/>
          <a:p>
            <a:r>
              <a:rPr lang="en-US" dirty="0" smtClean="0"/>
              <a:t>i-THRIVE : possible </a:t>
            </a:r>
            <a:r>
              <a:rPr lang="en-US" dirty="0"/>
              <a:t>c</a:t>
            </a:r>
            <a:r>
              <a:rPr lang="en-US" dirty="0" smtClean="0"/>
              <a:t>omponents </a:t>
            </a:r>
            <a:r>
              <a:rPr lang="en-US" dirty="0"/>
              <a:t>of an i-THRIVE Model of Care</a:t>
            </a:r>
          </a:p>
        </p:txBody>
      </p:sp>
      <p:pic>
        <p:nvPicPr>
          <p:cNvPr id="4" name="Picture 3"/>
          <p:cNvPicPr>
            <a:picLocks noChangeAspect="1"/>
          </p:cNvPicPr>
          <p:nvPr/>
        </p:nvPicPr>
        <p:blipFill>
          <a:blip r:embed="rId3"/>
          <a:stretch>
            <a:fillRect/>
          </a:stretch>
        </p:blipFill>
        <p:spPr>
          <a:xfrm>
            <a:off x="1654674" y="1394410"/>
            <a:ext cx="5588376" cy="5209989"/>
          </a:xfrm>
          <a:prstGeom prst="rect">
            <a:avLst/>
          </a:prstGeom>
        </p:spPr>
      </p:pic>
      <p:sp>
        <p:nvSpPr>
          <p:cNvPr id="5" name="TextBox 4"/>
          <p:cNvSpPr txBox="1"/>
          <p:nvPr/>
        </p:nvSpPr>
        <p:spPr>
          <a:xfrm>
            <a:off x="2359704" y="1922101"/>
            <a:ext cx="2037098" cy="646331"/>
          </a:xfrm>
          <a:prstGeom prst="rect">
            <a:avLst/>
          </a:prstGeom>
          <a:noFill/>
        </p:spPr>
        <p:txBody>
          <a:bodyPr wrap="square" rtlCol="0">
            <a:spAutoFit/>
          </a:bodyPr>
          <a:lstStyle/>
          <a:p>
            <a:pPr algn="r"/>
            <a:r>
              <a:rPr lang="en-US" sz="1200" dirty="0"/>
              <a:t>Single point of access with  multi-agency assessment &amp; effective signposting</a:t>
            </a:r>
          </a:p>
        </p:txBody>
      </p:sp>
      <p:sp>
        <p:nvSpPr>
          <p:cNvPr id="6" name="TextBox 5"/>
          <p:cNvSpPr txBox="1"/>
          <p:nvPr/>
        </p:nvSpPr>
        <p:spPr>
          <a:xfrm>
            <a:off x="2904493" y="1651061"/>
            <a:ext cx="1554924" cy="276999"/>
          </a:xfrm>
          <a:prstGeom prst="rect">
            <a:avLst/>
          </a:prstGeom>
          <a:noFill/>
        </p:spPr>
        <p:txBody>
          <a:bodyPr wrap="square" rtlCol="0">
            <a:spAutoFit/>
          </a:bodyPr>
          <a:lstStyle/>
          <a:p>
            <a:pPr algn="r"/>
            <a:r>
              <a:rPr lang="en-US" sz="1200" dirty="0"/>
              <a:t>Digital ‘front – end’</a:t>
            </a:r>
          </a:p>
        </p:txBody>
      </p:sp>
      <p:sp>
        <p:nvSpPr>
          <p:cNvPr id="7" name="TextBox 6"/>
          <p:cNvSpPr txBox="1"/>
          <p:nvPr/>
        </p:nvSpPr>
        <p:spPr>
          <a:xfrm>
            <a:off x="2286974" y="3683538"/>
            <a:ext cx="2087656" cy="276999"/>
          </a:xfrm>
          <a:prstGeom prst="rect">
            <a:avLst/>
          </a:prstGeom>
          <a:noFill/>
        </p:spPr>
        <p:txBody>
          <a:bodyPr wrap="square" rtlCol="0">
            <a:spAutoFit/>
          </a:bodyPr>
          <a:lstStyle/>
          <a:p>
            <a:pPr algn="r"/>
            <a:r>
              <a:rPr lang="en-US" sz="1200" dirty="0"/>
              <a:t>Self-help and peer-support</a:t>
            </a:r>
          </a:p>
        </p:txBody>
      </p:sp>
      <p:sp>
        <p:nvSpPr>
          <p:cNvPr id="8" name="TextBox 7"/>
          <p:cNvSpPr txBox="1"/>
          <p:nvPr/>
        </p:nvSpPr>
        <p:spPr>
          <a:xfrm>
            <a:off x="4459417" y="1687616"/>
            <a:ext cx="1512712" cy="830997"/>
          </a:xfrm>
          <a:prstGeom prst="rect">
            <a:avLst/>
          </a:prstGeom>
          <a:noFill/>
        </p:spPr>
        <p:txBody>
          <a:bodyPr wrap="square" rtlCol="0">
            <a:spAutoFit/>
          </a:bodyPr>
          <a:lstStyle/>
          <a:p>
            <a:r>
              <a:rPr lang="en-US" sz="1200" dirty="0"/>
              <a:t>Short, evidence based interventions aligned with NICE Guidance</a:t>
            </a:r>
          </a:p>
        </p:txBody>
      </p:sp>
      <p:sp>
        <p:nvSpPr>
          <p:cNvPr id="9" name="TextBox 8"/>
          <p:cNvSpPr txBox="1"/>
          <p:nvPr/>
        </p:nvSpPr>
        <p:spPr>
          <a:xfrm>
            <a:off x="1939296" y="3453837"/>
            <a:ext cx="2435334" cy="276999"/>
          </a:xfrm>
          <a:prstGeom prst="rect">
            <a:avLst/>
          </a:prstGeom>
          <a:noFill/>
        </p:spPr>
        <p:txBody>
          <a:bodyPr wrap="square" rtlCol="0">
            <a:spAutoFit/>
          </a:bodyPr>
          <a:lstStyle/>
          <a:p>
            <a:pPr algn="r"/>
            <a:r>
              <a:rPr lang="en-US" sz="1200" dirty="0"/>
              <a:t>Schools and primary care in-reach</a:t>
            </a:r>
          </a:p>
        </p:txBody>
      </p:sp>
      <p:sp>
        <p:nvSpPr>
          <p:cNvPr id="10" name="TextBox 9"/>
          <p:cNvSpPr txBox="1"/>
          <p:nvPr/>
        </p:nvSpPr>
        <p:spPr>
          <a:xfrm>
            <a:off x="1939296" y="3214763"/>
            <a:ext cx="2443395" cy="276999"/>
          </a:xfrm>
          <a:prstGeom prst="rect">
            <a:avLst/>
          </a:prstGeom>
          <a:noFill/>
        </p:spPr>
        <p:txBody>
          <a:bodyPr wrap="square" rtlCol="0">
            <a:spAutoFit/>
          </a:bodyPr>
          <a:lstStyle/>
          <a:p>
            <a:pPr algn="r"/>
            <a:r>
              <a:rPr lang="en-US" sz="1200" dirty="0"/>
              <a:t> Outreach to Hard-to-reach groups</a:t>
            </a:r>
          </a:p>
        </p:txBody>
      </p:sp>
      <p:sp>
        <p:nvSpPr>
          <p:cNvPr id="12" name="TextBox 11"/>
          <p:cNvSpPr txBox="1"/>
          <p:nvPr/>
        </p:nvSpPr>
        <p:spPr>
          <a:xfrm>
            <a:off x="2109051" y="2568432"/>
            <a:ext cx="2273640" cy="646331"/>
          </a:xfrm>
          <a:prstGeom prst="rect">
            <a:avLst/>
          </a:prstGeom>
          <a:noFill/>
        </p:spPr>
        <p:txBody>
          <a:bodyPr wrap="square" rtlCol="0">
            <a:spAutoFit/>
          </a:bodyPr>
          <a:lstStyle/>
          <a:p>
            <a:pPr algn="r"/>
            <a:r>
              <a:rPr lang="en-US" sz="1200" dirty="0"/>
              <a:t>Creating a comprehensive network of community providers: Youth Wellbeing Directory</a:t>
            </a:r>
          </a:p>
        </p:txBody>
      </p:sp>
      <p:sp>
        <p:nvSpPr>
          <p:cNvPr id="15" name="TextBox 14"/>
          <p:cNvSpPr txBox="1"/>
          <p:nvPr/>
        </p:nvSpPr>
        <p:spPr>
          <a:xfrm>
            <a:off x="4459417" y="2839977"/>
            <a:ext cx="2678994" cy="830997"/>
          </a:xfrm>
          <a:prstGeom prst="rect">
            <a:avLst/>
          </a:prstGeom>
          <a:noFill/>
        </p:spPr>
        <p:txBody>
          <a:bodyPr wrap="square" rtlCol="0">
            <a:spAutoFit/>
          </a:bodyPr>
          <a:lstStyle/>
          <a:p>
            <a:r>
              <a:rPr lang="en-US" sz="1200" dirty="0"/>
              <a:t>Wide variety of choice of modality and location, provided by health or alternatives (3</a:t>
            </a:r>
            <a:r>
              <a:rPr lang="en-US" sz="1200" baseline="30000" dirty="0"/>
              <a:t>rd</a:t>
            </a:r>
            <a:r>
              <a:rPr lang="en-US" sz="1200" dirty="0"/>
              <a:t> sector, community providers)</a:t>
            </a:r>
          </a:p>
        </p:txBody>
      </p:sp>
      <p:sp>
        <p:nvSpPr>
          <p:cNvPr id="17" name="TextBox 16"/>
          <p:cNvSpPr txBox="1"/>
          <p:nvPr/>
        </p:nvSpPr>
        <p:spPr>
          <a:xfrm>
            <a:off x="4464401" y="4042336"/>
            <a:ext cx="2018297" cy="461665"/>
          </a:xfrm>
          <a:prstGeom prst="rect">
            <a:avLst/>
          </a:prstGeom>
          <a:noFill/>
        </p:spPr>
        <p:txBody>
          <a:bodyPr wrap="square" rtlCol="0">
            <a:spAutoFit/>
          </a:bodyPr>
          <a:lstStyle/>
          <a:p>
            <a:r>
              <a:rPr lang="en-US" sz="1200" dirty="0"/>
              <a:t>Longer, evidence based interventions</a:t>
            </a:r>
          </a:p>
        </p:txBody>
      </p:sp>
      <p:sp>
        <p:nvSpPr>
          <p:cNvPr id="19" name="TextBox 18"/>
          <p:cNvSpPr txBox="1"/>
          <p:nvPr/>
        </p:nvSpPr>
        <p:spPr>
          <a:xfrm>
            <a:off x="4486141" y="5000263"/>
            <a:ext cx="2275124" cy="276999"/>
          </a:xfrm>
          <a:prstGeom prst="rect">
            <a:avLst/>
          </a:prstGeom>
          <a:noFill/>
        </p:spPr>
        <p:txBody>
          <a:bodyPr wrap="square" rtlCol="0">
            <a:spAutoFit/>
          </a:bodyPr>
          <a:lstStyle/>
          <a:p>
            <a:r>
              <a:rPr lang="en-US" sz="1200" dirty="0"/>
              <a:t>Provided by health primarily</a:t>
            </a:r>
          </a:p>
        </p:txBody>
      </p:sp>
      <p:sp>
        <p:nvSpPr>
          <p:cNvPr id="21" name="TextBox 20"/>
          <p:cNvSpPr txBox="1"/>
          <p:nvPr/>
        </p:nvSpPr>
        <p:spPr>
          <a:xfrm>
            <a:off x="4447469" y="3708972"/>
            <a:ext cx="2678994" cy="276999"/>
          </a:xfrm>
          <a:prstGeom prst="rect">
            <a:avLst/>
          </a:prstGeom>
          <a:noFill/>
        </p:spPr>
        <p:txBody>
          <a:bodyPr wrap="square" rtlCol="0">
            <a:spAutoFit/>
          </a:bodyPr>
          <a:lstStyle/>
          <a:p>
            <a:r>
              <a:rPr lang="en-US" sz="1200" dirty="0"/>
              <a:t>Outcomes plus goal based measures</a:t>
            </a:r>
          </a:p>
        </p:txBody>
      </p:sp>
      <p:sp>
        <p:nvSpPr>
          <p:cNvPr id="24" name="TextBox 23"/>
          <p:cNvSpPr txBox="1"/>
          <p:nvPr/>
        </p:nvSpPr>
        <p:spPr>
          <a:xfrm>
            <a:off x="4488127" y="5402916"/>
            <a:ext cx="2273138" cy="461665"/>
          </a:xfrm>
          <a:prstGeom prst="rect">
            <a:avLst/>
          </a:prstGeom>
          <a:noFill/>
        </p:spPr>
        <p:txBody>
          <a:bodyPr wrap="square" rtlCol="0">
            <a:spAutoFit/>
          </a:bodyPr>
          <a:lstStyle/>
          <a:p>
            <a:r>
              <a:rPr lang="en-US" sz="1200" dirty="0"/>
              <a:t>Outcomes plus goal based measures</a:t>
            </a:r>
          </a:p>
        </p:txBody>
      </p:sp>
      <p:sp>
        <p:nvSpPr>
          <p:cNvPr id="28" name="TextBox 27"/>
          <p:cNvSpPr txBox="1"/>
          <p:nvPr/>
        </p:nvSpPr>
        <p:spPr>
          <a:xfrm>
            <a:off x="1698800" y="4037537"/>
            <a:ext cx="2713309" cy="646331"/>
          </a:xfrm>
          <a:prstGeom prst="rect">
            <a:avLst/>
          </a:prstGeom>
          <a:noFill/>
        </p:spPr>
        <p:txBody>
          <a:bodyPr wrap="square" rtlCol="0">
            <a:spAutoFit/>
          </a:bodyPr>
          <a:lstStyle/>
          <a:p>
            <a:pPr algn="r"/>
            <a:r>
              <a:rPr lang="en-US" sz="1200" dirty="0"/>
              <a:t>AMBiT: Integrated multi-agency approach with joint accountability for outcomes</a:t>
            </a:r>
          </a:p>
        </p:txBody>
      </p:sp>
      <p:sp>
        <p:nvSpPr>
          <p:cNvPr id="30" name="TextBox 29"/>
          <p:cNvSpPr txBox="1"/>
          <p:nvPr/>
        </p:nvSpPr>
        <p:spPr>
          <a:xfrm>
            <a:off x="2324453" y="5668080"/>
            <a:ext cx="2087656" cy="276999"/>
          </a:xfrm>
          <a:prstGeom prst="rect">
            <a:avLst/>
          </a:prstGeom>
          <a:noFill/>
        </p:spPr>
        <p:txBody>
          <a:bodyPr wrap="square" rtlCol="0">
            <a:spAutoFit/>
          </a:bodyPr>
          <a:lstStyle/>
          <a:p>
            <a:pPr algn="r"/>
            <a:r>
              <a:rPr lang="en-US" sz="1200" dirty="0"/>
              <a:t>Self-help and peer-support</a:t>
            </a:r>
          </a:p>
        </p:txBody>
      </p:sp>
      <p:sp>
        <p:nvSpPr>
          <p:cNvPr id="32" name="TextBox 31"/>
          <p:cNvSpPr txBox="1"/>
          <p:nvPr/>
        </p:nvSpPr>
        <p:spPr>
          <a:xfrm>
            <a:off x="2109051" y="4683868"/>
            <a:ext cx="2313174" cy="461665"/>
          </a:xfrm>
          <a:prstGeom prst="rect">
            <a:avLst/>
          </a:prstGeom>
          <a:noFill/>
        </p:spPr>
        <p:txBody>
          <a:bodyPr wrap="square" rtlCol="0">
            <a:spAutoFit/>
          </a:bodyPr>
          <a:lstStyle/>
          <a:p>
            <a:pPr algn="r"/>
            <a:r>
              <a:rPr lang="en-US" sz="1200" dirty="0"/>
              <a:t>Safety plans co-produced  between agencies &amp; young people</a:t>
            </a:r>
          </a:p>
        </p:txBody>
      </p:sp>
      <p:sp>
        <p:nvSpPr>
          <p:cNvPr id="33" name="TextBox 32"/>
          <p:cNvSpPr txBox="1"/>
          <p:nvPr/>
        </p:nvSpPr>
        <p:spPr>
          <a:xfrm>
            <a:off x="2309146" y="5177067"/>
            <a:ext cx="2087656" cy="461665"/>
          </a:xfrm>
          <a:prstGeom prst="rect">
            <a:avLst/>
          </a:prstGeom>
          <a:noFill/>
        </p:spPr>
        <p:txBody>
          <a:bodyPr wrap="square" rtlCol="0">
            <a:spAutoFit/>
          </a:bodyPr>
          <a:lstStyle/>
          <a:p>
            <a:pPr algn="r"/>
            <a:r>
              <a:rPr lang="en-US" sz="1200" dirty="0"/>
              <a:t>Emphasis on developing Personal support network</a:t>
            </a:r>
          </a:p>
        </p:txBody>
      </p:sp>
      <p:sp>
        <p:nvSpPr>
          <p:cNvPr id="41" name="TextBox 40"/>
          <p:cNvSpPr txBox="1"/>
          <p:nvPr/>
        </p:nvSpPr>
        <p:spPr>
          <a:xfrm>
            <a:off x="1495721" y="1340265"/>
            <a:ext cx="1414929" cy="523220"/>
          </a:xfrm>
          <a:prstGeom prst="rect">
            <a:avLst/>
          </a:prstGeom>
          <a:noFill/>
        </p:spPr>
        <p:txBody>
          <a:bodyPr wrap="square" rtlCol="0">
            <a:spAutoFit/>
          </a:bodyPr>
          <a:lstStyle/>
          <a:p>
            <a:pPr algn="ctr"/>
            <a:r>
              <a:rPr lang="en-US" sz="1400" b="1" dirty="0">
                <a:solidFill>
                  <a:schemeClr val="accent1">
                    <a:lumMod val="50000"/>
                  </a:schemeClr>
                </a:solidFill>
              </a:rPr>
              <a:t>Getting Advice and Signposting</a:t>
            </a:r>
          </a:p>
        </p:txBody>
      </p:sp>
      <p:sp>
        <p:nvSpPr>
          <p:cNvPr id="42" name="TextBox 41"/>
          <p:cNvSpPr txBox="1"/>
          <p:nvPr/>
        </p:nvSpPr>
        <p:spPr>
          <a:xfrm>
            <a:off x="6137138" y="1450387"/>
            <a:ext cx="1199445" cy="307777"/>
          </a:xfrm>
          <a:prstGeom prst="rect">
            <a:avLst/>
          </a:prstGeom>
          <a:noFill/>
        </p:spPr>
        <p:txBody>
          <a:bodyPr wrap="square" rtlCol="0">
            <a:spAutoFit/>
          </a:bodyPr>
          <a:lstStyle/>
          <a:p>
            <a:pPr algn="r"/>
            <a:r>
              <a:rPr lang="en-US" sz="1400" b="1" dirty="0">
                <a:solidFill>
                  <a:schemeClr val="tx2">
                    <a:lumMod val="75000"/>
                  </a:schemeClr>
                </a:solidFill>
              </a:rPr>
              <a:t>Getting Help</a:t>
            </a:r>
          </a:p>
        </p:txBody>
      </p:sp>
      <p:sp>
        <p:nvSpPr>
          <p:cNvPr id="43" name="TextBox 42"/>
          <p:cNvSpPr txBox="1"/>
          <p:nvPr/>
        </p:nvSpPr>
        <p:spPr>
          <a:xfrm>
            <a:off x="6354508" y="6022133"/>
            <a:ext cx="1199445" cy="523220"/>
          </a:xfrm>
          <a:prstGeom prst="rect">
            <a:avLst/>
          </a:prstGeom>
          <a:noFill/>
        </p:spPr>
        <p:txBody>
          <a:bodyPr wrap="square" rtlCol="0">
            <a:spAutoFit/>
          </a:bodyPr>
          <a:lstStyle/>
          <a:p>
            <a:pPr algn="ctr"/>
            <a:r>
              <a:rPr lang="en-US" sz="1400" b="1" dirty="0">
                <a:solidFill>
                  <a:schemeClr val="accent5"/>
                </a:solidFill>
              </a:rPr>
              <a:t>Getting More Help</a:t>
            </a:r>
          </a:p>
        </p:txBody>
      </p:sp>
      <p:sp>
        <p:nvSpPr>
          <p:cNvPr id="44" name="TextBox 43"/>
          <p:cNvSpPr txBox="1"/>
          <p:nvPr/>
        </p:nvSpPr>
        <p:spPr>
          <a:xfrm>
            <a:off x="1687251" y="6204268"/>
            <a:ext cx="1199445" cy="307777"/>
          </a:xfrm>
          <a:prstGeom prst="rect">
            <a:avLst/>
          </a:prstGeom>
          <a:noFill/>
        </p:spPr>
        <p:txBody>
          <a:bodyPr wrap="square" rtlCol="0">
            <a:spAutoFit/>
          </a:bodyPr>
          <a:lstStyle/>
          <a:p>
            <a:r>
              <a:rPr lang="en-US" sz="1400" b="1" dirty="0">
                <a:solidFill>
                  <a:schemeClr val="accent3">
                    <a:lumMod val="75000"/>
                  </a:schemeClr>
                </a:solidFill>
              </a:rPr>
              <a:t>Risk Support</a:t>
            </a:r>
          </a:p>
        </p:txBody>
      </p:sp>
      <p:sp>
        <p:nvSpPr>
          <p:cNvPr id="35" name="TextBox 34"/>
          <p:cNvSpPr txBox="1"/>
          <p:nvPr/>
        </p:nvSpPr>
        <p:spPr>
          <a:xfrm>
            <a:off x="4461736" y="2577553"/>
            <a:ext cx="2275125" cy="276999"/>
          </a:xfrm>
          <a:prstGeom prst="rect">
            <a:avLst/>
          </a:prstGeom>
          <a:noFill/>
        </p:spPr>
        <p:txBody>
          <a:bodyPr wrap="square" rtlCol="0">
            <a:spAutoFit/>
          </a:bodyPr>
          <a:lstStyle/>
          <a:p>
            <a:r>
              <a:rPr lang="en-US" sz="1200" dirty="0"/>
              <a:t>CYP IAPT</a:t>
            </a:r>
          </a:p>
        </p:txBody>
      </p:sp>
      <p:sp>
        <p:nvSpPr>
          <p:cNvPr id="39" name="TextBox 38"/>
          <p:cNvSpPr txBox="1"/>
          <p:nvPr/>
        </p:nvSpPr>
        <p:spPr>
          <a:xfrm>
            <a:off x="4486140" y="4591200"/>
            <a:ext cx="2275125" cy="276999"/>
          </a:xfrm>
          <a:prstGeom prst="rect">
            <a:avLst/>
          </a:prstGeom>
          <a:noFill/>
        </p:spPr>
        <p:txBody>
          <a:bodyPr wrap="square" rtlCol="0">
            <a:spAutoFit/>
          </a:bodyPr>
          <a:lstStyle/>
          <a:p>
            <a:r>
              <a:rPr lang="en-US" sz="1200" dirty="0"/>
              <a:t>CYP IAPT</a:t>
            </a:r>
          </a:p>
        </p:txBody>
      </p:sp>
    </p:spTree>
    <p:extLst>
      <p:ext uri="{BB962C8B-B14F-4D97-AF65-F5344CB8AC3E}">
        <p14:creationId xmlns:p14="http://schemas.microsoft.com/office/powerpoint/2010/main" val="1083821569"/>
      </p:ext>
    </p:extLst>
  </p:cSld>
  <p:clrMapOvr>
    <a:masterClrMapping/>
  </p:clrMapOvr>
  <mc:AlternateContent xmlns:mc="http://schemas.openxmlformats.org/markup-compatibility/2006" xmlns:p14="http://schemas.microsoft.com/office/powerpoint/2010/main">
    <mc:Choice Requires="p14">
      <p:transition spd="slow" p14:dur="2000" advTm="67636"/>
    </mc:Choice>
    <mc:Fallback xmlns="">
      <p:transition xmlns:p14="http://schemas.microsoft.com/office/powerpoint/2010/main" spd="slow" advTm="67636"/>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403967"/>
            <a:ext cx="7772400" cy="1158383"/>
          </a:xfrm>
        </p:spPr>
        <p:txBody>
          <a:bodyPr/>
          <a:lstStyle/>
          <a:p>
            <a:r>
              <a:rPr lang="en-GB" sz="3600" dirty="0" err="1" smtClean="0">
                <a:solidFill>
                  <a:schemeClr val="accent5"/>
                </a:solidFill>
              </a:rPr>
              <a:t>i</a:t>
            </a:r>
            <a:r>
              <a:rPr lang="en-GB" sz="3600" dirty="0" smtClean="0">
                <a:solidFill>
                  <a:schemeClr val="accent5"/>
                </a:solidFill>
              </a:rPr>
              <a:t>-THRIVE Approach to Implementation</a:t>
            </a:r>
            <a:br>
              <a:rPr lang="en-GB" sz="3600" dirty="0" smtClean="0">
                <a:solidFill>
                  <a:schemeClr val="accent5"/>
                </a:solidFill>
              </a:rPr>
            </a:br>
            <a:r>
              <a:rPr lang="en-GB" sz="3600" dirty="0" smtClean="0">
                <a:solidFill>
                  <a:schemeClr val="accent5"/>
                </a:solidFill>
              </a:rPr>
              <a:t>Phase 1: Understanding Your System</a:t>
            </a:r>
            <a:endParaRPr lang="en-US" sz="3600" b="1" i="1" dirty="0">
              <a:solidFill>
                <a:schemeClr val="accent5"/>
              </a:solidFill>
            </a:endParaRPr>
          </a:p>
        </p:txBody>
      </p:sp>
    </p:spTree>
    <p:extLst>
      <p:ext uri="{BB962C8B-B14F-4D97-AF65-F5344CB8AC3E}">
        <p14:creationId xmlns:p14="http://schemas.microsoft.com/office/powerpoint/2010/main" val="2468847075"/>
      </p:ext>
    </p:extLst>
  </p:cSld>
  <p:clrMapOvr>
    <a:masterClrMapping/>
  </p:clrMapOvr>
  <mc:AlternateContent xmlns:mc="http://schemas.openxmlformats.org/markup-compatibility/2006" xmlns:p14="http://schemas.microsoft.com/office/powerpoint/2010/main">
    <mc:Choice Requires="p14">
      <p:transition spd="slow" p14:dur="2000" advTm="3090"/>
    </mc:Choice>
    <mc:Fallback xmlns="">
      <p:transition xmlns:p14="http://schemas.microsoft.com/office/powerpoint/2010/main" spd="slow" advTm="309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p:cNvSpPr/>
          <p:nvPr/>
        </p:nvSpPr>
        <p:spPr>
          <a:xfrm>
            <a:off x="237996" y="3925941"/>
            <a:ext cx="4162414" cy="2552708"/>
          </a:xfrm>
          <a:prstGeom prst="roundRect">
            <a:avLst>
              <a:gd name="adj" fmla="val 4202"/>
            </a:avLst>
          </a:prstGeom>
        </p:spPr>
        <p:style>
          <a:lnRef idx="2">
            <a:schemeClr val="accent5"/>
          </a:lnRef>
          <a:fillRef idx="1">
            <a:schemeClr val="lt1"/>
          </a:fillRef>
          <a:effectRef idx="0">
            <a:schemeClr val="accent5"/>
          </a:effectRef>
          <a:fontRef idx="minor">
            <a:schemeClr val="dk1"/>
          </a:fontRef>
        </p:style>
        <p:txBody>
          <a:bodyPr rIns="576000" numCol="1" rtlCol="0" anchor="t"/>
          <a:lstStyle/>
          <a:p>
            <a:r>
              <a:rPr lang="en-US" sz="1400" b="1" dirty="0"/>
              <a:t>Learning from </a:t>
            </a:r>
          </a:p>
          <a:p>
            <a:r>
              <a:rPr lang="en-US" sz="1400" b="1" dirty="0" smtClean="0"/>
              <a:t>Experience</a:t>
            </a:r>
          </a:p>
          <a:p>
            <a:endParaRPr lang="en-US" sz="1400" b="1" dirty="0"/>
          </a:p>
          <a:p>
            <a:r>
              <a:rPr lang="en-US" sz="1400" b="1" dirty="0" smtClean="0"/>
              <a:t>Sustainability</a:t>
            </a:r>
            <a:endParaRPr lang="en-US" sz="1400" b="1" i="1" dirty="0"/>
          </a:p>
          <a:p>
            <a:pPr marL="216000" indent="-180000">
              <a:buFont typeface="Arial" panose="020B0604020202020204" pitchFamily="34" charset="0"/>
              <a:buChar char="•"/>
            </a:pPr>
            <a:r>
              <a:rPr lang="en-US" sz="1400" dirty="0" err="1" smtClean="0"/>
              <a:t>Normalisation</a:t>
            </a:r>
            <a:r>
              <a:rPr lang="en-US" sz="1400" dirty="0"/>
              <a:t> </a:t>
            </a:r>
            <a:endParaRPr lang="en-US" sz="1400" dirty="0" smtClean="0"/>
          </a:p>
          <a:p>
            <a:pPr marL="198000"/>
            <a:r>
              <a:rPr lang="en-US" sz="1400" dirty="0" smtClean="0"/>
              <a:t>Process Theory</a:t>
            </a:r>
          </a:p>
        </p:txBody>
      </p:sp>
      <p:sp>
        <p:nvSpPr>
          <p:cNvPr id="23" name="Rounded Rectangle 22"/>
          <p:cNvSpPr/>
          <p:nvPr/>
        </p:nvSpPr>
        <p:spPr>
          <a:xfrm>
            <a:off x="4565639" y="3927471"/>
            <a:ext cx="4466106" cy="2552708"/>
          </a:xfrm>
          <a:prstGeom prst="roundRect">
            <a:avLst>
              <a:gd name="adj" fmla="val 4202"/>
            </a:avLst>
          </a:prstGeom>
          <a:ln>
            <a:solidFill>
              <a:schemeClr val="accent4"/>
            </a:solidFill>
          </a:ln>
        </p:spPr>
        <p:style>
          <a:lnRef idx="2">
            <a:schemeClr val="accent6"/>
          </a:lnRef>
          <a:fillRef idx="1">
            <a:schemeClr val="lt1"/>
          </a:fillRef>
          <a:effectRef idx="0">
            <a:schemeClr val="accent6"/>
          </a:effectRef>
          <a:fontRef idx="minor">
            <a:schemeClr val="dk1"/>
          </a:fontRef>
        </p:style>
        <p:txBody>
          <a:bodyPr lIns="1908000" rIns="180000" numCol="1" rtlCol="0" anchor="t"/>
          <a:lstStyle/>
          <a:p>
            <a:pPr marL="190800"/>
            <a:r>
              <a:rPr lang="en-US" sz="1400" b="1" dirty="0" smtClean="0"/>
              <a:t>   Ongoing Implementation</a:t>
            </a:r>
          </a:p>
          <a:p>
            <a:pPr marL="288000"/>
            <a:r>
              <a:rPr lang="en-US" sz="1400" b="1" dirty="0"/>
              <a:t> </a:t>
            </a:r>
            <a:r>
              <a:rPr lang="en-US" sz="1400" b="1" dirty="0" smtClean="0"/>
              <a:t>Support Strategies</a:t>
            </a:r>
          </a:p>
          <a:p>
            <a:pPr marL="504000" indent="-180000">
              <a:buFont typeface="Arial" panose="020B0604020202020204" pitchFamily="34" charset="0"/>
              <a:buChar char="•"/>
            </a:pPr>
            <a:r>
              <a:rPr lang="en-US" sz="1400" dirty="0" smtClean="0"/>
              <a:t>Making changes – use of Quality Improvement</a:t>
            </a:r>
          </a:p>
          <a:p>
            <a:pPr marL="504000" indent="-180000">
              <a:buFont typeface="Arial" panose="020B0604020202020204" pitchFamily="34" charset="0"/>
              <a:buChar char="•"/>
            </a:pPr>
            <a:r>
              <a:rPr lang="en-US" sz="1400" dirty="0" smtClean="0"/>
              <a:t>Technical Assistance /Coaching/Supervision in Change Management</a:t>
            </a:r>
            <a:endParaRPr lang="en-US" sz="1400" dirty="0"/>
          </a:p>
          <a:p>
            <a:pPr marL="504000" indent="-180000">
              <a:buFont typeface="Arial" panose="020B0604020202020204" pitchFamily="34" charset="0"/>
              <a:buChar char="•"/>
            </a:pPr>
            <a:r>
              <a:rPr lang="en-US" sz="1400" dirty="0" smtClean="0"/>
              <a:t>Supportive Feedback Mechanisms</a:t>
            </a:r>
          </a:p>
        </p:txBody>
      </p:sp>
      <p:sp>
        <p:nvSpPr>
          <p:cNvPr id="22" name="Rounded Rectangle 21"/>
          <p:cNvSpPr/>
          <p:nvPr/>
        </p:nvSpPr>
        <p:spPr>
          <a:xfrm>
            <a:off x="4565639" y="1235191"/>
            <a:ext cx="4466106" cy="2552708"/>
          </a:xfrm>
          <a:prstGeom prst="roundRect">
            <a:avLst>
              <a:gd name="adj" fmla="val 4202"/>
            </a:avLst>
          </a:prstGeom>
        </p:spPr>
        <p:style>
          <a:lnRef idx="2">
            <a:schemeClr val="accent6"/>
          </a:lnRef>
          <a:fillRef idx="1">
            <a:schemeClr val="lt1"/>
          </a:fillRef>
          <a:effectRef idx="0">
            <a:schemeClr val="accent6"/>
          </a:effectRef>
          <a:fontRef idx="minor">
            <a:schemeClr val="dk1"/>
          </a:fontRef>
        </p:style>
        <p:txBody>
          <a:bodyPr lIns="1908000" rIns="180000" numCol="1" rtlCol="0" anchor="t"/>
          <a:lstStyle/>
          <a:p>
            <a:pPr marL="288000"/>
            <a:r>
              <a:rPr lang="en-US" sz="1400" b="1" dirty="0" smtClean="0"/>
              <a:t>Structural features of Implementation</a:t>
            </a:r>
            <a:endParaRPr lang="en-US" sz="1400" dirty="0" smtClean="0"/>
          </a:p>
          <a:p>
            <a:pPr marL="504000" indent="-180000">
              <a:buFont typeface="Arial"/>
              <a:buChar char="•"/>
            </a:pPr>
            <a:r>
              <a:rPr lang="en-US" sz="1400" dirty="0"/>
              <a:t>Developing Implementation t</a:t>
            </a:r>
            <a:r>
              <a:rPr lang="en-US" sz="1400" dirty="0" smtClean="0"/>
              <a:t>eams</a:t>
            </a:r>
          </a:p>
          <a:p>
            <a:pPr marL="504000" indent="-180000">
              <a:buFont typeface="Arial"/>
              <a:buChar char="•"/>
            </a:pPr>
            <a:r>
              <a:rPr lang="en-US" sz="1400" dirty="0" smtClean="0"/>
              <a:t>Workforce planning</a:t>
            </a:r>
          </a:p>
          <a:p>
            <a:pPr marL="504000" indent="-180000">
              <a:buFont typeface="Arial"/>
              <a:buChar char="•"/>
            </a:pPr>
            <a:r>
              <a:rPr lang="en-US" sz="1400" dirty="0" smtClean="0"/>
              <a:t>Community of Practice</a:t>
            </a:r>
            <a:endParaRPr lang="en-US" sz="1400" dirty="0"/>
          </a:p>
          <a:p>
            <a:pPr marL="504000" indent="-180000">
              <a:buFont typeface="Arial"/>
              <a:buChar char="•"/>
            </a:pPr>
            <a:r>
              <a:rPr lang="en-US" sz="1400" dirty="0" smtClean="0"/>
              <a:t>Training Clinical and Professional teams</a:t>
            </a:r>
          </a:p>
          <a:p>
            <a:pPr marL="504000" indent="-180000">
              <a:buFont typeface="Arial"/>
              <a:buChar char="•"/>
            </a:pPr>
            <a:r>
              <a:rPr lang="en-US" sz="1400" dirty="0" smtClean="0"/>
              <a:t>Measurement in place</a:t>
            </a:r>
            <a:endParaRPr lang="en-US" sz="1400" dirty="0"/>
          </a:p>
        </p:txBody>
      </p:sp>
      <p:sp>
        <p:nvSpPr>
          <p:cNvPr id="21" name="Rounded Rectangle 20"/>
          <p:cNvSpPr/>
          <p:nvPr/>
        </p:nvSpPr>
        <p:spPr>
          <a:xfrm>
            <a:off x="237996" y="1231459"/>
            <a:ext cx="4162414" cy="2552708"/>
          </a:xfrm>
          <a:prstGeom prst="roundRect">
            <a:avLst>
              <a:gd name="adj" fmla="val 3217"/>
            </a:avLst>
          </a:prstGeom>
        </p:spPr>
        <p:style>
          <a:lnRef idx="2">
            <a:schemeClr val="accent5"/>
          </a:lnRef>
          <a:fillRef idx="1">
            <a:schemeClr val="lt1"/>
          </a:fillRef>
          <a:effectRef idx="0">
            <a:schemeClr val="accent5"/>
          </a:effectRef>
          <a:fontRef idx="minor">
            <a:schemeClr val="dk1"/>
          </a:fontRef>
        </p:style>
        <p:txBody>
          <a:bodyPr rIns="576000" numCol="1" rtlCol="0" anchor="t"/>
          <a:lstStyle/>
          <a:p>
            <a:r>
              <a:rPr lang="en-US" sz="1400" b="1" dirty="0" smtClean="0"/>
              <a:t>Set up and governance</a:t>
            </a:r>
          </a:p>
          <a:p>
            <a:endParaRPr lang="en-US" sz="1400" b="1" dirty="0"/>
          </a:p>
          <a:p>
            <a:r>
              <a:rPr lang="en-US" sz="1400" b="1" dirty="0" smtClean="0"/>
              <a:t>Engagement</a:t>
            </a:r>
          </a:p>
          <a:p>
            <a:endParaRPr lang="en-US" sz="1400" b="1" dirty="0"/>
          </a:p>
          <a:p>
            <a:r>
              <a:rPr lang="en-US" sz="1400" b="1" dirty="0" smtClean="0"/>
              <a:t>Understanding your system</a:t>
            </a:r>
          </a:p>
          <a:p>
            <a:endParaRPr lang="en-US" sz="1400" b="1" dirty="0" smtClean="0"/>
          </a:p>
          <a:p>
            <a:r>
              <a:rPr lang="en-US" sz="1400" b="1" dirty="0" smtClean="0"/>
              <a:t>Prioritisation</a:t>
            </a:r>
          </a:p>
          <a:p>
            <a:endParaRPr lang="en-US" sz="1400" b="1" dirty="0"/>
          </a:p>
          <a:p>
            <a:r>
              <a:rPr lang="en-US" sz="1400" b="1" dirty="0" smtClean="0"/>
              <a:t>Re-design</a:t>
            </a:r>
            <a:endParaRPr lang="en-US" sz="1400" b="1" dirty="0"/>
          </a:p>
          <a:p>
            <a:endParaRPr lang="en-US" sz="1400" b="1" dirty="0"/>
          </a:p>
          <a:p>
            <a:r>
              <a:rPr lang="en-US" sz="1400" b="1" dirty="0" smtClean="0"/>
              <a:t>Implementation Planning</a:t>
            </a:r>
          </a:p>
        </p:txBody>
      </p:sp>
      <p:sp>
        <p:nvSpPr>
          <p:cNvPr id="4" name="Text Placeholder 3"/>
          <p:cNvSpPr>
            <a:spLocks noGrp="1"/>
          </p:cNvSpPr>
          <p:nvPr>
            <p:ph type="body" sz="quarter" idx="10"/>
          </p:nvPr>
        </p:nvSpPr>
        <p:spPr>
          <a:xfrm>
            <a:off x="281305" y="153670"/>
            <a:ext cx="8081645" cy="903605"/>
          </a:xfrm>
        </p:spPr>
        <p:txBody>
          <a:bodyPr/>
          <a:lstStyle/>
          <a:p>
            <a:r>
              <a:rPr lang="en-US" dirty="0"/>
              <a:t>i-THRIVE Approach to Implementation: process of implementation</a:t>
            </a:r>
          </a:p>
        </p:txBody>
      </p:sp>
      <p:grpSp>
        <p:nvGrpSpPr>
          <p:cNvPr id="20" name="Group 19"/>
          <p:cNvGrpSpPr/>
          <p:nvPr/>
        </p:nvGrpSpPr>
        <p:grpSpPr>
          <a:xfrm>
            <a:off x="933859" y="1397000"/>
            <a:ext cx="7135698" cy="4927048"/>
            <a:chOff x="933859" y="1397000"/>
            <a:chExt cx="7135698" cy="4927048"/>
          </a:xfrm>
        </p:grpSpPr>
        <p:graphicFrame>
          <p:nvGraphicFramePr>
            <p:cNvPr id="7" name="Diagram 6"/>
            <p:cNvGraphicFramePr/>
            <p:nvPr>
              <p:extLst/>
            </p:nvPr>
          </p:nvGraphicFramePr>
          <p:xfrm>
            <a:off x="933859" y="1397000"/>
            <a:ext cx="7135698" cy="49270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9" name="Group 18"/>
            <p:cNvGrpSpPr/>
            <p:nvPr/>
          </p:nvGrpSpPr>
          <p:grpSpPr>
            <a:xfrm>
              <a:off x="2796762" y="2129385"/>
              <a:ext cx="3451049" cy="3062349"/>
              <a:chOff x="2796762" y="2129385"/>
              <a:chExt cx="3451049" cy="3062349"/>
            </a:xfrm>
          </p:grpSpPr>
          <p:grpSp>
            <p:nvGrpSpPr>
              <p:cNvPr id="18" name="Group 17"/>
              <p:cNvGrpSpPr/>
              <p:nvPr/>
            </p:nvGrpSpPr>
            <p:grpSpPr>
              <a:xfrm>
                <a:off x="3374071" y="2129385"/>
                <a:ext cx="2178521" cy="2240642"/>
                <a:chOff x="3374071" y="2129385"/>
                <a:chExt cx="2178521" cy="2240642"/>
              </a:xfrm>
            </p:grpSpPr>
            <p:sp>
              <p:nvSpPr>
                <p:cNvPr id="8" name="TextBox 7"/>
                <p:cNvSpPr txBox="1"/>
                <p:nvPr/>
              </p:nvSpPr>
              <p:spPr>
                <a:xfrm>
                  <a:off x="3374071" y="2129385"/>
                  <a:ext cx="922811" cy="369332"/>
                </a:xfrm>
                <a:prstGeom prst="rect">
                  <a:avLst/>
                </a:prstGeom>
                <a:noFill/>
              </p:spPr>
              <p:txBody>
                <a:bodyPr wrap="none" rtlCol="0">
                  <a:spAutoFit/>
                </a:bodyPr>
                <a:lstStyle/>
                <a:p>
                  <a:r>
                    <a:rPr lang="en-US" b="1" dirty="0" smtClean="0">
                      <a:solidFill>
                        <a:schemeClr val="bg1"/>
                      </a:solidFill>
                    </a:rPr>
                    <a:t>Phase 1</a:t>
                  </a:r>
                  <a:endParaRPr lang="en-US" b="1" dirty="0">
                    <a:solidFill>
                      <a:schemeClr val="bg1"/>
                    </a:solidFill>
                  </a:endParaRPr>
                </a:p>
              </p:txBody>
            </p:sp>
            <p:sp>
              <p:nvSpPr>
                <p:cNvPr id="9" name="TextBox 8"/>
                <p:cNvSpPr txBox="1"/>
                <p:nvPr/>
              </p:nvSpPr>
              <p:spPr>
                <a:xfrm>
                  <a:off x="4629781" y="2129385"/>
                  <a:ext cx="922811" cy="369332"/>
                </a:xfrm>
                <a:prstGeom prst="rect">
                  <a:avLst/>
                </a:prstGeom>
                <a:noFill/>
              </p:spPr>
              <p:txBody>
                <a:bodyPr wrap="none" rtlCol="0">
                  <a:spAutoFit/>
                </a:bodyPr>
                <a:lstStyle/>
                <a:p>
                  <a:r>
                    <a:rPr lang="en-US" b="1" dirty="0" smtClean="0">
                      <a:solidFill>
                        <a:schemeClr val="bg1"/>
                      </a:solidFill>
                    </a:rPr>
                    <a:t>Phase 2</a:t>
                  </a:r>
                  <a:endParaRPr lang="en-US" b="1" dirty="0">
                    <a:solidFill>
                      <a:schemeClr val="bg1"/>
                    </a:solidFill>
                  </a:endParaRPr>
                </a:p>
              </p:txBody>
            </p:sp>
            <p:sp>
              <p:nvSpPr>
                <p:cNvPr id="10" name="TextBox 9"/>
                <p:cNvSpPr txBox="1"/>
                <p:nvPr/>
              </p:nvSpPr>
              <p:spPr>
                <a:xfrm>
                  <a:off x="4629781" y="4000695"/>
                  <a:ext cx="922811" cy="369332"/>
                </a:xfrm>
                <a:prstGeom prst="rect">
                  <a:avLst/>
                </a:prstGeom>
                <a:noFill/>
              </p:spPr>
              <p:txBody>
                <a:bodyPr wrap="none" rtlCol="0">
                  <a:spAutoFit/>
                </a:bodyPr>
                <a:lstStyle/>
                <a:p>
                  <a:r>
                    <a:rPr lang="en-US" b="1" dirty="0" smtClean="0">
                      <a:solidFill>
                        <a:schemeClr val="bg1"/>
                      </a:solidFill>
                    </a:rPr>
                    <a:t>Phase 3</a:t>
                  </a:r>
                  <a:endParaRPr lang="en-US" b="1" dirty="0">
                    <a:solidFill>
                      <a:schemeClr val="bg1"/>
                    </a:solidFill>
                  </a:endParaRPr>
                </a:p>
              </p:txBody>
            </p:sp>
            <p:sp>
              <p:nvSpPr>
                <p:cNvPr id="11" name="TextBox 10"/>
                <p:cNvSpPr txBox="1"/>
                <p:nvPr/>
              </p:nvSpPr>
              <p:spPr>
                <a:xfrm>
                  <a:off x="3374071" y="4000695"/>
                  <a:ext cx="922811" cy="369332"/>
                </a:xfrm>
                <a:prstGeom prst="rect">
                  <a:avLst/>
                </a:prstGeom>
                <a:noFill/>
              </p:spPr>
              <p:txBody>
                <a:bodyPr wrap="none" rtlCol="0">
                  <a:spAutoFit/>
                </a:bodyPr>
                <a:lstStyle/>
                <a:p>
                  <a:r>
                    <a:rPr lang="en-US" b="1" dirty="0" smtClean="0">
                      <a:solidFill>
                        <a:schemeClr val="bg1"/>
                      </a:solidFill>
                    </a:rPr>
                    <a:t>Phase 4</a:t>
                  </a:r>
                  <a:endParaRPr lang="en-US" b="1" dirty="0">
                    <a:solidFill>
                      <a:schemeClr val="bg1"/>
                    </a:solidFill>
                  </a:endParaRPr>
                </a:p>
              </p:txBody>
            </p:sp>
          </p:grpSp>
          <p:grpSp>
            <p:nvGrpSpPr>
              <p:cNvPr id="16" name="Group 15"/>
              <p:cNvGrpSpPr/>
              <p:nvPr/>
            </p:nvGrpSpPr>
            <p:grpSpPr>
              <a:xfrm>
                <a:off x="2796762" y="2720831"/>
                <a:ext cx="3451049" cy="2470903"/>
                <a:chOff x="2796762" y="2720831"/>
                <a:chExt cx="3451049" cy="2470903"/>
              </a:xfrm>
            </p:grpSpPr>
            <p:sp>
              <p:nvSpPr>
                <p:cNvPr id="12" name="TextBox 11"/>
                <p:cNvSpPr txBox="1"/>
                <p:nvPr/>
              </p:nvSpPr>
              <p:spPr>
                <a:xfrm>
                  <a:off x="2847054" y="2720831"/>
                  <a:ext cx="1500120" cy="954107"/>
                </a:xfrm>
                <a:prstGeom prst="rect">
                  <a:avLst/>
                </a:prstGeom>
                <a:noFill/>
              </p:spPr>
              <p:txBody>
                <a:bodyPr wrap="square" rtlCol="0">
                  <a:spAutoFit/>
                </a:bodyPr>
                <a:lstStyle/>
                <a:p>
                  <a:pPr algn="r"/>
                  <a:r>
                    <a:rPr lang="en-GB" sz="1400" dirty="0" smtClean="0">
                      <a:solidFill>
                        <a:srgbClr val="FFFFFF"/>
                      </a:solidFill>
                    </a:rPr>
                    <a:t>Engagement, understanding </a:t>
                  </a:r>
                  <a:r>
                    <a:rPr lang="en-GB" sz="1400" dirty="0">
                      <a:solidFill>
                        <a:srgbClr val="FFFFFF"/>
                      </a:solidFill>
                    </a:rPr>
                    <a:t>your system, and </a:t>
                  </a:r>
                  <a:r>
                    <a:rPr lang="en-GB" sz="1400" dirty="0" smtClean="0">
                      <a:solidFill>
                        <a:srgbClr val="FFFFFF"/>
                      </a:solidFill>
                    </a:rPr>
                    <a:t>planning</a:t>
                  </a:r>
                  <a:endParaRPr lang="en-US" sz="1400" dirty="0">
                    <a:solidFill>
                      <a:srgbClr val="FFFFFF"/>
                    </a:solidFill>
                  </a:endParaRPr>
                </a:p>
              </p:txBody>
            </p:sp>
            <p:sp>
              <p:nvSpPr>
                <p:cNvPr id="13" name="TextBox 12"/>
                <p:cNvSpPr txBox="1"/>
                <p:nvPr/>
              </p:nvSpPr>
              <p:spPr>
                <a:xfrm>
                  <a:off x="2796762" y="4360737"/>
                  <a:ext cx="1500120" cy="830997"/>
                </a:xfrm>
                <a:prstGeom prst="rect">
                  <a:avLst/>
                </a:prstGeom>
                <a:noFill/>
              </p:spPr>
              <p:txBody>
                <a:bodyPr wrap="square" rtlCol="0">
                  <a:spAutoFit/>
                </a:bodyPr>
                <a:lstStyle/>
                <a:p>
                  <a:pPr algn="r"/>
                  <a:r>
                    <a:rPr lang="en-US" sz="1600" dirty="0" smtClean="0">
                      <a:solidFill>
                        <a:srgbClr val="FFFFFF"/>
                      </a:solidFill>
                    </a:rPr>
                    <a:t>Learning, embedding  and sustaining</a:t>
                  </a:r>
                  <a:endParaRPr lang="en-US" sz="1600" dirty="0">
                    <a:solidFill>
                      <a:srgbClr val="FFFFFF"/>
                    </a:solidFill>
                  </a:endParaRPr>
                </a:p>
              </p:txBody>
            </p:sp>
            <p:sp>
              <p:nvSpPr>
                <p:cNvPr id="14" name="TextBox 13"/>
                <p:cNvSpPr txBox="1"/>
                <p:nvPr/>
              </p:nvSpPr>
              <p:spPr>
                <a:xfrm>
                  <a:off x="4629780" y="2838443"/>
                  <a:ext cx="1474806" cy="836496"/>
                </a:xfrm>
                <a:prstGeom prst="rect">
                  <a:avLst/>
                </a:prstGeom>
                <a:noFill/>
              </p:spPr>
              <p:txBody>
                <a:bodyPr wrap="square" rtlCol="0">
                  <a:spAutoFit/>
                </a:bodyPr>
                <a:lstStyle/>
                <a:p>
                  <a:r>
                    <a:rPr lang="en-GB" sz="1600" dirty="0">
                      <a:solidFill>
                        <a:srgbClr val="FFFFFF"/>
                      </a:solidFill>
                    </a:rPr>
                    <a:t>Building </a:t>
                  </a:r>
                  <a:r>
                    <a:rPr lang="en-GB" sz="1600" dirty="0" smtClean="0">
                      <a:solidFill>
                        <a:srgbClr val="FFFFFF"/>
                      </a:solidFill>
                    </a:rPr>
                    <a:t>capacity within your system </a:t>
                  </a:r>
                  <a:endParaRPr lang="en-US" sz="1600" dirty="0">
                    <a:solidFill>
                      <a:srgbClr val="FFFFFF"/>
                    </a:solidFill>
                  </a:endParaRPr>
                </a:p>
              </p:txBody>
            </p:sp>
            <p:sp>
              <p:nvSpPr>
                <p:cNvPr id="15" name="TextBox 14"/>
                <p:cNvSpPr txBox="1"/>
                <p:nvPr/>
              </p:nvSpPr>
              <p:spPr>
                <a:xfrm>
                  <a:off x="4629780" y="4370023"/>
                  <a:ext cx="1618031" cy="338554"/>
                </a:xfrm>
                <a:prstGeom prst="rect">
                  <a:avLst/>
                </a:prstGeom>
                <a:noFill/>
              </p:spPr>
              <p:txBody>
                <a:bodyPr wrap="square" rtlCol="0">
                  <a:spAutoFit/>
                </a:bodyPr>
                <a:lstStyle/>
                <a:p>
                  <a:r>
                    <a:rPr lang="en-US" sz="1600" dirty="0" smtClean="0">
                      <a:solidFill>
                        <a:srgbClr val="FFFFFF"/>
                      </a:solidFill>
                    </a:rPr>
                    <a:t>Implementation</a:t>
                  </a:r>
                  <a:endParaRPr lang="en-US" sz="1600" dirty="0">
                    <a:solidFill>
                      <a:srgbClr val="FFFFFF"/>
                    </a:solidFill>
                  </a:endParaRPr>
                </a:p>
              </p:txBody>
            </p:sp>
          </p:grpSp>
        </p:grpSp>
      </p:grpSp>
      <p:sp>
        <p:nvSpPr>
          <p:cNvPr id="25" name="Rectangle 24"/>
          <p:cNvSpPr/>
          <p:nvPr/>
        </p:nvSpPr>
        <p:spPr>
          <a:xfrm>
            <a:off x="2514679" y="1245395"/>
            <a:ext cx="1471087" cy="7139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3-4 months</a:t>
            </a:r>
            <a:endParaRPr lang="en-US" dirty="0"/>
          </a:p>
        </p:txBody>
      </p:sp>
      <p:sp>
        <p:nvSpPr>
          <p:cNvPr id="26" name="Rectangle 25"/>
          <p:cNvSpPr/>
          <p:nvPr/>
        </p:nvSpPr>
        <p:spPr>
          <a:xfrm>
            <a:off x="5019052" y="1244702"/>
            <a:ext cx="1471087" cy="6849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3-6 months</a:t>
            </a:r>
            <a:endParaRPr lang="en-US" dirty="0"/>
          </a:p>
        </p:txBody>
      </p:sp>
      <p:sp>
        <p:nvSpPr>
          <p:cNvPr id="27" name="Rectangle 26"/>
          <p:cNvSpPr/>
          <p:nvPr/>
        </p:nvSpPr>
        <p:spPr>
          <a:xfrm>
            <a:off x="2514679" y="5757088"/>
            <a:ext cx="1471087" cy="68494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 months – on going</a:t>
            </a:r>
            <a:endParaRPr lang="en-US" dirty="0"/>
          </a:p>
        </p:txBody>
      </p:sp>
      <p:sp>
        <p:nvSpPr>
          <p:cNvPr id="28" name="Rectangle 27"/>
          <p:cNvSpPr/>
          <p:nvPr/>
        </p:nvSpPr>
        <p:spPr>
          <a:xfrm>
            <a:off x="5019051" y="5781233"/>
            <a:ext cx="1471087" cy="6849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 year cycles</a:t>
            </a:r>
            <a:endParaRPr lang="en-US" dirty="0"/>
          </a:p>
        </p:txBody>
      </p:sp>
    </p:spTree>
    <p:extLst>
      <p:ext uri="{BB962C8B-B14F-4D97-AF65-F5344CB8AC3E}">
        <p14:creationId xmlns:p14="http://schemas.microsoft.com/office/powerpoint/2010/main" val="594586855"/>
      </p:ext>
    </p:extLst>
  </p:cSld>
  <p:clrMapOvr>
    <a:masterClrMapping/>
  </p:clrMapOvr>
  <mc:AlternateContent xmlns:mc="http://schemas.openxmlformats.org/markup-compatibility/2006" xmlns:p14="http://schemas.microsoft.com/office/powerpoint/2010/main">
    <mc:Choice Requires="p14">
      <p:transition spd="slow" p14:dur="2000" advTm="85501"/>
    </mc:Choice>
    <mc:Fallback xmlns="">
      <p:transition xmlns:p14="http://schemas.microsoft.com/office/powerpoint/2010/main" spd="slow" advTm="85501"/>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160734"/>
            <a:ext cx="8642350" cy="576263"/>
          </a:xfrm>
        </p:spPr>
        <p:txBody>
          <a:bodyPr/>
          <a:lstStyle/>
          <a:p>
            <a:r>
              <a:rPr lang="en-US" dirty="0" smtClean="0"/>
              <a:t>Phase 1: Understanding </a:t>
            </a:r>
            <a:r>
              <a:rPr lang="en-US" dirty="0"/>
              <a:t>Your System and Agreeing Your Priorities</a:t>
            </a:r>
          </a:p>
        </p:txBody>
      </p:sp>
      <p:sp>
        <p:nvSpPr>
          <p:cNvPr id="3" name="Text Placeholder 2"/>
          <p:cNvSpPr>
            <a:spLocks noGrp="1"/>
          </p:cNvSpPr>
          <p:nvPr>
            <p:ph type="body" sz="quarter" idx="11"/>
          </p:nvPr>
        </p:nvSpPr>
        <p:spPr>
          <a:xfrm>
            <a:off x="250825" y="1066800"/>
            <a:ext cx="8642350" cy="5133975"/>
          </a:xfrm>
        </p:spPr>
        <p:txBody>
          <a:bodyPr/>
          <a:lstStyle/>
          <a:p>
            <a:pPr marL="0" indent="0">
              <a:buNone/>
            </a:pPr>
            <a:r>
              <a:rPr lang="en-US" sz="1750" b="1" dirty="0" smtClean="0">
                <a:solidFill>
                  <a:srgbClr val="A4D620"/>
                </a:solidFill>
              </a:rPr>
              <a:t>1. </a:t>
            </a:r>
            <a:r>
              <a:rPr lang="en-US" sz="1750" b="1" dirty="0" smtClean="0"/>
              <a:t>Establishing </a:t>
            </a:r>
            <a:r>
              <a:rPr lang="en-US" sz="1750" b="1" dirty="0"/>
              <a:t>a team who will oversee this process</a:t>
            </a:r>
          </a:p>
          <a:p>
            <a:pPr marL="548640" lvl="1" indent="-274320">
              <a:buFont typeface="Arial" panose="020B0604020202020204" pitchFamily="34" charset="0"/>
              <a:buChar char="•"/>
            </a:pPr>
            <a:r>
              <a:rPr lang="en-US" sz="1750" dirty="0" smtClean="0"/>
              <a:t>Senior oversight, includes </a:t>
            </a:r>
            <a:r>
              <a:rPr lang="en-US" sz="1750" dirty="0"/>
              <a:t>commissioners and providers of health, care and education. </a:t>
            </a:r>
          </a:p>
          <a:p>
            <a:pPr marL="0" indent="0">
              <a:buNone/>
            </a:pPr>
            <a:r>
              <a:rPr lang="en-US" sz="1750" b="1" dirty="0" smtClean="0">
                <a:solidFill>
                  <a:srgbClr val="A4D620"/>
                </a:solidFill>
              </a:rPr>
              <a:t>2.</a:t>
            </a:r>
            <a:r>
              <a:rPr lang="en-US" sz="1750" b="1" dirty="0" smtClean="0"/>
              <a:t> Initial </a:t>
            </a:r>
            <a:r>
              <a:rPr lang="en-US" sz="1750" b="1" dirty="0"/>
              <a:t>engagement with </a:t>
            </a:r>
            <a:r>
              <a:rPr lang="en-US" sz="1750" b="1" dirty="0" smtClean="0"/>
              <a:t>the system</a:t>
            </a:r>
            <a:endParaRPr lang="en-US" sz="1750" b="1" dirty="0"/>
          </a:p>
          <a:p>
            <a:pPr marL="548640" lvl="1" indent="-274320">
              <a:buFont typeface="Arial" panose="020B0604020202020204" pitchFamily="34" charset="0"/>
              <a:buChar char="•"/>
            </a:pPr>
            <a:r>
              <a:rPr lang="en-US" sz="1750" dirty="0"/>
              <a:t>Communication and engagement across the system, from </a:t>
            </a:r>
            <a:r>
              <a:rPr lang="en-US" sz="1750" dirty="0" smtClean="0"/>
              <a:t>senior leadership </a:t>
            </a:r>
            <a:r>
              <a:rPr lang="en-US" sz="1750" dirty="0"/>
              <a:t>to team leads and those working with </a:t>
            </a:r>
            <a:r>
              <a:rPr lang="en-US" sz="1750" dirty="0" smtClean="0"/>
              <a:t>children and young people </a:t>
            </a:r>
            <a:r>
              <a:rPr lang="en-US" sz="1750" dirty="0"/>
              <a:t>day to day. </a:t>
            </a:r>
          </a:p>
          <a:p>
            <a:pPr marL="548640" lvl="1" indent="-274320">
              <a:buFont typeface="Arial" panose="020B0604020202020204" pitchFamily="34" charset="0"/>
              <a:buChar char="•"/>
            </a:pPr>
            <a:r>
              <a:rPr lang="en-US" sz="1750" dirty="0"/>
              <a:t>Aim for </a:t>
            </a:r>
            <a:r>
              <a:rPr lang="en-US" sz="1750" dirty="0" smtClean="0"/>
              <a:t>agreement from </a:t>
            </a:r>
            <a:r>
              <a:rPr lang="en-US" sz="1750" dirty="0"/>
              <a:t>the system, to increase awareness of issues as well as understanding of the possible approaches to </a:t>
            </a:r>
            <a:r>
              <a:rPr lang="en-US" sz="1750" dirty="0" smtClean="0"/>
              <a:t>improvement.</a:t>
            </a:r>
          </a:p>
          <a:p>
            <a:pPr marL="0" lvl="1" indent="0">
              <a:buNone/>
            </a:pPr>
            <a:r>
              <a:rPr lang="en-US" sz="1750" b="1" dirty="0" smtClean="0">
                <a:solidFill>
                  <a:srgbClr val="A4D620"/>
                </a:solidFill>
              </a:rPr>
              <a:t>3. </a:t>
            </a:r>
            <a:r>
              <a:rPr lang="en-US" sz="1750" b="1" dirty="0" smtClean="0"/>
              <a:t>Analysis </a:t>
            </a:r>
            <a:r>
              <a:rPr lang="en-US" sz="1750" b="1" dirty="0"/>
              <a:t>of your existing systems</a:t>
            </a:r>
          </a:p>
          <a:p>
            <a:pPr marL="548640" lvl="1" indent="-274320">
              <a:buFont typeface="+mj-lt"/>
              <a:buAutoNum type="romanLcPeriod"/>
            </a:pPr>
            <a:r>
              <a:rPr lang="en-US" sz="1750" dirty="0" smtClean="0"/>
              <a:t>Pathway Mapping</a:t>
            </a:r>
            <a:endParaRPr lang="en-US" sz="1750" dirty="0"/>
          </a:p>
          <a:p>
            <a:pPr marL="548640" lvl="1" indent="-274320">
              <a:buFont typeface="+mj-lt"/>
              <a:buAutoNum type="romanLcPeriod"/>
            </a:pPr>
            <a:r>
              <a:rPr lang="en-US" sz="1750" dirty="0"/>
              <a:t>Data Analysis</a:t>
            </a:r>
          </a:p>
          <a:p>
            <a:pPr marL="548640" lvl="1" indent="-274320">
              <a:buFont typeface="+mj-lt"/>
              <a:buAutoNum type="romanLcPeriod"/>
            </a:pPr>
            <a:r>
              <a:rPr lang="en-US" sz="1750" dirty="0"/>
              <a:t>Qualitative Understanding</a:t>
            </a:r>
          </a:p>
          <a:p>
            <a:pPr marL="0" indent="0">
              <a:buNone/>
            </a:pPr>
            <a:r>
              <a:rPr lang="en-US" sz="1750" b="1" dirty="0" smtClean="0">
                <a:solidFill>
                  <a:srgbClr val="A4D620"/>
                </a:solidFill>
              </a:rPr>
              <a:t>4. </a:t>
            </a:r>
            <a:r>
              <a:rPr lang="en-US" sz="1750" b="1" dirty="0" smtClean="0"/>
              <a:t>THRIVE </a:t>
            </a:r>
            <a:r>
              <a:rPr lang="en-US" sz="1750" b="1" dirty="0"/>
              <a:t>Baseline: How THRIVE-like are we currently? </a:t>
            </a:r>
          </a:p>
          <a:p>
            <a:pPr marL="0" indent="0">
              <a:buNone/>
            </a:pPr>
            <a:r>
              <a:rPr lang="en-US" sz="1750" b="1" dirty="0" smtClean="0">
                <a:solidFill>
                  <a:srgbClr val="A4D620"/>
                </a:solidFill>
              </a:rPr>
              <a:t>5. </a:t>
            </a:r>
            <a:r>
              <a:rPr lang="en-US" sz="1750" b="1" dirty="0" smtClean="0"/>
              <a:t>Agreeing </a:t>
            </a:r>
            <a:r>
              <a:rPr lang="en-US" sz="1750" b="1" dirty="0"/>
              <a:t>priorities for improvement</a:t>
            </a:r>
          </a:p>
          <a:p>
            <a:pPr marL="548640" lvl="1" indent="-274320">
              <a:buFont typeface="+mj-lt"/>
              <a:buAutoNum type="romanLcPeriod"/>
            </a:pPr>
            <a:r>
              <a:rPr lang="en-US" sz="1750" dirty="0"/>
              <a:t>What are our collective aims? </a:t>
            </a:r>
          </a:p>
          <a:p>
            <a:pPr marL="548640" lvl="1" indent="-274320">
              <a:buFont typeface="+mj-lt"/>
              <a:buAutoNum type="romanLcPeriod"/>
            </a:pPr>
            <a:r>
              <a:rPr lang="en-US" sz="1750" dirty="0"/>
              <a:t>What are the priority areas that will help us improve on these areas? </a:t>
            </a:r>
            <a:endParaRPr lang="en-US" sz="1750" dirty="0" smtClean="0"/>
          </a:p>
          <a:p>
            <a:pPr marL="0" indent="0">
              <a:buNone/>
            </a:pPr>
            <a:r>
              <a:rPr lang="en-US" sz="1750" b="1" dirty="0" smtClean="0">
                <a:solidFill>
                  <a:srgbClr val="A4D620"/>
                </a:solidFill>
              </a:rPr>
              <a:t>6. </a:t>
            </a:r>
            <a:r>
              <a:rPr lang="en-US" sz="1750" b="1" dirty="0" smtClean="0"/>
              <a:t>Transformation Design and Implementation Planning</a:t>
            </a:r>
            <a:endParaRPr lang="en-US" sz="1750" b="1" dirty="0"/>
          </a:p>
        </p:txBody>
      </p:sp>
      <p:pic>
        <p:nvPicPr>
          <p:cNvPr id="2050" name="Picture 2" descr="https://openclipart.org/image/2400px/svg_to_png/167549/Kliponious-green-tick.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192596" y="973793"/>
            <a:ext cx="385337" cy="44101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openclipart.org/image/2400px/svg_to_png/167549/Kliponious-green-tick.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00667" y="1567208"/>
            <a:ext cx="385337" cy="44101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openclipart.org/image/2400px/svg_to_png/167549/Kliponious-green-tick.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71997" y="3413279"/>
            <a:ext cx="385337" cy="441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83188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260350"/>
            <a:ext cx="8068927" cy="576263"/>
          </a:xfrm>
        </p:spPr>
        <p:txBody>
          <a:bodyPr/>
          <a:lstStyle/>
          <a:p>
            <a:r>
              <a:rPr lang="en-US" dirty="0" smtClean="0"/>
              <a:t>Aim for today</a:t>
            </a:r>
            <a:endParaRPr lang="en-US" dirty="0"/>
          </a:p>
        </p:txBody>
      </p:sp>
      <p:sp>
        <p:nvSpPr>
          <p:cNvPr id="3" name="Text Placeholder 2"/>
          <p:cNvSpPr>
            <a:spLocks noGrp="1"/>
          </p:cNvSpPr>
          <p:nvPr>
            <p:ph type="body" sz="quarter" idx="11"/>
          </p:nvPr>
        </p:nvSpPr>
        <p:spPr>
          <a:xfrm>
            <a:off x="250825" y="950279"/>
            <a:ext cx="8642350" cy="5759614"/>
          </a:xfrm>
        </p:spPr>
        <p:txBody>
          <a:bodyPr/>
          <a:lstStyle/>
          <a:p>
            <a:pPr fontAlgn="auto">
              <a:spcAft>
                <a:spcPts val="0"/>
              </a:spcAft>
              <a:defRPr/>
            </a:pPr>
            <a:r>
              <a:rPr lang="en-US" sz="2400" dirty="0" smtClean="0"/>
              <a:t>THRIVE </a:t>
            </a:r>
            <a:r>
              <a:rPr lang="en-US" sz="2400" dirty="0"/>
              <a:t>is a whole system, integrated approach to care that aims to integrate health, social care and education systems, and to understand how independent and third </a:t>
            </a:r>
            <a:r>
              <a:rPr lang="en-US" sz="2400" dirty="0" smtClean="0"/>
              <a:t>sector organisations </a:t>
            </a:r>
            <a:r>
              <a:rPr lang="en-US" sz="2400" dirty="0"/>
              <a:t>play a part in caring for young people.</a:t>
            </a:r>
          </a:p>
          <a:p>
            <a:pPr fontAlgn="auto">
              <a:spcAft>
                <a:spcPts val="0"/>
              </a:spcAft>
              <a:defRPr/>
            </a:pPr>
            <a:endParaRPr lang="en-US" sz="2400" dirty="0"/>
          </a:p>
          <a:p>
            <a:pPr fontAlgn="auto">
              <a:spcAft>
                <a:spcPts val="0"/>
              </a:spcAft>
              <a:defRPr/>
            </a:pPr>
            <a:r>
              <a:rPr lang="en-US" sz="2400" dirty="0"/>
              <a:t>Aim for today is to review with you the data collected and </a:t>
            </a:r>
            <a:r>
              <a:rPr lang="en-US" sz="2400" dirty="0" smtClean="0"/>
              <a:t>discuss priorities </a:t>
            </a:r>
            <a:r>
              <a:rPr lang="en-US" sz="2400" dirty="0"/>
              <a:t>for improving your pathway. </a:t>
            </a:r>
          </a:p>
          <a:p>
            <a:pPr fontAlgn="auto">
              <a:spcAft>
                <a:spcPts val="0"/>
              </a:spcAft>
              <a:defRPr/>
            </a:pPr>
            <a:endParaRPr lang="en-US" sz="2400" dirty="0"/>
          </a:p>
          <a:p>
            <a:pPr fontAlgn="auto">
              <a:spcAft>
                <a:spcPts val="0"/>
              </a:spcAft>
              <a:defRPr/>
            </a:pPr>
            <a:r>
              <a:rPr lang="en-US" sz="2400" dirty="0"/>
              <a:t>To help you do this we will consider:</a:t>
            </a:r>
          </a:p>
          <a:p>
            <a:pPr lvl="1" fontAlgn="auto">
              <a:spcAft>
                <a:spcPts val="0"/>
              </a:spcAft>
              <a:defRPr/>
            </a:pPr>
            <a:r>
              <a:rPr lang="en-US" sz="2400" dirty="0"/>
              <a:t>The pathway map created at the last workshop</a:t>
            </a:r>
          </a:p>
          <a:p>
            <a:pPr lvl="1" fontAlgn="auto">
              <a:spcAft>
                <a:spcPts val="0"/>
              </a:spcAft>
              <a:defRPr/>
            </a:pPr>
            <a:r>
              <a:rPr lang="en-US" sz="2400" dirty="0"/>
              <a:t>The data collected and what it tells us</a:t>
            </a:r>
          </a:p>
          <a:p>
            <a:pPr>
              <a:lnSpc>
                <a:spcPct val="140000"/>
              </a:lnSpc>
            </a:pPr>
            <a:endParaRPr lang="en-US" sz="2200" dirty="0"/>
          </a:p>
          <a:p>
            <a:pPr>
              <a:lnSpc>
                <a:spcPct val="140000"/>
              </a:lnSpc>
            </a:pPr>
            <a:endParaRPr lang="en-US" sz="2400" dirty="0"/>
          </a:p>
        </p:txBody>
      </p:sp>
    </p:spTree>
    <p:extLst>
      <p:ext uri="{BB962C8B-B14F-4D97-AF65-F5344CB8AC3E}">
        <p14:creationId xmlns:p14="http://schemas.microsoft.com/office/powerpoint/2010/main" val="8859064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260350"/>
            <a:ext cx="8068927" cy="576263"/>
          </a:xfrm>
        </p:spPr>
        <p:txBody>
          <a:bodyPr/>
          <a:lstStyle/>
          <a:p>
            <a:r>
              <a:rPr lang="en-US" dirty="0" smtClean="0"/>
              <a:t>Mapping Your Pathways: work completed</a:t>
            </a:r>
            <a:endParaRPr lang="en-US" dirty="0"/>
          </a:p>
        </p:txBody>
      </p:sp>
      <p:sp>
        <p:nvSpPr>
          <p:cNvPr id="3" name="Text Placeholder 2"/>
          <p:cNvSpPr>
            <a:spLocks noGrp="1"/>
          </p:cNvSpPr>
          <p:nvPr>
            <p:ph type="body" sz="quarter" idx="11"/>
          </p:nvPr>
        </p:nvSpPr>
        <p:spPr>
          <a:xfrm>
            <a:off x="250825" y="950279"/>
            <a:ext cx="8642350" cy="5759614"/>
          </a:xfrm>
        </p:spPr>
        <p:txBody>
          <a:bodyPr/>
          <a:lstStyle/>
          <a:p>
            <a:pPr marL="0" indent="0">
              <a:spcBef>
                <a:spcPts val="0"/>
              </a:spcBef>
              <a:buNone/>
            </a:pPr>
            <a:r>
              <a:rPr lang="en-US" sz="2400" dirty="0" smtClean="0"/>
              <a:t>At the last workshop we:</a:t>
            </a:r>
          </a:p>
          <a:p>
            <a:pPr marL="0" indent="0">
              <a:spcBef>
                <a:spcPts val="0"/>
              </a:spcBef>
              <a:buNone/>
            </a:pPr>
            <a:endParaRPr lang="en-US" sz="1000" dirty="0" smtClean="0"/>
          </a:p>
          <a:p>
            <a:pPr>
              <a:spcBef>
                <a:spcPts val="0"/>
              </a:spcBef>
            </a:pPr>
            <a:r>
              <a:rPr lang="en-US" sz="2400" dirty="0" smtClean="0"/>
              <a:t>Defined the scope of our pathway</a:t>
            </a:r>
          </a:p>
          <a:p>
            <a:pPr>
              <a:spcBef>
                <a:spcPts val="0"/>
              </a:spcBef>
            </a:pPr>
            <a:r>
              <a:rPr lang="en-US" sz="2400" dirty="0" smtClean="0"/>
              <a:t>Built our pathway</a:t>
            </a:r>
          </a:p>
          <a:p>
            <a:pPr>
              <a:spcBef>
                <a:spcPts val="0"/>
              </a:spcBef>
            </a:pPr>
            <a:r>
              <a:rPr lang="en-US" sz="2400" dirty="0" smtClean="0"/>
              <a:t>Reviewed the pathway as a group</a:t>
            </a:r>
          </a:p>
          <a:p>
            <a:pPr>
              <a:spcBef>
                <a:spcPts val="0"/>
              </a:spcBef>
            </a:pPr>
            <a:r>
              <a:rPr lang="en-US" sz="2400" dirty="0" err="1" smtClean="0"/>
              <a:t>Analysed</a:t>
            </a:r>
            <a:r>
              <a:rPr lang="en-US" sz="2400" dirty="0" smtClean="0"/>
              <a:t> the pathway from four different perspectives:</a:t>
            </a:r>
            <a:endParaRPr lang="en-US" sz="2400" dirty="0"/>
          </a:p>
          <a:p>
            <a:pPr marL="685800" indent="-274320">
              <a:spcBef>
                <a:spcPts val="0"/>
              </a:spcBef>
              <a:buFont typeface="+mj-lt"/>
              <a:buAutoNum type="arabicPeriod"/>
            </a:pPr>
            <a:r>
              <a:rPr lang="en-US" sz="1900" dirty="0"/>
              <a:t>Patient experience</a:t>
            </a:r>
          </a:p>
          <a:p>
            <a:pPr marL="685800" indent="-274320">
              <a:spcBef>
                <a:spcPts val="0"/>
              </a:spcBef>
              <a:buFont typeface="+mj-lt"/>
              <a:buAutoNum type="arabicPeriod"/>
            </a:pPr>
            <a:r>
              <a:rPr lang="en-US" sz="1900" dirty="0"/>
              <a:t>Operations (interactions between services and agencies)</a:t>
            </a:r>
          </a:p>
          <a:p>
            <a:pPr marL="685800" indent="-274320">
              <a:spcBef>
                <a:spcPts val="0"/>
              </a:spcBef>
              <a:buFont typeface="+mj-lt"/>
              <a:buAutoNum type="arabicPeriod"/>
            </a:pPr>
            <a:r>
              <a:rPr lang="en-US" sz="1900" dirty="0"/>
              <a:t>Evidenced based interventions</a:t>
            </a:r>
          </a:p>
          <a:p>
            <a:pPr marL="685800" indent="-274320">
              <a:spcBef>
                <a:spcPts val="0"/>
              </a:spcBef>
              <a:buFont typeface="+mj-lt"/>
              <a:buAutoNum type="arabicPeriod"/>
            </a:pPr>
            <a:r>
              <a:rPr lang="en-US" sz="1900" dirty="0"/>
              <a:t>Outcomes and </a:t>
            </a:r>
            <a:r>
              <a:rPr lang="en-US" sz="1900" dirty="0" smtClean="0"/>
              <a:t>measures</a:t>
            </a:r>
            <a:endParaRPr lang="en-US" sz="1900" dirty="0"/>
          </a:p>
          <a:p>
            <a:pPr>
              <a:spcBef>
                <a:spcPts val="0"/>
              </a:spcBef>
            </a:pPr>
            <a:r>
              <a:rPr lang="en-US" sz="2400" dirty="0" smtClean="0"/>
              <a:t>Highlighted areas of good practice, problems with quality and problems with duplication and inefficiency</a:t>
            </a:r>
          </a:p>
          <a:p>
            <a:pPr>
              <a:spcBef>
                <a:spcPts val="0"/>
              </a:spcBef>
            </a:pPr>
            <a:r>
              <a:rPr lang="en-US" sz="2400" dirty="0" smtClean="0"/>
              <a:t>Reviewed the pathway as a group again</a:t>
            </a:r>
          </a:p>
          <a:p>
            <a:pPr>
              <a:spcBef>
                <a:spcPts val="0"/>
              </a:spcBef>
            </a:pPr>
            <a:r>
              <a:rPr lang="en-US" sz="2400" dirty="0" smtClean="0"/>
              <a:t>Added in additional agencies that had previously been missed</a:t>
            </a:r>
          </a:p>
          <a:p>
            <a:pPr>
              <a:spcBef>
                <a:spcPts val="0"/>
              </a:spcBef>
            </a:pPr>
            <a:r>
              <a:rPr lang="en-US" sz="2400" dirty="0" smtClean="0"/>
              <a:t>Identified areas that needed further work or a ‘deep dive’</a:t>
            </a:r>
            <a:endParaRPr lang="en-US" sz="2400" dirty="0"/>
          </a:p>
          <a:p>
            <a:pPr>
              <a:lnSpc>
                <a:spcPct val="140000"/>
              </a:lnSpc>
            </a:pPr>
            <a:endParaRPr lang="en-US" sz="2200" dirty="0"/>
          </a:p>
          <a:p>
            <a:pPr>
              <a:lnSpc>
                <a:spcPct val="140000"/>
              </a:lnSpc>
            </a:pPr>
            <a:endParaRPr lang="en-US" sz="2400" dirty="0"/>
          </a:p>
        </p:txBody>
      </p:sp>
    </p:spTree>
    <p:extLst>
      <p:ext uri="{BB962C8B-B14F-4D97-AF65-F5344CB8AC3E}">
        <p14:creationId xmlns:p14="http://schemas.microsoft.com/office/powerpoint/2010/main" val="18820109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50825" y="260350"/>
            <a:ext cx="8893175" cy="576263"/>
          </a:xfrm>
        </p:spPr>
        <p:txBody>
          <a:bodyPr/>
          <a:lstStyle/>
          <a:p>
            <a:r>
              <a:rPr lang="en-US" dirty="0" smtClean="0"/>
              <a:t>Mapped Pathway</a:t>
            </a:r>
            <a:endParaRPr lang="en-US" dirty="0"/>
          </a:p>
        </p:txBody>
      </p:sp>
      <p:sp>
        <p:nvSpPr>
          <p:cNvPr id="2" name="TextBox 1"/>
          <p:cNvSpPr txBox="1"/>
          <p:nvPr/>
        </p:nvSpPr>
        <p:spPr>
          <a:xfrm>
            <a:off x="386366" y="1133341"/>
            <a:ext cx="8281116" cy="5078313"/>
          </a:xfrm>
          <a:prstGeom prst="rect">
            <a:avLst/>
          </a:prstGeom>
          <a:noFill/>
          <a:ln>
            <a:solidFill>
              <a:schemeClr val="accent1"/>
            </a:solidFill>
          </a:ln>
        </p:spPr>
        <p:txBody>
          <a:bodyPr wrap="square" rtlCol="0">
            <a:spAutoFit/>
          </a:bodyPr>
          <a:lstStyle/>
          <a:p>
            <a:endParaRPr lang="en-GB" dirty="0" smtClean="0"/>
          </a:p>
          <a:p>
            <a:endParaRPr lang="en-GB" dirty="0"/>
          </a:p>
          <a:p>
            <a:endParaRPr lang="en-GB" dirty="0" smtClean="0"/>
          </a:p>
          <a:p>
            <a:endParaRPr lang="en-GB" dirty="0"/>
          </a:p>
          <a:p>
            <a:pPr algn="ctr"/>
            <a:r>
              <a:rPr lang="en-GB" dirty="0" smtClean="0"/>
              <a:t>[enter picture of mapped pathway]</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p:txBody>
      </p:sp>
    </p:spTree>
    <p:extLst>
      <p:ext uri="{BB962C8B-B14F-4D97-AF65-F5344CB8AC3E}">
        <p14:creationId xmlns:p14="http://schemas.microsoft.com/office/powerpoint/2010/main" val="3459795834"/>
      </p:ext>
    </p:extLst>
  </p:cSld>
  <p:clrMapOvr>
    <a:masterClrMapping/>
  </p:clrMapOvr>
  <mc:AlternateContent xmlns:mc="http://schemas.openxmlformats.org/markup-compatibility/2006" xmlns:p14="http://schemas.microsoft.com/office/powerpoint/2010/main">
    <mc:Choice Requires="p14">
      <p:transition spd="slow" p14:dur="2000" advTm="4093"/>
    </mc:Choice>
    <mc:Fallback xmlns="">
      <p:transition xmlns:p14="http://schemas.microsoft.com/office/powerpoint/2010/main" spd="slow" advTm="4093"/>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772902"/>
            <a:ext cx="7772400" cy="2939558"/>
          </a:xfrm>
        </p:spPr>
        <p:txBody>
          <a:bodyPr/>
          <a:lstStyle/>
          <a:p>
            <a:r>
              <a:rPr lang="en-GB" sz="3600" dirty="0" smtClean="0">
                <a:solidFill>
                  <a:schemeClr val="accent5"/>
                </a:solidFill>
              </a:rPr>
              <a:t>i-THRIVE Approach to Implementation</a:t>
            </a:r>
            <a:br>
              <a:rPr lang="en-GB" sz="3600" dirty="0" smtClean="0">
                <a:solidFill>
                  <a:schemeClr val="accent5"/>
                </a:solidFill>
              </a:rPr>
            </a:br>
            <a:r>
              <a:rPr lang="en-GB" sz="3600" dirty="0" smtClean="0">
                <a:solidFill>
                  <a:schemeClr val="accent5"/>
                </a:solidFill>
              </a:rPr>
              <a:t>Phase 1: Understanding Your System</a:t>
            </a:r>
            <a:br>
              <a:rPr lang="en-GB" sz="3600" dirty="0" smtClean="0">
                <a:solidFill>
                  <a:schemeClr val="accent5"/>
                </a:solidFill>
              </a:rPr>
            </a:br>
            <a:r>
              <a:rPr lang="en-GB" sz="3600" dirty="0">
                <a:solidFill>
                  <a:schemeClr val="accent5"/>
                </a:solidFill>
              </a:rPr>
              <a:t/>
            </a:r>
            <a:br>
              <a:rPr lang="en-GB" sz="3600" dirty="0">
                <a:solidFill>
                  <a:schemeClr val="accent5"/>
                </a:solidFill>
              </a:rPr>
            </a:br>
            <a:r>
              <a:rPr lang="en-GB" sz="3600" dirty="0" smtClean="0">
                <a:solidFill>
                  <a:schemeClr val="accent5"/>
                </a:solidFill>
              </a:rPr>
              <a:t>Data Analysis</a:t>
            </a:r>
            <a:endParaRPr lang="en-US" sz="3600" b="1" i="1" dirty="0">
              <a:solidFill>
                <a:schemeClr val="accent5"/>
              </a:solidFill>
            </a:endParaRPr>
          </a:p>
        </p:txBody>
      </p:sp>
    </p:spTree>
    <p:extLst>
      <p:ext uri="{BB962C8B-B14F-4D97-AF65-F5344CB8AC3E}">
        <p14:creationId xmlns:p14="http://schemas.microsoft.com/office/powerpoint/2010/main" val="853048736"/>
      </p:ext>
    </p:extLst>
  </p:cSld>
  <p:clrMapOvr>
    <a:masterClrMapping/>
  </p:clrMapOvr>
  <mc:AlternateContent xmlns:mc="http://schemas.openxmlformats.org/markup-compatibility/2006" xmlns:p14="http://schemas.microsoft.com/office/powerpoint/2010/main">
    <mc:Choice Requires="p14">
      <p:transition spd="slow" p14:dur="2000" advTm="3090"/>
    </mc:Choice>
    <mc:Fallback xmlns="">
      <p:transition xmlns:p14="http://schemas.microsoft.com/office/powerpoint/2010/main" spd="slow" advTm="309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Placeholder 1"/>
          <p:cNvSpPr>
            <a:spLocks noGrp="1"/>
          </p:cNvSpPr>
          <p:nvPr>
            <p:ph type="body" sz="quarter" idx="10"/>
          </p:nvPr>
        </p:nvSpPr>
        <p:spPr>
          <a:xfrm>
            <a:off x="250825" y="260350"/>
            <a:ext cx="8642350" cy="576263"/>
          </a:xfrm>
        </p:spPr>
        <p:txBody>
          <a:bodyPr/>
          <a:lstStyle/>
          <a:p>
            <a:r>
              <a:rPr lang="en-US" altLang="en-US" dirty="0" smtClean="0"/>
              <a:t>Data Analysis</a:t>
            </a:r>
          </a:p>
        </p:txBody>
      </p:sp>
      <p:sp>
        <p:nvSpPr>
          <p:cNvPr id="18435" name="Text Placeholder 2"/>
          <p:cNvSpPr>
            <a:spLocks noGrp="1"/>
          </p:cNvSpPr>
          <p:nvPr>
            <p:ph type="body" sz="quarter" idx="11"/>
          </p:nvPr>
        </p:nvSpPr>
        <p:spPr>
          <a:xfrm>
            <a:off x="250825" y="1196974"/>
            <a:ext cx="8642350" cy="5268219"/>
          </a:xfrm>
        </p:spPr>
        <p:txBody>
          <a:bodyPr/>
          <a:lstStyle/>
          <a:p>
            <a:r>
              <a:rPr lang="en-US" altLang="en-US" sz="2200" dirty="0" smtClean="0"/>
              <a:t>Developing a map of your existing pathways is an important first step to understanding how your system is working currently</a:t>
            </a:r>
          </a:p>
          <a:p>
            <a:r>
              <a:rPr lang="en-US" altLang="en-US" sz="2200" dirty="0" smtClean="0"/>
              <a:t>A critical second step is to understand how this is functioning:</a:t>
            </a:r>
          </a:p>
          <a:p>
            <a:pPr lvl="1"/>
            <a:r>
              <a:rPr lang="en-US" altLang="en-US" sz="2200" dirty="0" smtClean="0"/>
              <a:t>How does this pathway impact on patient outcomes?</a:t>
            </a:r>
          </a:p>
          <a:p>
            <a:pPr lvl="1"/>
            <a:r>
              <a:rPr lang="en-US" altLang="en-US" sz="2200" dirty="0" smtClean="0"/>
              <a:t>Does the structure of the pathway enable us to meet basic standards around access and waiting times? </a:t>
            </a:r>
          </a:p>
          <a:p>
            <a:pPr lvl="1"/>
            <a:r>
              <a:rPr lang="en-US" altLang="en-US" sz="2200" dirty="0" smtClean="0"/>
              <a:t>Is it an efficient system?  </a:t>
            </a:r>
          </a:p>
          <a:p>
            <a:pPr lvl="1"/>
            <a:r>
              <a:rPr lang="en-US" altLang="en-US" sz="2200" dirty="0" smtClean="0"/>
              <a:t>Does the way the pathway functions put pressure on any particular parts of the system, e.g. primary care or education?</a:t>
            </a:r>
          </a:p>
          <a:p>
            <a:pPr lvl="1"/>
            <a:r>
              <a:rPr lang="en-US" altLang="en-US" sz="2200" dirty="0" smtClean="0"/>
              <a:t>What do children, young people and parents think of the way the system currently works? </a:t>
            </a:r>
          </a:p>
          <a:p>
            <a:pPr lvl="1"/>
            <a:r>
              <a:rPr lang="en-US" altLang="en-US" sz="2200" dirty="0" smtClean="0"/>
              <a:t>Are there any parts of the pathway have unintended consequences, such as children and young people receiving poor care?</a:t>
            </a:r>
          </a:p>
          <a:p>
            <a:pPr lvl="1"/>
            <a:endParaRPr lang="en-US" altLang="en-US" dirty="0" smtClean="0"/>
          </a:p>
        </p:txBody>
      </p:sp>
    </p:spTree>
    <p:extLst>
      <p:ext uri="{BB962C8B-B14F-4D97-AF65-F5344CB8AC3E}">
        <p14:creationId xmlns:p14="http://schemas.microsoft.com/office/powerpoint/2010/main" val="1452980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Placeholder 1"/>
          <p:cNvSpPr>
            <a:spLocks noGrp="1"/>
          </p:cNvSpPr>
          <p:nvPr>
            <p:ph type="body" sz="quarter" idx="10"/>
          </p:nvPr>
        </p:nvSpPr>
        <p:spPr/>
        <p:txBody>
          <a:bodyPr/>
          <a:lstStyle/>
          <a:p>
            <a:r>
              <a:rPr lang="en-GB" altLang="en-US" dirty="0" smtClean="0"/>
              <a:t>Data and Discussion</a:t>
            </a:r>
          </a:p>
        </p:txBody>
      </p:sp>
      <p:sp>
        <p:nvSpPr>
          <p:cNvPr id="3" name="Text Placeholder 2"/>
          <p:cNvSpPr>
            <a:spLocks noGrp="1"/>
          </p:cNvSpPr>
          <p:nvPr>
            <p:ph type="body" sz="quarter" idx="11"/>
          </p:nvPr>
        </p:nvSpPr>
        <p:spPr/>
        <p:txBody>
          <a:bodyPr rtlCol="0">
            <a:normAutofit/>
          </a:bodyPr>
          <a:lstStyle/>
          <a:p>
            <a:pPr fontAlgn="auto">
              <a:spcAft>
                <a:spcPts val="0"/>
              </a:spcAft>
              <a:defRPr/>
            </a:pPr>
            <a:r>
              <a:rPr lang="en-GB" sz="2400" dirty="0" smtClean="0"/>
              <a:t>Over the next few slides we will present some graphs which help show how children and young people are moving though your pathways</a:t>
            </a:r>
          </a:p>
          <a:p>
            <a:pPr fontAlgn="auto">
              <a:spcAft>
                <a:spcPts val="0"/>
              </a:spcAft>
              <a:defRPr/>
            </a:pPr>
            <a:r>
              <a:rPr lang="en-GB" sz="2400" dirty="0" smtClean="0"/>
              <a:t>This information has been collected by [enter name] and relates to [enter services names]</a:t>
            </a:r>
          </a:p>
          <a:p>
            <a:pPr fontAlgn="auto">
              <a:spcAft>
                <a:spcPts val="0"/>
              </a:spcAft>
              <a:defRPr/>
            </a:pPr>
            <a:r>
              <a:rPr lang="en-GB" sz="2400" dirty="0" smtClean="0"/>
              <a:t>This data relates to all children and young people receiving support during [enter time period]</a:t>
            </a:r>
          </a:p>
          <a:p>
            <a:pPr fontAlgn="auto">
              <a:spcAft>
                <a:spcPts val="0"/>
              </a:spcAft>
              <a:defRPr/>
            </a:pPr>
            <a:r>
              <a:rPr lang="en-GB" sz="2400" dirty="0" smtClean="0"/>
              <a:t>[enter any further statements about the data]</a:t>
            </a:r>
          </a:p>
          <a:p>
            <a:pPr marL="0" indent="0" fontAlgn="auto">
              <a:spcAft>
                <a:spcPts val="0"/>
              </a:spcAft>
              <a:buFont typeface="Arial" panose="020B0604020202020204" pitchFamily="34" charset="0"/>
              <a:buNone/>
              <a:defRPr/>
            </a:pPr>
            <a:endParaRPr lang="en-GB" dirty="0" smtClean="0"/>
          </a:p>
        </p:txBody>
      </p:sp>
    </p:spTree>
    <p:extLst>
      <p:ext uri="{BB962C8B-B14F-4D97-AF65-F5344CB8AC3E}">
        <p14:creationId xmlns:p14="http://schemas.microsoft.com/office/powerpoint/2010/main" val="3782762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Our Presentation Today</a:t>
            </a:r>
          </a:p>
        </p:txBody>
      </p:sp>
      <p:sp>
        <p:nvSpPr>
          <p:cNvPr id="5" name="Text Placeholder 4"/>
          <p:cNvSpPr>
            <a:spLocks noGrp="1"/>
          </p:cNvSpPr>
          <p:nvPr>
            <p:ph type="body" sz="quarter" idx="11"/>
          </p:nvPr>
        </p:nvSpPr>
        <p:spPr>
          <a:xfrm>
            <a:off x="250825" y="1116540"/>
            <a:ext cx="8642350" cy="4903260"/>
          </a:xfrm>
        </p:spPr>
        <p:txBody>
          <a:bodyPr/>
          <a:lstStyle/>
          <a:p>
            <a:pPr marL="457200" indent="-457200">
              <a:lnSpc>
                <a:spcPct val="150000"/>
              </a:lnSpc>
              <a:buFont typeface="+mj-lt"/>
              <a:buAutoNum type="arabicPeriod"/>
            </a:pPr>
            <a:r>
              <a:rPr lang="en-US" sz="3200" dirty="0" smtClean="0"/>
              <a:t>Overview of THRIVE and i-THRIVE</a:t>
            </a:r>
            <a:endParaRPr lang="en-US" sz="3200" dirty="0"/>
          </a:p>
          <a:p>
            <a:pPr marL="457200" indent="-457200">
              <a:lnSpc>
                <a:spcPct val="150000"/>
              </a:lnSpc>
              <a:buFont typeface="+mj-lt"/>
              <a:buAutoNum type="arabicPeriod"/>
            </a:pPr>
            <a:r>
              <a:rPr lang="en-US" sz="3200" dirty="0" smtClean="0"/>
              <a:t>Review of pathway</a:t>
            </a:r>
          </a:p>
          <a:p>
            <a:pPr marL="457200" indent="-457200">
              <a:lnSpc>
                <a:spcPct val="150000"/>
              </a:lnSpc>
              <a:buFont typeface="+mj-lt"/>
              <a:buAutoNum type="arabicPeriod"/>
            </a:pPr>
            <a:r>
              <a:rPr lang="en-US" sz="3200" dirty="0" smtClean="0"/>
              <a:t>Review of data collected in relation to the pathway</a:t>
            </a:r>
          </a:p>
          <a:p>
            <a:pPr marL="457200" indent="-457200">
              <a:lnSpc>
                <a:spcPct val="150000"/>
              </a:lnSpc>
              <a:buFont typeface="+mj-lt"/>
              <a:buAutoNum type="arabicPeriod"/>
            </a:pPr>
            <a:r>
              <a:rPr lang="en-US" sz="3200" dirty="0" smtClean="0"/>
              <a:t>Top level actions to take forward</a:t>
            </a:r>
            <a:endParaRPr lang="en-US" sz="3200" dirty="0"/>
          </a:p>
          <a:p>
            <a:pPr marL="457200" indent="-457200">
              <a:lnSpc>
                <a:spcPct val="150000"/>
              </a:lnSpc>
              <a:buFont typeface="+mj-lt"/>
              <a:buAutoNum type="arabicPeriod"/>
            </a:pPr>
            <a:endParaRPr lang="en-US" sz="2200" dirty="0"/>
          </a:p>
          <a:p>
            <a:pPr marL="457200" indent="-457200">
              <a:lnSpc>
                <a:spcPct val="150000"/>
              </a:lnSpc>
              <a:buFont typeface="+mj-lt"/>
              <a:buAutoNum type="arabicPeriod"/>
            </a:pPr>
            <a:endParaRPr lang="en-US" dirty="0"/>
          </a:p>
        </p:txBody>
      </p:sp>
    </p:spTree>
    <p:extLst>
      <p:ext uri="{BB962C8B-B14F-4D97-AF65-F5344CB8AC3E}">
        <p14:creationId xmlns:p14="http://schemas.microsoft.com/office/powerpoint/2010/main" val="3099857307"/>
      </p:ext>
    </p:extLst>
  </p:cSld>
  <p:clrMapOvr>
    <a:masterClrMapping/>
  </p:clrMapOvr>
  <mc:AlternateContent xmlns:mc="http://schemas.openxmlformats.org/markup-compatibility/2006" xmlns:p14="http://schemas.microsoft.com/office/powerpoint/2010/main">
    <mc:Choice Requires="p14">
      <p:transition spd="slow" p14:dur="2000" advTm="4093"/>
    </mc:Choice>
    <mc:Fallback xmlns="">
      <p:transition xmlns:p14="http://schemas.microsoft.com/office/powerpoint/2010/main" spd="slow" advTm="4093"/>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50825" y="260350"/>
            <a:ext cx="8893175" cy="576263"/>
          </a:xfrm>
        </p:spPr>
        <p:txBody>
          <a:bodyPr/>
          <a:lstStyle/>
          <a:p>
            <a:r>
              <a:rPr lang="en-US" dirty="0" smtClean="0"/>
              <a:t>System Data Analysis: Quantitative</a:t>
            </a:r>
            <a:endParaRPr lang="en-US" dirty="0"/>
          </a:p>
        </p:txBody>
      </p:sp>
      <p:sp>
        <p:nvSpPr>
          <p:cNvPr id="2" name="TextBox 1"/>
          <p:cNvSpPr txBox="1"/>
          <p:nvPr/>
        </p:nvSpPr>
        <p:spPr>
          <a:xfrm>
            <a:off x="386366" y="1133341"/>
            <a:ext cx="8281116" cy="5078313"/>
          </a:xfrm>
          <a:prstGeom prst="rect">
            <a:avLst/>
          </a:prstGeom>
          <a:noFill/>
          <a:ln>
            <a:solidFill>
              <a:schemeClr val="accent1"/>
            </a:solidFill>
          </a:ln>
        </p:spPr>
        <p:txBody>
          <a:bodyPr wrap="square" rtlCol="0">
            <a:spAutoFit/>
          </a:bodyPr>
          <a:lstStyle/>
          <a:p>
            <a:endParaRPr lang="en-GB" dirty="0" smtClean="0"/>
          </a:p>
          <a:p>
            <a:endParaRPr lang="en-GB" dirty="0"/>
          </a:p>
          <a:p>
            <a:endParaRPr lang="en-GB" dirty="0" smtClean="0"/>
          </a:p>
          <a:p>
            <a:endParaRPr lang="en-GB" dirty="0"/>
          </a:p>
          <a:p>
            <a:pPr algn="ctr"/>
            <a:r>
              <a:rPr lang="en-GB" dirty="0" smtClean="0"/>
              <a:t>[enter overview of quantitative data from review of the system]</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p:txBody>
      </p:sp>
    </p:spTree>
    <p:extLst>
      <p:ext uri="{BB962C8B-B14F-4D97-AF65-F5344CB8AC3E}">
        <p14:creationId xmlns:p14="http://schemas.microsoft.com/office/powerpoint/2010/main" val="2551049328"/>
      </p:ext>
    </p:extLst>
  </p:cSld>
  <p:clrMapOvr>
    <a:masterClrMapping/>
  </p:clrMapOvr>
  <mc:AlternateContent xmlns:mc="http://schemas.openxmlformats.org/markup-compatibility/2006" xmlns:p14="http://schemas.microsoft.com/office/powerpoint/2010/main">
    <mc:Choice Requires="p14">
      <p:transition spd="slow" p14:dur="2000" advTm="4093"/>
    </mc:Choice>
    <mc:Fallback xmlns="">
      <p:transition xmlns:p14="http://schemas.microsoft.com/office/powerpoint/2010/main" spd="slow" advTm="4093"/>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50825" y="260350"/>
            <a:ext cx="8893175" cy="576263"/>
          </a:xfrm>
        </p:spPr>
        <p:txBody>
          <a:bodyPr/>
          <a:lstStyle/>
          <a:p>
            <a:r>
              <a:rPr lang="en-US" dirty="0" smtClean="0"/>
              <a:t>System Data Analysis: Quantitative</a:t>
            </a:r>
            <a:endParaRPr lang="en-US" dirty="0"/>
          </a:p>
        </p:txBody>
      </p:sp>
      <p:sp>
        <p:nvSpPr>
          <p:cNvPr id="2" name="TextBox 1"/>
          <p:cNvSpPr txBox="1"/>
          <p:nvPr/>
        </p:nvSpPr>
        <p:spPr>
          <a:xfrm>
            <a:off x="386366" y="1133341"/>
            <a:ext cx="8281116" cy="5078313"/>
          </a:xfrm>
          <a:prstGeom prst="rect">
            <a:avLst/>
          </a:prstGeom>
          <a:noFill/>
          <a:ln>
            <a:solidFill>
              <a:schemeClr val="accent1"/>
            </a:solidFill>
          </a:ln>
        </p:spPr>
        <p:txBody>
          <a:bodyPr wrap="square" rtlCol="0">
            <a:spAutoFit/>
          </a:bodyPr>
          <a:lstStyle/>
          <a:p>
            <a:endParaRPr lang="en-GB" dirty="0" smtClean="0"/>
          </a:p>
          <a:p>
            <a:endParaRPr lang="en-GB" dirty="0"/>
          </a:p>
          <a:p>
            <a:endParaRPr lang="en-GB" dirty="0" smtClean="0"/>
          </a:p>
          <a:p>
            <a:endParaRPr lang="en-GB" dirty="0"/>
          </a:p>
          <a:p>
            <a:pPr algn="ctr"/>
            <a:r>
              <a:rPr lang="en-GB" dirty="0" smtClean="0"/>
              <a:t>[enter overview of quantitative data from review of the system]</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p:txBody>
      </p:sp>
    </p:spTree>
    <p:extLst>
      <p:ext uri="{BB962C8B-B14F-4D97-AF65-F5344CB8AC3E}">
        <p14:creationId xmlns:p14="http://schemas.microsoft.com/office/powerpoint/2010/main" val="2562990162"/>
      </p:ext>
    </p:extLst>
  </p:cSld>
  <p:clrMapOvr>
    <a:masterClrMapping/>
  </p:clrMapOvr>
  <mc:AlternateContent xmlns:mc="http://schemas.openxmlformats.org/markup-compatibility/2006" xmlns:p14="http://schemas.microsoft.com/office/powerpoint/2010/main">
    <mc:Choice Requires="p14">
      <p:transition spd="slow" p14:dur="2000" advTm="4093"/>
    </mc:Choice>
    <mc:Fallback xmlns="">
      <p:transition xmlns:p14="http://schemas.microsoft.com/office/powerpoint/2010/main" spd="slow" advTm="4093"/>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50825" y="260350"/>
            <a:ext cx="8893175" cy="576263"/>
          </a:xfrm>
        </p:spPr>
        <p:txBody>
          <a:bodyPr/>
          <a:lstStyle/>
          <a:p>
            <a:r>
              <a:rPr lang="en-US" dirty="0" smtClean="0"/>
              <a:t>System Data Analysis: Quantitative</a:t>
            </a:r>
            <a:endParaRPr lang="en-US" dirty="0"/>
          </a:p>
        </p:txBody>
      </p:sp>
      <p:sp>
        <p:nvSpPr>
          <p:cNvPr id="2" name="TextBox 1"/>
          <p:cNvSpPr txBox="1"/>
          <p:nvPr/>
        </p:nvSpPr>
        <p:spPr>
          <a:xfrm>
            <a:off x="386366" y="1133341"/>
            <a:ext cx="8281116" cy="5078313"/>
          </a:xfrm>
          <a:prstGeom prst="rect">
            <a:avLst/>
          </a:prstGeom>
          <a:noFill/>
          <a:ln>
            <a:solidFill>
              <a:schemeClr val="accent1"/>
            </a:solidFill>
          </a:ln>
        </p:spPr>
        <p:txBody>
          <a:bodyPr wrap="square" rtlCol="0">
            <a:spAutoFit/>
          </a:bodyPr>
          <a:lstStyle/>
          <a:p>
            <a:endParaRPr lang="en-GB" dirty="0" smtClean="0"/>
          </a:p>
          <a:p>
            <a:endParaRPr lang="en-GB" dirty="0"/>
          </a:p>
          <a:p>
            <a:endParaRPr lang="en-GB" dirty="0" smtClean="0"/>
          </a:p>
          <a:p>
            <a:endParaRPr lang="en-GB" dirty="0"/>
          </a:p>
          <a:p>
            <a:pPr algn="ctr"/>
            <a:r>
              <a:rPr lang="en-GB" dirty="0" smtClean="0"/>
              <a:t>[enter overview of quantitative data from review of the system]</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p:txBody>
      </p:sp>
    </p:spTree>
    <p:extLst>
      <p:ext uri="{BB962C8B-B14F-4D97-AF65-F5344CB8AC3E}">
        <p14:creationId xmlns:p14="http://schemas.microsoft.com/office/powerpoint/2010/main" val="2012273354"/>
      </p:ext>
    </p:extLst>
  </p:cSld>
  <p:clrMapOvr>
    <a:masterClrMapping/>
  </p:clrMapOvr>
  <mc:AlternateContent xmlns:mc="http://schemas.openxmlformats.org/markup-compatibility/2006" xmlns:p14="http://schemas.microsoft.com/office/powerpoint/2010/main">
    <mc:Choice Requires="p14">
      <p:transition spd="slow" p14:dur="2000" advTm="4093"/>
    </mc:Choice>
    <mc:Fallback xmlns="">
      <p:transition xmlns:p14="http://schemas.microsoft.com/office/powerpoint/2010/main" spd="slow" advTm="4093"/>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50825" y="260350"/>
            <a:ext cx="8893175" cy="576263"/>
          </a:xfrm>
        </p:spPr>
        <p:txBody>
          <a:bodyPr/>
          <a:lstStyle/>
          <a:p>
            <a:r>
              <a:rPr lang="en-US" dirty="0" smtClean="0"/>
              <a:t>System Data Analysis: Quantitative</a:t>
            </a:r>
            <a:endParaRPr lang="en-US" dirty="0"/>
          </a:p>
        </p:txBody>
      </p:sp>
      <p:sp>
        <p:nvSpPr>
          <p:cNvPr id="2" name="TextBox 1"/>
          <p:cNvSpPr txBox="1"/>
          <p:nvPr/>
        </p:nvSpPr>
        <p:spPr>
          <a:xfrm>
            <a:off x="386366" y="1133341"/>
            <a:ext cx="8281116" cy="5078313"/>
          </a:xfrm>
          <a:prstGeom prst="rect">
            <a:avLst/>
          </a:prstGeom>
          <a:noFill/>
          <a:ln>
            <a:solidFill>
              <a:schemeClr val="accent1"/>
            </a:solidFill>
          </a:ln>
        </p:spPr>
        <p:txBody>
          <a:bodyPr wrap="square" rtlCol="0">
            <a:spAutoFit/>
          </a:bodyPr>
          <a:lstStyle/>
          <a:p>
            <a:endParaRPr lang="en-GB" dirty="0" smtClean="0"/>
          </a:p>
          <a:p>
            <a:endParaRPr lang="en-GB" dirty="0"/>
          </a:p>
          <a:p>
            <a:endParaRPr lang="en-GB" dirty="0" smtClean="0"/>
          </a:p>
          <a:p>
            <a:endParaRPr lang="en-GB" dirty="0"/>
          </a:p>
          <a:p>
            <a:pPr algn="ctr"/>
            <a:r>
              <a:rPr lang="en-GB" dirty="0" smtClean="0"/>
              <a:t>[enter overview of quantitative data from review of the system]</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p:txBody>
      </p:sp>
    </p:spTree>
    <p:extLst>
      <p:ext uri="{BB962C8B-B14F-4D97-AF65-F5344CB8AC3E}">
        <p14:creationId xmlns:p14="http://schemas.microsoft.com/office/powerpoint/2010/main" val="2743643011"/>
      </p:ext>
    </p:extLst>
  </p:cSld>
  <p:clrMapOvr>
    <a:masterClrMapping/>
  </p:clrMapOvr>
  <mc:AlternateContent xmlns:mc="http://schemas.openxmlformats.org/markup-compatibility/2006" xmlns:p14="http://schemas.microsoft.com/office/powerpoint/2010/main">
    <mc:Choice Requires="p14">
      <p:transition spd="slow" p14:dur="2000" advTm="4093"/>
    </mc:Choice>
    <mc:Fallback xmlns="">
      <p:transition xmlns:p14="http://schemas.microsoft.com/office/powerpoint/2010/main" spd="slow" advTm="4093"/>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50825" y="260350"/>
            <a:ext cx="8893175" cy="576263"/>
          </a:xfrm>
        </p:spPr>
        <p:txBody>
          <a:bodyPr/>
          <a:lstStyle/>
          <a:p>
            <a:r>
              <a:rPr lang="en-US" dirty="0" smtClean="0"/>
              <a:t>System Data Analysis: Quantitative</a:t>
            </a:r>
            <a:endParaRPr lang="en-US" dirty="0"/>
          </a:p>
        </p:txBody>
      </p:sp>
      <p:sp>
        <p:nvSpPr>
          <p:cNvPr id="2" name="TextBox 1"/>
          <p:cNvSpPr txBox="1"/>
          <p:nvPr/>
        </p:nvSpPr>
        <p:spPr>
          <a:xfrm>
            <a:off x="386366" y="1133341"/>
            <a:ext cx="8281116" cy="5078313"/>
          </a:xfrm>
          <a:prstGeom prst="rect">
            <a:avLst/>
          </a:prstGeom>
          <a:noFill/>
          <a:ln>
            <a:solidFill>
              <a:schemeClr val="accent1"/>
            </a:solidFill>
          </a:ln>
        </p:spPr>
        <p:txBody>
          <a:bodyPr wrap="square" rtlCol="0">
            <a:spAutoFit/>
          </a:bodyPr>
          <a:lstStyle/>
          <a:p>
            <a:endParaRPr lang="en-GB" dirty="0" smtClean="0"/>
          </a:p>
          <a:p>
            <a:endParaRPr lang="en-GB" dirty="0"/>
          </a:p>
          <a:p>
            <a:endParaRPr lang="en-GB" dirty="0" smtClean="0"/>
          </a:p>
          <a:p>
            <a:endParaRPr lang="en-GB" dirty="0"/>
          </a:p>
          <a:p>
            <a:pPr algn="ctr"/>
            <a:r>
              <a:rPr lang="en-GB" dirty="0" smtClean="0"/>
              <a:t>[enter overview of quantitative data from review of the system]</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p:txBody>
      </p:sp>
    </p:spTree>
    <p:extLst>
      <p:ext uri="{BB962C8B-B14F-4D97-AF65-F5344CB8AC3E}">
        <p14:creationId xmlns:p14="http://schemas.microsoft.com/office/powerpoint/2010/main" val="1522816263"/>
      </p:ext>
    </p:extLst>
  </p:cSld>
  <p:clrMapOvr>
    <a:masterClrMapping/>
  </p:clrMapOvr>
  <mc:AlternateContent xmlns:mc="http://schemas.openxmlformats.org/markup-compatibility/2006" xmlns:p14="http://schemas.microsoft.com/office/powerpoint/2010/main">
    <mc:Choice Requires="p14">
      <p:transition spd="slow" p14:dur="2000" advTm="4093"/>
    </mc:Choice>
    <mc:Fallback xmlns="">
      <p:transition xmlns:p14="http://schemas.microsoft.com/office/powerpoint/2010/main" spd="slow" advTm="4093"/>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50825" y="260350"/>
            <a:ext cx="8893175" cy="576263"/>
          </a:xfrm>
        </p:spPr>
        <p:txBody>
          <a:bodyPr/>
          <a:lstStyle/>
          <a:p>
            <a:r>
              <a:rPr lang="en-US" dirty="0" smtClean="0"/>
              <a:t>System Data Analysis: Quantitative</a:t>
            </a:r>
            <a:endParaRPr lang="en-US" dirty="0"/>
          </a:p>
        </p:txBody>
      </p:sp>
      <p:sp>
        <p:nvSpPr>
          <p:cNvPr id="2" name="TextBox 1"/>
          <p:cNvSpPr txBox="1"/>
          <p:nvPr/>
        </p:nvSpPr>
        <p:spPr>
          <a:xfrm>
            <a:off x="386366" y="1133341"/>
            <a:ext cx="8281116" cy="5078313"/>
          </a:xfrm>
          <a:prstGeom prst="rect">
            <a:avLst/>
          </a:prstGeom>
          <a:noFill/>
          <a:ln>
            <a:solidFill>
              <a:schemeClr val="accent1"/>
            </a:solidFill>
          </a:ln>
        </p:spPr>
        <p:txBody>
          <a:bodyPr wrap="square" rtlCol="0">
            <a:spAutoFit/>
          </a:bodyPr>
          <a:lstStyle/>
          <a:p>
            <a:endParaRPr lang="en-GB" dirty="0" smtClean="0"/>
          </a:p>
          <a:p>
            <a:endParaRPr lang="en-GB" dirty="0"/>
          </a:p>
          <a:p>
            <a:endParaRPr lang="en-GB" dirty="0" smtClean="0"/>
          </a:p>
          <a:p>
            <a:endParaRPr lang="en-GB" dirty="0"/>
          </a:p>
          <a:p>
            <a:pPr algn="ctr"/>
            <a:r>
              <a:rPr lang="en-GB" dirty="0" smtClean="0"/>
              <a:t>[enter overview of quantitative data from review of the system]</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p:txBody>
      </p:sp>
    </p:spTree>
    <p:extLst>
      <p:ext uri="{BB962C8B-B14F-4D97-AF65-F5344CB8AC3E}">
        <p14:creationId xmlns:p14="http://schemas.microsoft.com/office/powerpoint/2010/main" val="1066839102"/>
      </p:ext>
    </p:extLst>
  </p:cSld>
  <p:clrMapOvr>
    <a:masterClrMapping/>
  </p:clrMapOvr>
  <mc:AlternateContent xmlns:mc="http://schemas.openxmlformats.org/markup-compatibility/2006" xmlns:p14="http://schemas.microsoft.com/office/powerpoint/2010/main">
    <mc:Choice Requires="p14">
      <p:transition spd="slow" p14:dur="2000" advTm="4093"/>
    </mc:Choice>
    <mc:Fallback xmlns="">
      <p:transition xmlns:p14="http://schemas.microsoft.com/office/powerpoint/2010/main" spd="slow" advTm="4093"/>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50825" y="260350"/>
            <a:ext cx="8893175" cy="576263"/>
          </a:xfrm>
        </p:spPr>
        <p:txBody>
          <a:bodyPr/>
          <a:lstStyle/>
          <a:p>
            <a:r>
              <a:rPr lang="en-US" dirty="0" smtClean="0"/>
              <a:t>System Data Analysis: Quantitative</a:t>
            </a:r>
            <a:endParaRPr lang="en-US" dirty="0"/>
          </a:p>
        </p:txBody>
      </p:sp>
      <p:sp>
        <p:nvSpPr>
          <p:cNvPr id="2" name="TextBox 1"/>
          <p:cNvSpPr txBox="1"/>
          <p:nvPr/>
        </p:nvSpPr>
        <p:spPr>
          <a:xfrm>
            <a:off x="386366" y="1133341"/>
            <a:ext cx="8281116" cy="5078313"/>
          </a:xfrm>
          <a:prstGeom prst="rect">
            <a:avLst/>
          </a:prstGeom>
          <a:noFill/>
          <a:ln>
            <a:solidFill>
              <a:schemeClr val="accent1"/>
            </a:solidFill>
          </a:ln>
        </p:spPr>
        <p:txBody>
          <a:bodyPr wrap="square" rtlCol="0">
            <a:spAutoFit/>
          </a:bodyPr>
          <a:lstStyle/>
          <a:p>
            <a:endParaRPr lang="en-GB" dirty="0" smtClean="0"/>
          </a:p>
          <a:p>
            <a:endParaRPr lang="en-GB" dirty="0"/>
          </a:p>
          <a:p>
            <a:endParaRPr lang="en-GB" dirty="0" smtClean="0"/>
          </a:p>
          <a:p>
            <a:endParaRPr lang="en-GB" dirty="0"/>
          </a:p>
          <a:p>
            <a:pPr algn="ctr"/>
            <a:r>
              <a:rPr lang="en-GB" dirty="0" smtClean="0"/>
              <a:t>[enter overview of quantitative data from review of the system]</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p:txBody>
      </p:sp>
    </p:spTree>
    <p:extLst>
      <p:ext uri="{BB962C8B-B14F-4D97-AF65-F5344CB8AC3E}">
        <p14:creationId xmlns:p14="http://schemas.microsoft.com/office/powerpoint/2010/main" val="1347187678"/>
      </p:ext>
    </p:extLst>
  </p:cSld>
  <p:clrMapOvr>
    <a:masterClrMapping/>
  </p:clrMapOvr>
  <mc:AlternateContent xmlns:mc="http://schemas.openxmlformats.org/markup-compatibility/2006" xmlns:p14="http://schemas.microsoft.com/office/powerpoint/2010/main">
    <mc:Choice Requires="p14">
      <p:transition spd="slow" p14:dur="2000" advTm="4093"/>
    </mc:Choice>
    <mc:Fallback xmlns="">
      <p:transition xmlns:p14="http://schemas.microsoft.com/office/powerpoint/2010/main" spd="slow" advTm="4093"/>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Placeholder 1"/>
          <p:cNvSpPr>
            <a:spLocks noGrp="1"/>
          </p:cNvSpPr>
          <p:nvPr>
            <p:ph type="body" sz="quarter" idx="10"/>
          </p:nvPr>
        </p:nvSpPr>
        <p:spPr/>
        <p:txBody>
          <a:bodyPr/>
          <a:lstStyle/>
          <a:p>
            <a:r>
              <a:rPr lang="en-GB" altLang="en-US" dirty="0" smtClean="0"/>
              <a:t>Data and Discussion: Groups </a:t>
            </a:r>
          </a:p>
        </p:txBody>
      </p:sp>
      <p:sp>
        <p:nvSpPr>
          <p:cNvPr id="3" name="Text Placeholder 2"/>
          <p:cNvSpPr>
            <a:spLocks noGrp="1"/>
          </p:cNvSpPr>
          <p:nvPr>
            <p:ph type="body" sz="quarter" idx="11"/>
          </p:nvPr>
        </p:nvSpPr>
        <p:spPr/>
        <p:txBody>
          <a:bodyPr rtlCol="0">
            <a:normAutofit/>
          </a:bodyPr>
          <a:lstStyle/>
          <a:p>
            <a:pPr fontAlgn="auto">
              <a:spcAft>
                <a:spcPts val="0"/>
              </a:spcAft>
              <a:defRPr/>
            </a:pPr>
            <a:endParaRPr lang="en-GB" dirty="0" smtClean="0"/>
          </a:p>
          <a:p>
            <a:pPr marL="0" indent="0" fontAlgn="auto">
              <a:spcAft>
                <a:spcPts val="0"/>
              </a:spcAft>
              <a:buFont typeface="Arial" panose="020B0604020202020204" pitchFamily="34" charset="0"/>
              <a:buNone/>
              <a:defRPr/>
            </a:pPr>
            <a:endParaRPr lang="en-GB" dirty="0" smtClean="0"/>
          </a:p>
        </p:txBody>
      </p:sp>
      <p:sp>
        <p:nvSpPr>
          <p:cNvPr id="4" name="Text Placeholder 2"/>
          <p:cNvSpPr txBox="1">
            <a:spLocks/>
          </p:cNvSpPr>
          <p:nvPr/>
        </p:nvSpPr>
        <p:spPr>
          <a:xfrm>
            <a:off x="250825" y="848731"/>
            <a:ext cx="8642350" cy="5642221"/>
          </a:xfrm>
          <a:prstGeom prst="rect">
            <a:avLst/>
          </a:prstGeom>
        </p:spPr>
        <p:txBody>
          <a:bodyPr/>
          <a:lstStyle>
            <a:lvl1pPr marL="342900" indent="-342900" algn="l" defTabSz="914400" rtl="0" eaLnBrk="1" latinLnBrk="0" hangingPunct="1">
              <a:spcBef>
                <a:spcPct val="20000"/>
              </a:spcBef>
              <a:buClr>
                <a:srgbClr val="A4D620"/>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A4D620"/>
              </a:buClr>
              <a:buSzPct val="90000"/>
              <a:buFont typeface="Courier New" panose="02070309020205020404" pitchFamily="49" charset="0"/>
              <a:buChar char="o"/>
              <a:defRPr sz="1800" kern="1200" baseline="0">
                <a:solidFill>
                  <a:schemeClr val="tx1"/>
                </a:solidFill>
                <a:latin typeface="+mn-lt"/>
                <a:ea typeface="+mn-ea"/>
                <a:cs typeface="+mn-cs"/>
              </a:defRPr>
            </a:lvl2pPr>
            <a:lvl3pPr marL="1143000" indent="-228600" algn="l" defTabSz="914400" rtl="0" eaLnBrk="1" latinLnBrk="0" hangingPunct="1">
              <a:spcBef>
                <a:spcPct val="20000"/>
              </a:spcBef>
              <a:buClr>
                <a:srgbClr val="A4D620"/>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A4D620"/>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A4D620"/>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sz="2200" dirty="0" smtClean="0"/>
              <a:t>You will now review the data presented in smaller groups</a:t>
            </a:r>
          </a:p>
          <a:p>
            <a:pPr marL="0" indent="0">
              <a:buNone/>
            </a:pPr>
            <a:endParaRPr lang="en-US" altLang="en-US" sz="2200" dirty="0"/>
          </a:p>
          <a:p>
            <a:pPr marL="0" indent="0">
              <a:buNone/>
            </a:pPr>
            <a:r>
              <a:rPr lang="en-US" altLang="en-US" sz="2200" b="1" dirty="0" smtClean="0"/>
              <a:t>45 minutes</a:t>
            </a:r>
          </a:p>
          <a:p>
            <a:r>
              <a:rPr lang="en-US" altLang="en-US" sz="2200" dirty="0" smtClean="0"/>
              <a:t>As a group discuss the following points:</a:t>
            </a:r>
          </a:p>
          <a:p>
            <a:pPr lvl="1">
              <a:buFont typeface="Wingdings" panose="05000000000000000000" pitchFamily="2" charset="2"/>
              <a:buChar char="v"/>
            </a:pPr>
            <a:r>
              <a:rPr lang="en-US" altLang="en-US" sz="2200" dirty="0" smtClean="0"/>
              <a:t>Does the data presented reflect your personal experiences of the local system?</a:t>
            </a:r>
          </a:p>
          <a:p>
            <a:pPr lvl="1">
              <a:buFont typeface="Wingdings" panose="05000000000000000000" pitchFamily="2" charset="2"/>
              <a:buChar char="v"/>
            </a:pPr>
            <a:r>
              <a:rPr lang="en-US" altLang="en-US" sz="2200" dirty="0" smtClean="0"/>
              <a:t>Are there any surprises in the data presented?</a:t>
            </a:r>
          </a:p>
          <a:p>
            <a:pPr lvl="1">
              <a:buFont typeface="Wingdings" panose="05000000000000000000" pitchFamily="2" charset="2"/>
              <a:buChar char="v"/>
            </a:pPr>
            <a:r>
              <a:rPr lang="en-US" altLang="en-US" sz="2200" dirty="0" smtClean="0"/>
              <a:t>Is there anything that needs further contextual investigation?</a:t>
            </a:r>
          </a:p>
          <a:p>
            <a:pPr lvl="1">
              <a:buFont typeface="Wingdings" panose="05000000000000000000" pitchFamily="2" charset="2"/>
              <a:buChar char="v"/>
            </a:pPr>
            <a:r>
              <a:rPr lang="en-US" altLang="en-US" sz="2200" dirty="0" smtClean="0"/>
              <a:t>Is the data for your local system in line with national benchmarking?</a:t>
            </a:r>
          </a:p>
          <a:p>
            <a:pPr lvl="1">
              <a:buFont typeface="Wingdings" panose="05000000000000000000" pitchFamily="2" charset="2"/>
              <a:buChar char="v"/>
            </a:pPr>
            <a:r>
              <a:rPr lang="en-US" altLang="en-US" sz="2200" dirty="0" smtClean="0"/>
              <a:t>What data is missing?</a:t>
            </a:r>
          </a:p>
          <a:p>
            <a:pPr lvl="1">
              <a:buFont typeface="Wingdings" panose="05000000000000000000" pitchFamily="2" charset="2"/>
              <a:buChar char="v"/>
            </a:pPr>
            <a:endParaRPr lang="en-US" altLang="en-US" sz="2200" dirty="0"/>
          </a:p>
          <a:p>
            <a:pPr marL="0" indent="0">
              <a:buNone/>
            </a:pPr>
            <a:r>
              <a:rPr lang="en-US" altLang="en-US" sz="2200" b="1" dirty="0"/>
              <a:t>Feedback: 30 minutes</a:t>
            </a:r>
          </a:p>
          <a:p>
            <a:r>
              <a:rPr lang="en-US" altLang="en-US" sz="2200" dirty="0"/>
              <a:t>Each table feeds </a:t>
            </a:r>
            <a:r>
              <a:rPr lang="en-US" altLang="en-US" sz="2200" dirty="0" smtClean="0"/>
              <a:t>back their </a:t>
            </a:r>
            <a:r>
              <a:rPr lang="en-US" altLang="en-US" sz="2200" dirty="0"/>
              <a:t>key </a:t>
            </a:r>
            <a:r>
              <a:rPr lang="en-US" altLang="en-US" sz="2200" dirty="0" smtClean="0"/>
              <a:t>points to </a:t>
            </a:r>
            <a:r>
              <a:rPr lang="en-US" altLang="en-US" sz="2200" dirty="0"/>
              <a:t>the group as a </a:t>
            </a:r>
            <a:r>
              <a:rPr lang="en-US" altLang="en-US" sz="2200" dirty="0" smtClean="0"/>
              <a:t>whole</a:t>
            </a:r>
          </a:p>
          <a:p>
            <a:r>
              <a:rPr lang="en-US" altLang="en-US" sz="2200" dirty="0" smtClean="0"/>
              <a:t>Comments </a:t>
            </a:r>
            <a:r>
              <a:rPr lang="en-US" altLang="en-US" sz="2200" dirty="0"/>
              <a:t>on the points shared by each </a:t>
            </a:r>
            <a:r>
              <a:rPr lang="en-US" altLang="en-US" sz="2200" dirty="0" smtClean="0"/>
              <a:t>table</a:t>
            </a:r>
          </a:p>
          <a:p>
            <a:pPr lvl="1"/>
            <a:endParaRPr lang="en-US" altLang="en-US" dirty="0" smtClean="0"/>
          </a:p>
        </p:txBody>
      </p:sp>
    </p:spTree>
    <p:extLst>
      <p:ext uri="{BB962C8B-B14F-4D97-AF65-F5344CB8AC3E}">
        <p14:creationId xmlns:p14="http://schemas.microsoft.com/office/powerpoint/2010/main" val="40307057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Placeholder 1"/>
          <p:cNvSpPr>
            <a:spLocks noGrp="1"/>
          </p:cNvSpPr>
          <p:nvPr>
            <p:ph type="body" sz="quarter" idx="10"/>
          </p:nvPr>
        </p:nvSpPr>
        <p:spPr/>
        <p:txBody>
          <a:bodyPr/>
          <a:lstStyle/>
          <a:p>
            <a:r>
              <a:rPr lang="en-GB" altLang="en-US" dirty="0" smtClean="0"/>
              <a:t>Data and Discussion: actions to take forward</a:t>
            </a:r>
          </a:p>
        </p:txBody>
      </p:sp>
      <p:sp>
        <p:nvSpPr>
          <p:cNvPr id="3" name="Text Placeholder 2"/>
          <p:cNvSpPr>
            <a:spLocks noGrp="1"/>
          </p:cNvSpPr>
          <p:nvPr>
            <p:ph type="body" sz="quarter" idx="11"/>
          </p:nvPr>
        </p:nvSpPr>
        <p:spPr/>
        <p:txBody>
          <a:bodyPr rtlCol="0">
            <a:normAutofit/>
          </a:bodyPr>
          <a:lstStyle/>
          <a:p>
            <a:pPr fontAlgn="auto">
              <a:spcAft>
                <a:spcPts val="0"/>
              </a:spcAft>
              <a:defRPr/>
            </a:pPr>
            <a:endParaRPr lang="en-GB" dirty="0" smtClean="0"/>
          </a:p>
          <a:p>
            <a:pPr marL="0" indent="0" fontAlgn="auto">
              <a:spcAft>
                <a:spcPts val="0"/>
              </a:spcAft>
              <a:buFont typeface="Arial" panose="020B0604020202020204" pitchFamily="34" charset="0"/>
              <a:buNone/>
              <a:defRPr/>
            </a:pPr>
            <a:endParaRPr lang="en-GB" dirty="0" smtClean="0"/>
          </a:p>
        </p:txBody>
      </p:sp>
      <p:sp>
        <p:nvSpPr>
          <p:cNvPr id="4" name="Text Placeholder 2"/>
          <p:cNvSpPr txBox="1">
            <a:spLocks/>
          </p:cNvSpPr>
          <p:nvPr/>
        </p:nvSpPr>
        <p:spPr>
          <a:xfrm>
            <a:off x="250825" y="1056068"/>
            <a:ext cx="8642350" cy="5434884"/>
          </a:xfrm>
          <a:prstGeom prst="rect">
            <a:avLst/>
          </a:prstGeom>
        </p:spPr>
        <p:txBody>
          <a:bodyPr/>
          <a:lstStyle>
            <a:lvl1pPr marL="342900" indent="-342900" algn="l" defTabSz="914400" rtl="0" eaLnBrk="1" latinLnBrk="0" hangingPunct="1">
              <a:spcBef>
                <a:spcPct val="20000"/>
              </a:spcBef>
              <a:buClr>
                <a:srgbClr val="A4D620"/>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A4D620"/>
              </a:buClr>
              <a:buSzPct val="90000"/>
              <a:buFont typeface="Courier New" panose="02070309020205020404" pitchFamily="49" charset="0"/>
              <a:buChar char="o"/>
              <a:defRPr sz="1800" kern="1200" baseline="0">
                <a:solidFill>
                  <a:schemeClr val="tx1"/>
                </a:solidFill>
                <a:latin typeface="+mn-lt"/>
                <a:ea typeface="+mn-ea"/>
                <a:cs typeface="+mn-cs"/>
              </a:defRPr>
            </a:lvl2pPr>
            <a:lvl3pPr marL="1143000" indent="-228600" algn="l" defTabSz="914400" rtl="0" eaLnBrk="1" latinLnBrk="0" hangingPunct="1">
              <a:spcBef>
                <a:spcPct val="20000"/>
              </a:spcBef>
              <a:buClr>
                <a:srgbClr val="A4D620"/>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A4D620"/>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A4D620"/>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en-US" sz="2200" dirty="0" smtClean="0"/>
              <a:t>Based on the group discussions and the feedback</a:t>
            </a:r>
            <a:r>
              <a:rPr lang="en-US" altLang="en-US" sz="2200" dirty="0"/>
              <a:t> </a:t>
            </a:r>
            <a:r>
              <a:rPr lang="en-US" altLang="en-US" sz="2200" dirty="0" smtClean="0"/>
              <a:t>we will now identify any further investigation that needs to be undertaken</a:t>
            </a:r>
          </a:p>
          <a:p>
            <a:pPr marL="0" indent="0">
              <a:buNone/>
            </a:pPr>
            <a:endParaRPr lang="en-US" altLang="en-US" sz="2200" dirty="0" smtClean="0"/>
          </a:p>
          <a:p>
            <a:r>
              <a:rPr lang="en-US" altLang="en-US" sz="2200" dirty="0" smtClean="0"/>
              <a:t>What do we need to look into further?</a:t>
            </a:r>
          </a:p>
          <a:p>
            <a:r>
              <a:rPr lang="en-US" altLang="en-US" sz="2200" dirty="0" smtClean="0"/>
              <a:t>What additional data do we need to collect?</a:t>
            </a:r>
          </a:p>
          <a:p>
            <a:r>
              <a:rPr lang="en-US" altLang="en-US" sz="2200" dirty="0" smtClean="0"/>
              <a:t>Do we have data from all agencies involved in supporting children and young people?</a:t>
            </a:r>
          </a:p>
          <a:p>
            <a:pPr marL="0" indent="0">
              <a:buNone/>
            </a:pPr>
            <a:endParaRPr lang="en-US" altLang="en-US" sz="2200" dirty="0" smtClean="0"/>
          </a:p>
          <a:p>
            <a:pPr marL="0" indent="0">
              <a:buNone/>
            </a:pPr>
            <a:endParaRPr lang="en-US" altLang="en-US" sz="2200" dirty="0"/>
          </a:p>
          <a:p>
            <a:pPr marL="0" indent="0">
              <a:buNone/>
            </a:pPr>
            <a:r>
              <a:rPr lang="en-US" altLang="en-US" sz="2200" b="1" dirty="0" smtClean="0"/>
              <a:t>15 minutes</a:t>
            </a:r>
          </a:p>
          <a:p>
            <a:r>
              <a:rPr lang="en-US" altLang="en-US" sz="2200" dirty="0" smtClean="0"/>
              <a:t>List all actions to take forward on flipchart paper</a:t>
            </a:r>
          </a:p>
        </p:txBody>
      </p:sp>
    </p:spTree>
    <p:extLst>
      <p:ext uri="{BB962C8B-B14F-4D97-AF65-F5344CB8AC3E}">
        <p14:creationId xmlns:p14="http://schemas.microsoft.com/office/powerpoint/2010/main" val="25499220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403967"/>
            <a:ext cx="7772400" cy="2596658"/>
          </a:xfrm>
        </p:spPr>
        <p:txBody>
          <a:bodyPr/>
          <a:lstStyle/>
          <a:p>
            <a:r>
              <a:rPr lang="en-GB" sz="3600" dirty="0" smtClean="0">
                <a:solidFill>
                  <a:schemeClr val="accent5"/>
                </a:solidFill>
              </a:rPr>
              <a:t>Next Steps</a:t>
            </a:r>
            <a:endParaRPr lang="en-US" sz="3600" b="1" i="1" dirty="0">
              <a:solidFill>
                <a:schemeClr val="accent5"/>
              </a:solidFill>
            </a:endParaRPr>
          </a:p>
        </p:txBody>
      </p:sp>
    </p:spTree>
    <p:extLst>
      <p:ext uri="{BB962C8B-B14F-4D97-AF65-F5344CB8AC3E}">
        <p14:creationId xmlns:p14="http://schemas.microsoft.com/office/powerpoint/2010/main" val="4027726188"/>
      </p:ext>
    </p:extLst>
  </p:cSld>
  <p:clrMapOvr>
    <a:masterClrMapping/>
  </p:clrMapOvr>
  <mc:AlternateContent xmlns:mc="http://schemas.openxmlformats.org/markup-compatibility/2006" xmlns:p14="http://schemas.microsoft.com/office/powerpoint/2010/main">
    <mc:Choice Requires="p14">
      <p:transition spd="slow" p14:dur="2000" advTm="3090"/>
    </mc:Choice>
    <mc:Fallback xmlns="">
      <p:transition xmlns:p14="http://schemas.microsoft.com/office/powerpoint/2010/main" spd="slow" advTm="309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403967"/>
            <a:ext cx="7772400" cy="1158383"/>
          </a:xfrm>
        </p:spPr>
        <p:txBody>
          <a:bodyPr/>
          <a:lstStyle/>
          <a:p>
            <a:r>
              <a:rPr lang="en-GB" sz="3600" dirty="0" smtClean="0">
                <a:solidFill>
                  <a:schemeClr val="accent5"/>
                </a:solidFill>
              </a:rPr>
              <a:t>Overview of THRIVE and </a:t>
            </a:r>
            <a:r>
              <a:rPr lang="en-GB" sz="3600" dirty="0" err="1" smtClean="0">
                <a:solidFill>
                  <a:schemeClr val="accent5"/>
                </a:solidFill>
              </a:rPr>
              <a:t>i</a:t>
            </a:r>
            <a:r>
              <a:rPr lang="en-GB" sz="3600" dirty="0" smtClean="0">
                <a:solidFill>
                  <a:schemeClr val="accent5"/>
                </a:solidFill>
              </a:rPr>
              <a:t>-THRIVE</a:t>
            </a:r>
            <a:endParaRPr lang="en-US" sz="3600" b="1" i="1" dirty="0">
              <a:solidFill>
                <a:schemeClr val="accent5"/>
              </a:solidFill>
            </a:endParaRPr>
          </a:p>
        </p:txBody>
      </p:sp>
    </p:spTree>
    <p:extLst>
      <p:ext uri="{BB962C8B-B14F-4D97-AF65-F5344CB8AC3E}">
        <p14:creationId xmlns:p14="http://schemas.microsoft.com/office/powerpoint/2010/main" val="432548492"/>
      </p:ext>
    </p:extLst>
  </p:cSld>
  <p:clrMapOvr>
    <a:masterClrMapping/>
  </p:clrMapOvr>
  <mc:AlternateContent xmlns:mc="http://schemas.openxmlformats.org/markup-compatibility/2006" xmlns:p14="http://schemas.microsoft.com/office/powerpoint/2010/main">
    <mc:Choice Requires="p14">
      <p:transition spd="slow" p14:dur="2000" advTm="3090"/>
    </mc:Choice>
    <mc:Fallback xmlns="">
      <p:transition xmlns:p14="http://schemas.microsoft.com/office/powerpoint/2010/main" spd="slow" advTm="309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Next steps</a:t>
            </a:r>
            <a:endParaRPr lang="en-US" dirty="0"/>
          </a:p>
        </p:txBody>
      </p:sp>
      <p:sp>
        <p:nvSpPr>
          <p:cNvPr id="3" name="Text Placeholder 2"/>
          <p:cNvSpPr>
            <a:spLocks noGrp="1"/>
          </p:cNvSpPr>
          <p:nvPr>
            <p:ph type="body" sz="quarter" idx="11"/>
          </p:nvPr>
        </p:nvSpPr>
        <p:spPr/>
        <p:txBody>
          <a:bodyPr/>
          <a:lstStyle/>
          <a:p>
            <a:r>
              <a:rPr lang="en-US" sz="2200" dirty="0" smtClean="0"/>
              <a:t>Action points typed up and sent out to the group</a:t>
            </a:r>
          </a:p>
          <a:p>
            <a:pPr marL="0" indent="0">
              <a:buNone/>
            </a:pPr>
            <a:endParaRPr lang="en-US" sz="2200" dirty="0" smtClean="0"/>
          </a:p>
          <a:p>
            <a:r>
              <a:rPr lang="en-US" sz="2200" dirty="0" smtClean="0"/>
              <a:t>Qualitative review of the system undertaken</a:t>
            </a:r>
          </a:p>
          <a:p>
            <a:pPr marL="0" indent="0">
              <a:buNone/>
            </a:pPr>
            <a:endParaRPr lang="en-US" sz="2200" dirty="0"/>
          </a:p>
          <a:p>
            <a:r>
              <a:rPr lang="en-US" sz="2200" dirty="0" smtClean="0"/>
              <a:t>Plans for further work on understanding the system including the THRIVE Assessment Tool and agreeing priorities to take forward</a:t>
            </a:r>
          </a:p>
          <a:p>
            <a:endParaRPr lang="en-US" sz="2200" dirty="0"/>
          </a:p>
          <a:p>
            <a:r>
              <a:rPr lang="en-US" sz="2200" dirty="0" smtClean="0"/>
              <a:t>Redesign workshop</a:t>
            </a:r>
          </a:p>
          <a:p>
            <a:endParaRPr lang="en-US" dirty="0" smtClean="0"/>
          </a:p>
          <a:p>
            <a:pPr marL="0" indent="0">
              <a:buNone/>
            </a:pPr>
            <a:endParaRPr lang="en-US" sz="1500" dirty="0" smtClean="0"/>
          </a:p>
        </p:txBody>
      </p:sp>
    </p:spTree>
    <p:extLst>
      <p:ext uri="{BB962C8B-B14F-4D97-AF65-F5344CB8AC3E}">
        <p14:creationId xmlns:p14="http://schemas.microsoft.com/office/powerpoint/2010/main" val="10078909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For more </a:t>
            </a:r>
            <a:r>
              <a:rPr lang="en-US" dirty="0" smtClean="0"/>
              <a:t>information: the i-THRIVE Programme Team</a:t>
            </a:r>
            <a:endParaRPr lang="en-US" dirty="0"/>
          </a:p>
        </p:txBody>
      </p:sp>
      <p:sp>
        <p:nvSpPr>
          <p:cNvPr id="3" name="Text Placeholder 2"/>
          <p:cNvSpPr>
            <a:spLocks noGrp="1"/>
          </p:cNvSpPr>
          <p:nvPr>
            <p:ph type="body" sz="quarter" idx="11"/>
          </p:nvPr>
        </p:nvSpPr>
        <p:spPr>
          <a:xfrm>
            <a:off x="1332865" y="1424834"/>
            <a:ext cx="6698615" cy="4535488"/>
          </a:xfrm>
        </p:spPr>
        <p:txBody>
          <a:bodyPr/>
          <a:lstStyle/>
          <a:p>
            <a:pPr marL="0" indent="0">
              <a:buNone/>
            </a:pPr>
            <a:r>
              <a:rPr lang="en-US" sz="1400" b="1" dirty="0" smtClean="0">
                <a:solidFill>
                  <a:srgbClr val="000000"/>
                </a:solidFill>
              </a:rPr>
              <a:t>Anna </a:t>
            </a:r>
            <a:r>
              <a:rPr lang="en-US" sz="1400" b="1" dirty="0">
                <a:solidFill>
                  <a:srgbClr val="000000"/>
                </a:solidFill>
              </a:rPr>
              <a:t>Moore: </a:t>
            </a:r>
            <a:endParaRPr lang="en-US" sz="1400" b="1" dirty="0" smtClean="0">
              <a:solidFill>
                <a:srgbClr val="000000"/>
              </a:solidFill>
            </a:endParaRPr>
          </a:p>
          <a:p>
            <a:pPr marL="0" indent="0">
              <a:buNone/>
            </a:pPr>
            <a:r>
              <a:rPr lang="en-US" sz="1400" dirty="0" smtClean="0">
                <a:solidFill>
                  <a:srgbClr val="000000"/>
                </a:solidFill>
              </a:rPr>
              <a:t>i</a:t>
            </a:r>
            <a:r>
              <a:rPr lang="en-US" sz="1400" dirty="0">
                <a:solidFill>
                  <a:srgbClr val="000000"/>
                </a:solidFill>
              </a:rPr>
              <a:t>-THRIVE </a:t>
            </a:r>
            <a:r>
              <a:rPr lang="en-US" sz="1400" dirty="0" smtClean="0">
                <a:solidFill>
                  <a:srgbClr val="000000"/>
                </a:solidFill>
              </a:rPr>
              <a:t>Lead</a:t>
            </a:r>
          </a:p>
          <a:p>
            <a:pPr marL="0" indent="0">
              <a:buNone/>
            </a:pPr>
            <a:r>
              <a:rPr lang="en-US" sz="1400" dirty="0" smtClean="0">
                <a:hlinkClick r:id="rId2"/>
              </a:rPr>
              <a:t>a.moore</a:t>
            </a:r>
            <a:r>
              <a:rPr lang="en-US" sz="1400" dirty="0">
                <a:hlinkClick r:id="rId2"/>
              </a:rPr>
              <a:t>@ucl.ac.uk</a:t>
            </a:r>
            <a:endParaRPr lang="en-US" sz="1400" dirty="0"/>
          </a:p>
          <a:p>
            <a:pPr marL="0" indent="0">
              <a:buNone/>
            </a:pPr>
            <a:endParaRPr lang="en-US" sz="1400" b="1" dirty="0" smtClean="0"/>
          </a:p>
          <a:p>
            <a:pPr marL="0" indent="0">
              <a:buNone/>
            </a:pPr>
            <a:r>
              <a:rPr lang="en-US" sz="1400" b="1" dirty="0" smtClean="0"/>
              <a:t>Emma </a:t>
            </a:r>
            <a:r>
              <a:rPr lang="en-US" sz="1400" b="1" dirty="0"/>
              <a:t>Louisy:</a:t>
            </a:r>
          </a:p>
          <a:p>
            <a:pPr marL="0" indent="0">
              <a:buNone/>
            </a:pPr>
            <a:r>
              <a:rPr lang="en-US" sz="1400" dirty="0" smtClean="0"/>
              <a:t>i</a:t>
            </a:r>
            <a:r>
              <a:rPr lang="en-US" sz="1400" dirty="0"/>
              <a:t>-THRIVE Programme </a:t>
            </a:r>
            <a:r>
              <a:rPr lang="en-US" sz="1400" dirty="0" smtClean="0"/>
              <a:t>Manager</a:t>
            </a:r>
          </a:p>
          <a:p>
            <a:pPr marL="0" indent="0">
              <a:buNone/>
            </a:pPr>
            <a:r>
              <a:rPr lang="en-US" sz="1400" dirty="0" smtClean="0">
                <a:hlinkClick r:id="rId3"/>
              </a:rPr>
              <a:t>ELouisy</a:t>
            </a:r>
            <a:r>
              <a:rPr lang="en-US" sz="1400" dirty="0">
                <a:hlinkClick r:id="rId3"/>
              </a:rPr>
              <a:t>@Tavi-</a:t>
            </a:r>
            <a:r>
              <a:rPr lang="en-US" sz="1400" dirty="0" smtClean="0">
                <a:hlinkClick r:id="rId3"/>
              </a:rPr>
              <a:t>Port.nhs.uk</a:t>
            </a:r>
            <a:endParaRPr lang="en-US" sz="1400" dirty="0" smtClean="0"/>
          </a:p>
          <a:p>
            <a:pPr marL="0" indent="0">
              <a:buNone/>
            </a:pPr>
            <a:endParaRPr lang="en-US" sz="1400" b="1" dirty="0" smtClean="0"/>
          </a:p>
          <a:p>
            <a:pPr marL="0" indent="0">
              <a:buNone/>
            </a:pPr>
            <a:r>
              <a:rPr lang="en-US" sz="1400" b="1" dirty="0" smtClean="0"/>
              <a:t>Rachel James:</a:t>
            </a:r>
            <a:endParaRPr lang="en-US" sz="1400" b="1" dirty="0"/>
          </a:p>
          <a:p>
            <a:pPr marL="0" indent="0">
              <a:buNone/>
            </a:pPr>
            <a:r>
              <a:rPr lang="en-US" sz="1400" dirty="0"/>
              <a:t>i-THRIVE </a:t>
            </a:r>
            <a:r>
              <a:rPr lang="en-US" sz="1400" dirty="0" smtClean="0"/>
              <a:t>Clinical Lead</a:t>
            </a:r>
            <a:endParaRPr lang="en-US" sz="1400" dirty="0"/>
          </a:p>
          <a:p>
            <a:pPr marL="0" indent="0">
              <a:buNone/>
            </a:pPr>
            <a:r>
              <a:rPr lang="en-US" sz="1400" dirty="0" smtClean="0">
                <a:hlinkClick r:id="rId4"/>
              </a:rPr>
              <a:t>rjames</a:t>
            </a:r>
            <a:r>
              <a:rPr lang="en-US" sz="1400" dirty="0">
                <a:hlinkClick r:id="rId4"/>
              </a:rPr>
              <a:t>@tavi-</a:t>
            </a:r>
            <a:r>
              <a:rPr lang="en-US" sz="1400" dirty="0" smtClean="0">
                <a:hlinkClick r:id="rId4"/>
              </a:rPr>
              <a:t>port.nhs.uk</a:t>
            </a:r>
            <a:endParaRPr lang="en-US" sz="1400" dirty="0" smtClean="0"/>
          </a:p>
          <a:p>
            <a:pPr marL="0" indent="0">
              <a:buNone/>
            </a:pPr>
            <a:endParaRPr lang="en-US" sz="1400" dirty="0"/>
          </a:p>
          <a:p>
            <a:pPr marL="0" indent="0">
              <a:buNone/>
            </a:pPr>
            <a:r>
              <a:rPr lang="en-US" sz="1400" b="1" dirty="0" smtClean="0"/>
              <a:t>Ilse Lee:</a:t>
            </a:r>
          </a:p>
          <a:p>
            <a:pPr marL="0" indent="0">
              <a:buNone/>
            </a:pPr>
            <a:r>
              <a:rPr lang="en-US" sz="1400" dirty="0" smtClean="0"/>
              <a:t>Senior Research Assistant and Community of Practice Manager</a:t>
            </a:r>
          </a:p>
          <a:p>
            <a:pPr marL="0" indent="0">
              <a:buNone/>
            </a:pPr>
            <a:r>
              <a:rPr lang="en-US" sz="1400" dirty="0" smtClean="0">
                <a:hlinkClick r:id="rId5"/>
              </a:rPr>
              <a:t>Ilse.Lee@annafreud.org</a:t>
            </a:r>
            <a:endParaRPr lang="en-US" sz="1600" dirty="0">
              <a:solidFill>
                <a:srgbClr val="000000"/>
              </a:solidFill>
            </a:endParaRPr>
          </a:p>
          <a:p>
            <a:pPr marL="0" indent="0">
              <a:buNone/>
            </a:pPr>
            <a:endParaRPr lang="en-US" sz="1600" dirty="0" smtClean="0">
              <a:solidFill>
                <a:srgbClr val="000000"/>
              </a:solidFill>
            </a:endParaRP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4" name="Picture 3"/>
          <p:cNvPicPr>
            <a:picLocks noChangeAspect="1"/>
          </p:cNvPicPr>
          <p:nvPr/>
        </p:nvPicPr>
        <p:blipFill>
          <a:blip r:embed="rId6"/>
          <a:stretch>
            <a:fillRect/>
          </a:stretch>
        </p:blipFill>
        <p:spPr>
          <a:xfrm>
            <a:off x="430239" y="2500730"/>
            <a:ext cx="724503" cy="710435"/>
          </a:xfrm>
          <a:prstGeom prst="rect">
            <a:avLst/>
          </a:prstGeom>
          <a:ln>
            <a:solidFill>
              <a:schemeClr val="accent5"/>
            </a:solidFill>
          </a:ln>
        </p:spPr>
      </p:pic>
      <p:pic>
        <p:nvPicPr>
          <p:cNvPr id="5" name="Picture 4"/>
          <p:cNvPicPr>
            <a:picLocks noChangeAspect="1"/>
          </p:cNvPicPr>
          <p:nvPr/>
        </p:nvPicPr>
        <p:blipFill rotWithShape="1">
          <a:blip r:embed="rId7"/>
          <a:srcRect b="24420"/>
          <a:stretch/>
        </p:blipFill>
        <p:spPr>
          <a:xfrm>
            <a:off x="438423" y="3486416"/>
            <a:ext cx="729455" cy="735610"/>
          </a:xfrm>
          <a:prstGeom prst="rect">
            <a:avLst/>
          </a:prstGeom>
          <a:ln>
            <a:solidFill>
              <a:schemeClr val="accent5"/>
            </a:solidFill>
          </a:ln>
        </p:spPr>
      </p:pic>
      <p:pic>
        <p:nvPicPr>
          <p:cNvPr id="6" name="Picture 5"/>
          <p:cNvPicPr>
            <a:picLocks noChangeAspect="1"/>
          </p:cNvPicPr>
          <p:nvPr/>
        </p:nvPicPr>
        <p:blipFill rotWithShape="1">
          <a:blip r:embed="rId8"/>
          <a:srcRect l="9783" t="4666" b="21524"/>
          <a:stretch/>
        </p:blipFill>
        <p:spPr>
          <a:xfrm>
            <a:off x="409575" y="1424834"/>
            <a:ext cx="765832" cy="708768"/>
          </a:xfrm>
          <a:prstGeom prst="rect">
            <a:avLst/>
          </a:prstGeom>
          <a:ln>
            <a:solidFill>
              <a:schemeClr val="accent5"/>
            </a:solidFill>
          </a:ln>
        </p:spPr>
      </p:pic>
      <p:pic>
        <p:nvPicPr>
          <p:cNvPr id="7" name="Picture 6"/>
          <p:cNvPicPr>
            <a:picLocks noChangeAspect="1"/>
          </p:cNvPicPr>
          <p:nvPr/>
        </p:nvPicPr>
        <p:blipFill rotWithShape="1">
          <a:blip r:embed="rId9"/>
          <a:srcRect l="9558"/>
          <a:stretch/>
        </p:blipFill>
        <p:spPr>
          <a:xfrm>
            <a:off x="438423" y="4484494"/>
            <a:ext cx="729456" cy="793100"/>
          </a:xfrm>
          <a:prstGeom prst="rect">
            <a:avLst/>
          </a:prstGeom>
          <a:ln>
            <a:solidFill>
              <a:schemeClr val="accent5"/>
            </a:solidFill>
          </a:ln>
        </p:spPr>
      </p:pic>
      <p:sp>
        <p:nvSpPr>
          <p:cNvPr id="8" name="TextBox 7"/>
          <p:cNvSpPr txBox="1"/>
          <p:nvPr/>
        </p:nvSpPr>
        <p:spPr>
          <a:xfrm>
            <a:off x="2950977" y="1436967"/>
            <a:ext cx="1183141" cy="738664"/>
          </a:xfrm>
          <a:prstGeom prst="rect">
            <a:avLst/>
          </a:prstGeom>
          <a:noFill/>
          <a:ln>
            <a:solidFill>
              <a:srgbClr val="FF0000"/>
            </a:solidFill>
          </a:ln>
        </p:spPr>
        <p:txBody>
          <a:bodyPr wrap="square" rtlCol="0">
            <a:spAutoFit/>
          </a:bodyPr>
          <a:lstStyle/>
          <a:p>
            <a:pPr algn="ctr"/>
            <a:r>
              <a:rPr lang="en-GB" sz="1400" dirty="0" smtClean="0">
                <a:solidFill>
                  <a:srgbClr val="FF0000"/>
                </a:solidFill>
              </a:rPr>
              <a:t>Currently on Maternity Leave</a:t>
            </a:r>
            <a:endParaRPr lang="en-GB" sz="1400" dirty="0">
              <a:solidFill>
                <a:srgbClr val="FF0000"/>
              </a:solidFill>
            </a:endParaRPr>
          </a:p>
        </p:txBody>
      </p:sp>
    </p:spTree>
    <p:extLst>
      <p:ext uri="{BB962C8B-B14F-4D97-AF65-F5344CB8AC3E}">
        <p14:creationId xmlns:p14="http://schemas.microsoft.com/office/powerpoint/2010/main" val="251226634"/>
      </p:ext>
    </p:extLst>
  </p:cSld>
  <p:clrMapOvr>
    <a:masterClrMapping/>
  </p:clrMapOvr>
  <mc:AlternateContent xmlns:mc="http://schemas.openxmlformats.org/markup-compatibility/2006" xmlns:p14="http://schemas.microsoft.com/office/powerpoint/2010/main">
    <mc:Choice Requires="p14">
      <p:transition spd="slow" p14:dur="2000" advTm="317"/>
    </mc:Choice>
    <mc:Fallback xmlns="">
      <p:transition xmlns:p14="http://schemas.microsoft.com/office/powerpoint/2010/main" spd="slow" advTm="317"/>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http://archive.teachfind.com/ttv/static.teachers.tv/shared/EMMA/microsites/readytolearn/logo-tavistock-portman.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41760" y="676438"/>
            <a:ext cx="2649442" cy="96605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251520" y="260649"/>
            <a:ext cx="5238582" cy="492443"/>
          </a:xfrm>
          <a:prstGeom prst="rect">
            <a:avLst/>
          </a:prstGeom>
        </p:spPr>
        <p:txBody>
          <a:bodyPr wrap="square">
            <a:spAutoFit/>
          </a:bodyPr>
          <a:lstStyle/>
          <a:p>
            <a:pPr fontAlgn="auto">
              <a:spcBef>
                <a:spcPts val="0"/>
              </a:spcBef>
              <a:spcAft>
                <a:spcPts val="0"/>
              </a:spcAft>
              <a:defRPr/>
            </a:pPr>
            <a:r>
              <a:rPr lang="en-GB" sz="2600" b="1" dirty="0" smtClean="0">
                <a:solidFill>
                  <a:srgbClr val="781D7D"/>
                </a:solidFill>
              </a:rPr>
              <a:t>THRIVE &amp; i-THRIVE</a:t>
            </a:r>
            <a:endParaRPr lang="en-GB" sz="2600" b="1" dirty="0">
              <a:solidFill>
                <a:srgbClr val="781D7D"/>
              </a:solidFill>
            </a:endParaRPr>
          </a:p>
        </p:txBody>
      </p:sp>
      <p:pic>
        <p:nvPicPr>
          <p:cNvPr id="7" name="Picture 6"/>
          <p:cNvPicPr>
            <a:picLocks noChangeAspect="1"/>
          </p:cNvPicPr>
          <p:nvPr/>
        </p:nvPicPr>
        <p:blipFill>
          <a:blip r:embed="rId4"/>
          <a:stretch>
            <a:fillRect/>
          </a:stretch>
        </p:blipFill>
        <p:spPr>
          <a:xfrm>
            <a:off x="500743" y="811610"/>
            <a:ext cx="2267890" cy="712392"/>
          </a:xfrm>
          <a:prstGeom prst="rect">
            <a:avLst/>
          </a:prstGeom>
        </p:spPr>
      </p:pic>
      <p:pic>
        <p:nvPicPr>
          <p:cNvPr id="3" name="Picture 2"/>
          <p:cNvPicPr>
            <a:picLocks noChangeAspect="1"/>
          </p:cNvPicPr>
          <p:nvPr/>
        </p:nvPicPr>
        <p:blipFill>
          <a:blip r:embed="rId5"/>
          <a:stretch>
            <a:fillRect/>
          </a:stretch>
        </p:blipFill>
        <p:spPr>
          <a:xfrm>
            <a:off x="7032102" y="4622256"/>
            <a:ext cx="1295494" cy="1321798"/>
          </a:xfrm>
          <a:prstGeom prst="rect">
            <a:avLst/>
          </a:prstGeom>
        </p:spPr>
      </p:pic>
      <p:sp>
        <p:nvSpPr>
          <p:cNvPr id="11" name="TextBox 10"/>
          <p:cNvSpPr txBox="1"/>
          <p:nvPr/>
        </p:nvSpPr>
        <p:spPr>
          <a:xfrm>
            <a:off x="370786" y="1772173"/>
            <a:ext cx="5518385" cy="4247317"/>
          </a:xfrm>
          <a:prstGeom prst="rect">
            <a:avLst/>
          </a:prstGeom>
          <a:noFill/>
        </p:spPr>
        <p:txBody>
          <a:bodyPr wrap="square" rtlCol="0">
            <a:spAutoFit/>
          </a:bodyPr>
          <a:lstStyle/>
          <a:p>
            <a:pPr marL="285750" indent="-285750">
              <a:buClr>
                <a:srgbClr val="A4D620"/>
              </a:buClr>
              <a:buFont typeface="Arial" panose="020B0604020202020204" pitchFamily="34" charset="0"/>
              <a:buChar char="•"/>
            </a:pPr>
            <a:r>
              <a:rPr lang="en-US" dirty="0" smtClean="0"/>
              <a:t>The THRIVE conceptual framework was developed </a:t>
            </a:r>
            <a:r>
              <a:rPr lang="en-US" dirty="0"/>
              <a:t>as a collaboration between the Anna Freud National Centre for Children and Families and the </a:t>
            </a:r>
            <a:r>
              <a:rPr lang="en-US" dirty="0" err="1"/>
              <a:t>Tavistock</a:t>
            </a:r>
            <a:r>
              <a:rPr lang="en-US" dirty="0"/>
              <a:t> and Portman NHS Foundation </a:t>
            </a:r>
            <a:r>
              <a:rPr lang="en-US" dirty="0" smtClean="0"/>
              <a:t>Trust.</a:t>
            </a:r>
          </a:p>
          <a:p>
            <a:pPr marL="285750" indent="-285750">
              <a:buClr>
                <a:srgbClr val="A4D620"/>
              </a:buClr>
              <a:buFont typeface="Arial" panose="020B0604020202020204" pitchFamily="34" charset="0"/>
              <a:buChar char="•"/>
            </a:pPr>
            <a:endParaRPr lang="en-US" dirty="0"/>
          </a:p>
          <a:p>
            <a:pPr marL="285750" indent="-285750">
              <a:buClr>
                <a:srgbClr val="A4D620"/>
              </a:buClr>
              <a:buFont typeface="Arial" panose="020B0604020202020204" pitchFamily="34" charset="0"/>
              <a:buChar char="•"/>
            </a:pPr>
            <a:r>
              <a:rPr lang="en-US" dirty="0" err="1" smtClean="0"/>
              <a:t>i</a:t>
            </a:r>
            <a:r>
              <a:rPr lang="en-US" dirty="0" smtClean="0"/>
              <a:t>-THRIVE is the implementation programme that supports sites to translate the THRIVE conceptual framework into a model of care that fits local context.</a:t>
            </a:r>
          </a:p>
          <a:p>
            <a:pPr marL="285750" indent="-285750">
              <a:buClr>
                <a:srgbClr val="A4D620"/>
              </a:buClr>
              <a:buFont typeface="Arial" panose="020B0604020202020204" pitchFamily="34" charset="0"/>
              <a:buChar char="•"/>
            </a:pPr>
            <a:endParaRPr lang="en-US" dirty="0" smtClean="0"/>
          </a:p>
          <a:p>
            <a:pPr marL="285750" indent="-285750">
              <a:buClr>
                <a:srgbClr val="A4D620"/>
              </a:buClr>
              <a:buFont typeface="Arial" panose="020B0604020202020204" pitchFamily="34" charset="0"/>
              <a:buChar char="•"/>
            </a:pPr>
            <a:r>
              <a:rPr lang="en-US" dirty="0" smtClean="0"/>
              <a:t>The </a:t>
            </a:r>
            <a:r>
              <a:rPr lang="en-US" dirty="0" err="1" smtClean="0"/>
              <a:t>i</a:t>
            </a:r>
            <a:r>
              <a:rPr lang="en-US" dirty="0" smtClean="0"/>
              <a:t>-THRIVE programme is a collaboration between the Anna Freud National Centre for Children and Families, the </a:t>
            </a:r>
            <a:r>
              <a:rPr lang="en-US" dirty="0" err="1" smtClean="0"/>
              <a:t>Tavistock</a:t>
            </a:r>
            <a:r>
              <a:rPr lang="en-US" dirty="0" smtClean="0"/>
              <a:t> and Portman NHS Foundation Trust, Dartmouth Institute for Health Policy and Clinical Practice (US), and UCLPartners.</a:t>
            </a:r>
          </a:p>
          <a:p>
            <a:endParaRPr lang="en-US" dirty="0" smtClean="0"/>
          </a:p>
        </p:txBody>
      </p:sp>
      <p:pic>
        <p:nvPicPr>
          <p:cNvPr id="8" name="Picture 7"/>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429069" y="811610"/>
            <a:ext cx="2457353" cy="3479222"/>
          </a:xfrm>
          <a:prstGeom prst="rect">
            <a:avLst/>
          </a:prstGeom>
        </p:spPr>
      </p:pic>
    </p:spTree>
    <p:extLst>
      <p:ext uri="{BB962C8B-B14F-4D97-AF65-F5344CB8AC3E}">
        <p14:creationId xmlns:p14="http://schemas.microsoft.com/office/powerpoint/2010/main" val="30051929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5372" y="191798"/>
            <a:ext cx="8118508" cy="492443"/>
          </a:xfrm>
          <a:prstGeom prst="rect">
            <a:avLst/>
          </a:prstGeom>
        </p:spPr>
        <p:txBody>
          <a:bodyPr wrap="square">
            <a:spAutoFit/>
          </a:bodyPr>
          <a:lstStyle/>
          <a:p>
            <a:pPr fontAlgn="auto">
              <a:spcBef>
                <a:spcPts val="0"/>
              </a:spcBef>
              <a:spcAft>
                <a:spcPts val="0"/>
              </a:spcAft>
              <a:defRPr/>
            </a:pPr>
            <a:r>
              <a:rPr lang="en-GB" sz="2600" b="1" dirty="0">
                <a:solidFill>
                  <a:srgbClr val="781D7D"/>
                </a:solidFill>
              </a:rPr>
              <a:t>The THRIVE Conceptual </a:t>
            </a:r>
            <a:r>
              <a:rPr lang="en-GB" sz="2600" b="1" dirty="0" smtClean="0">
                <a:solidFill>
                  <a:srgbClr val="781D7D"/>
                </a:solidFill>
              </a:rPr>
              <a:t>Framework</a:t>
            </a:r>
            <a:endParaRPr lang="en-GB" sz="2600" b="1" dirty="0">
              <a:solidFill>
                <a:srgbClr val="781D7D"/>
              </a:solidFill>
            </a:endParaRPr>
          </a:p>
        </p:txBody>
      </p:sp>
      <p:pic>
        <p:nvPicPr>
          <p:cNvPr id="2" name="Picture 1"/>
          <p:cNvPicPr>
            <a:picLocks noChangeAspect="1"/>
          </p:cNvPicPr>
          <p:nvPr/>
        </p:nvPicPr>
        <p:blipFill>
          <a:blip r:embed="rId3"/>
          <a:stretch>
            <a:fillRect/>
          </a:stretch>
        </p:blipFill>
        <p:spPr>
          <a:xfrm>
            <a:off x="1064545" y="1124628"/>
            <a:ext cx="3139609" cy="3043958"/>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a:ext>
            </a:extLst>
          </a:blip>
          <a:srcRect t="2113" r="3840" b="1412"/>
          <a:stretch/>
        </p:blipFill>
        <p:spPr>
          <a:xfrm>
            <a:off x="5528667" y="1133848"/>
            <a:ext cx="3073386" cy="2989518"/>
          </a:xfrm>
          <a:prstGeom prst="rect">
            <a:avLst/>
          </a:prstGeom>
        </p:spPr>
      </p:pic>
      <p:sp>
        <p:nvSpPr>
          <p:cNvPr id="7" name="Text Placeholder 6"/>
          <p:cNvSpPr>
            <a:spLocks noGrp="1"/>
          </p:cNvSpPr>
          <p:nvPr>
            <p:ph type="body" sz="quarter" idx="11"/>
          </p:nvPr>
        </p:nvSpPr>
        <p:spPr>
          <a:xfrm>
            <a:off x="280032" y="4237680"/>
            <a:ext cx="8322021" cy="1871853"/>
          </a:xfrm>
          <a:solidFill>
            <a:schemeClr val="bg1"/>
          </a:solidFill>
        </p:spPr>
        <p:txBody>
          <a:bodyPr/>
          <a:lstStyle/>
          <a:p>
            <a:pPr marL="274320" indent="-274320"/>
            <a:r>
              <a:rPr lang="en-US" dirty="0" smtClean="0"/>
              <a:t>Distinction between advice/support and evidence based ‘treatment’</a:t>
            </a:r>
          </a:p>
          <a:p>
            <a:pPr marL="274320" indent="-274320"/>
            <a:r>
              <a:rPr lang="en-US" dirty="0" smtClean="0"/>
              <a:t>Five </a:t>
            </a:r>
            <a:r>
              <a:rPr lang="en-US" dirty="0"/>
              <a:t>Needs Based Groups are distinct in terms of the:</a:t>
            </a:r>
          </a:p>
          <a:p>
            <a:pPr marL="640080" lvl="1" indent="-274320"/>
            <a:r>
              <a:rPr lang="en-US" dirty="0"/>
              <a:t>needs and/or choices of the individuals within each group</a:t>
            </a:r>
          </a:p>
          <a:p>
            <a:pPr marL="640080" lvl="1" indent="-274320"/>
            <a:r>
              <a:rPr lang="en-US" dirty="0"/>
              <a:t>skill mix of professionals required to meet these needs </a:t>
            </a:r>
          </a:p>
          <a:p>
            <a:pPr marL="640080" lvl="1" indent="-274320"/>
            <a:r>
              <a:rPr lang="en-US" dirty="0"/>
              <a:t>resources required to meet the needs and/or choices of people in that group</a:t>
            </a:r>
          </a:p>
          <a:p>
            <a:pPr marL="0" indent="0">
              <a:buNone/>
            </a:pPr>
            <a:endParaRPr lang="en-US" dirty="0"/>
          </a:p>
        </p:txBody>
      </p:sp>
      <p:sp>
        <p:nvSpPr>
          <p:cNvPr id="8" name="TextBox 7"/>
          <p:cNvSpPr txBox="1"/>
          <p:nvPr/>
        </p:nvSpPr>
        <p:spPr>
          <a:xfrm>
            <a:off x="280032" y="1194452"/>
            <a:ext cx="1169661" cy="307777"/>
          </a:xfrm>
          <a:prstGeom prst="rect">
            <a:avLst/>
          </a:prstGeom>
          <a:noFill/>
        </p:spPr>
        <p:txBody>
          <a:bodyPr wrap="none" rtlCol="0">
            <a:spAutoFit/>
          </a:bodyPr>
          <a:lstStyle/>
          <a:p>
            <a:r>
              <a:rPr lang="en-US" sz="1400" b="1" dirty="0">
                <a:solidFill>
                  <a:schemeClr val="accent4"/>
                </a:solidFill>
              </a:rPr>
              <a:t>Input offered</a:t>
            </a:r>
          </a:p>
        </p:txBody>
      </p:sp>
      <p:sp>
        <p:nvSpPr>
          <p:cNvPr id="13" name="TextBox 12"/>
          <p:cNvSpPr txBox="1"/>
          <p:nvPr/>
        </p:nvSpPr>
        <p:spPr>
          <a:xfrm>
            <a:off x="4451906" y="1058833"/>
            <a:ext cx="2095156" cy="523220"/>
          </a:xfrm>
          <a:prstGeom prst="rect">
            <a:avLst/>
          </a:prstGeom>
          <a:noFill/>
        </p:spPr>
        <p:txBody>
          <a:bodyPr wrap="square" rtlCol="0">
            <a:spAutoFit/>
          </a:bodyPr>
          <a:lstStyle/>
          <a:p>
            <a:r>
              <a:rPr lang="en-US" sz="1400" b="1" dirty="0">
                <a:solidFill>
                  <a:schemeClr val="accent4"/>
                </a:solidFill>
              </a:rPr>
              <a:t>Description of the </a:t>
            </a:r>
            <a:r>
              <a:rPr lang="en-US" sz="1400" b="1" dirty="0" smtClean="0">
                <a:solidFill>
                  <a:schemeClr val="accent4"/>
                </a:solidFill>
              </a:rPr>
              <a:t>THRIVE-groups</a:t>
            </a:r>
            <a:endParaRPr lang="en-US" sz="1400" b="1" dirty="0">
              <a:solidFill>
                <a:schemeClr val="accent4"/>
              </a:solidFill>
            </a:endParaRPr>
          </a:p>
        </p:txBody>
      </p:sp>
    </p:spTree>
    <p:extLst>
      <p:ext uri="{BB962C8B-B14F-4D97-AF65-F5344CB8AC3E}">
        <p14:creationId xmlns:p14="http://schemas.microsoft.com/office/powerpoint/2010/main" val="1868950158"/>
      </p:ext>
    </p:extLst>
  </p:cSld>
  <p:clrMapOvr>
    <a:masterClrMapping/>
  </p:clrMapOvr>
  <mc:AlternateContent xmlns:mc="http://schemas.openxmlformats.org/markup-compatibility/2006" xmlns:p14="http://schemas.microsoft.com/office/powerpoint/2010/main">
    <mc:Choice Requires="p14">
      <p:transition spd="slow" p14:dur="2000" advTm="92691"/>
    </mc:Choice>
    <mc:Fallback xmlns="">
      <p:transition xmlns:p14="http://schemas.microsoft.com/office/powerpoint/2010/main" spd="slow" advTm="9269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25332" y="173626"/>
            <a:ext cx="6842125" cy="576263"/>
          </a:xfrm>
        </p:spPr>
        <p:txBody>
          <a:bodyPr/>
          <a:lstStyle/>
          <a:p>
            <a:r>
              <a:rPr lang="en-US" dirty="0">
                <a:solidFill>
                  <a:schemeClr val="accent5"/>
                </a:solidFill>
              </a:rPr>
              <a:t>i-THRIVE </a:t>
            </a:r>
            <a:r>
              <a:rPr lang="en-US" dirty="0" smtClean="0">
                <a:solidFill>
                  <a:schemeClr val="accent5"/>
                </a:solidFill>
              </a:rPr>
              <a:t>Programme</a:t>
            </a:r>
            <a:endParaRPr lang="en-GB" dirty="0"/>
          </a:p>
        </p:txBody>
      </p:sp>
      <p:sp>
        <p:nvSpPr>
          <p:cNvPr id="19" name="Right Arrow 18"/>
          <p:cNvSpPr/>
          <p:nvPr/>
        </p:nvSpPr>
        <p:spPr>
          <a:xfrm>
            <a:off x="3057475" y="2895067"/>
            <a:ext cx="2295427" cy="815926"/>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24" name="Rectangle 23"/>
          <p:cNvSpPr/>
          <p:nvPr/>
        </p:nvSpPr>
        <p:spPr>
          <a:xfrm>
            <a:off x="288078" y="4908376"/>
            <a:ext cx="8452409" cy="1538883"/>
          </a:xfrm>
          <a:prstGeom prst="rect">
            <a:avLst/>
          </a:prstGeom>
        </p:spPr>
        <p:txBody>
          <a:bodyPr wrap="square">
            <a:spAutoFit/>
          </a:bodyPr>
          <a:lstStyle/>
          <a:p>
            <a:pPr>
              <a:buClr>
                <a:schemeClr val="accent1"/>
              </a:buClr>
            </a:pPr>
            <a:r>
              <a:rPr lang="en-US" sz="2100" dirty="0" smtClean="0"/>
              <a:t>i-THRIVE supports </a:t>
            </a:r>
            <a:r>
              <a:rPr lang="en-US" sz="2100" dirty="0"/>
              <a:t>sites to translate the THRIVE conceptual framework into a model of care that fits local </a:t>
            </a:r>
            <a:r>
              <a:rPr lang="en-US" sz="2100" dirty="0" smtClean="0"/>
              <a:t>context</a:t>
            </a:r>
          </a:p>
          <a:p>
            <a:pPr>
              <a:buClr>
                <a:schemeClr val="accent1"/>
              </a:buClr>
            </a:pPr>
            <a:endParaRPr lang="en-GB" sz="1000" dirty="0" smtClean="0">
              <a:solidFill>
                <a:srgbClr val="000000"/>
              </a:solidFill>
              <a:latin typeface="+mj-lt"/>
            </a:endParaRPr>
          </a:p>
          <a:p>
            <a:pPr>
              <a:buClr>
                <a:schemeClr val="accent1"/>
              </a:buClr>
            </a:pPr>
            <a:r>
              <a:rPr lang="en-GB" sz="2100" dirty="0" smtClean="0">
                <a:solidFill>
                  <a:srgbClr val="000000"/>
                </a:solidFill>
                <a:latin typeface="+mj-lt"/>
              </a:rPr>
              <a:t>The programme was created thanks to its recognition as an </a:t>
            </a:r>
            <a:r>
              <a:rPr lang="en-GB" sz="2100" dirty="0">
                <a:solidFill>
                  <a:srgbClr val="000000"/>
                </a:solidFill>
                <a:latin typeface="+mj-lt"/>
              </a:rPr>
              <a:t>NHS Innovation Accelerator, led by Dr Anna Moore</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39823" y="1918151"/>
            <a:ext cx="2754318" cy="2721292"/>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37547" y="1918151"/>
            <a:ext cx="1956263" cy="2769759"/>
          </a:xfrm>
          <a:prstGeom prst="rect">
            <a:avLst/>
          </a:prstGeom>
          <a:ln>
            <a:solidFill>
              <a:srgbClr val="A4D620"/>
            </a:solidFill>
          </a:ln>
        </p:spPr>
      </p:pic>
      <p:sp>
        <p:nvSpPr>
          <p:cNvPr id="3" name="Rectangle 2"/>
          <p:cNvSpPr/>
          <p:nvPr/>
        </p:nvSpPr>
        <p:spPr>
          <a:xfrm>
            <a:off x="325332" y="964688"/>
            <a:ext cx="8377902" cy="738664"/>
          </a:xfrm>
          <a:prstGeom prst="rect">
            <a:avLst/>
          </a:prstGeom>
        </p:spPr>
        <p:txBody>
          <a:bodyPr wrap="square">
            <a:spAutoFit/>
          </a:bodyPr>
          <a:lstStyle/>
          <a:p>
            <a:pPr>
              <a:buClr>
                <a:schemeClr val="accent1"/>
              </a:buClr>
            </a:pPr>
            <a:r>
              <a:rPr lang="en-US" sz="2100" dirty="0"/>
              <a:t>The i-THRIVE programme was developed in response to </a:t>
            </a:r>
            <a:r>
              <a:rPr lang="en-US" sz="2100" dirty="0" smtClean="0"/>
              <a:t>the demand </a:t>
            </a:r>
            <a:r>
              <a:rPr lang="en-US" sz="2100" dirty="0"/>
              <a:t>for </a:t>
            </a:r>
            <a:r>
              <a:rPr lang="en-US" sz="2100" dirty="0" smtClean="0"/>
              <a:t>support with </a:t>
            </a:r>
            <a:r>
              <a:rPr lang="en-US" sz="2100" dirty="0"/>
              <a:t>implementation of the </a:t>
            </a:r>
            <a:r>
              <a:rPr lang="en-US" sz="2100" dirty="0" smtClean="0"/>
              <a:t>THRIVE conceptual </a:t>
            </a:r>
            <a:r>
              <a:rPr lang="en-US" sz="2100" dirty="0"/>
              <a:t>framework</a:t>
            </a:r>
          </a:p>
        </p:txBody>
      </p:sp>
    </p:spTree>
    <p:extLst>
      <p:ext uri="{BB962C8B-B14F-4D97-AF65-F5344CB8AC3E}">
        <p14:creationId xmlns:p14="http://schemas.microsoft.com/office/powerpoint/2010/main" val="29433508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Aligned to existing programmes</a:t>
            </a:r>
            <a:endParaRPr lang="en-US" dirty="0"/>
          </a:p>
        </p:txBody>
      </p:sp>
      <p:sp>
        <p:nvSpPr>
          <p:cNvPr id="3" name="Text Placeholder 2"/>
          <p:cNvSpPr>
            <a:spLocks noGrp="1"/>
          </p:cNvSpPr>
          <p:nvPr>
            <p:ph type="body" sz="quarter" idx="11"/>
          </p:nvPr>
        </p:nvSpPr>
        <p:spPr>
          <a:xfrm>
            <a:off x="250825" y="1196974"/>
            <a:ext cx="8642350" cy="4527551"/>
          </a:xfrm>
        </p:spPr>
        <p:txBody>
          <a:bodyPr/>
          <a:lstStyle/>
          <a:p>
            <a:r>
              <a:rPr lang="en-US" dirty="0" smtClean="0"/>
              <a:t>The </a:t>
            </a:r>
            <a:r>
              <a:rPr lang="en-US" dirty="0" err="1" smtClean="0"/>
              <a:t>i</a:t>
            </a:r>
            <a:r>
              <a:rPr lang="en-US" dirty="0" smtClean="0"/>
              <a:t>-THRIVE </a:t>
            </a:r>
            <a:r>
              <a:rPr lang="en-US" dirty="0" err="1" smtClean="0"/>
              <a:t>programme</a:t>
            </a:r>
            <a:r>
              <a:rPr lang="en-US" dirty="0" smtClean="0"/>
              <a:t> complements existing transformation and Quality Improvement </a:t>
            </a:r>
            <a:r>
              <a:rPr lang="en-US" dirty="0" err="1" smtClean="0"/>
              <a:t>programmes</a:t>
            </a:r>
            <a:r>
              <a:rPr lang="en-US" dirty="0" smtClean="0"/>
              <a:t> in the NHS</a:t>
            </a:r>
          </a:p>
          <a:p>
            <a:endParaRPr lang="en-US" dirty="0"/>
          </a:p>
          <a:p>
            <a:endParaRPr lang="en-US" dirty="0" smtClean="0"/>
          </a:p>
          <a:p>
            <a:pPr marL="0" indent="0">
              <a:buNone/>
            </a:pPr>
            <a:endParaRPr lang="en-US" dirty="0"/>
          </a:p>
          <a:p>
            <a:endParaRPr lang="en-US" dirty="0" smtClean="0"/>
          </a:p>
          <a:p>
            <a:endParaRPr lang="en-US" dirty="0"/>
          </a:p>
          <a:p>
            <a:endParaRPr lang="en-US" dirty="0" smtClean="0"/>
          </a:p>
          <a:p>
            <a:pPr marL="0" indent="0">
              <a:buNone/>
            </a:pPr>
            <a:endParaRPr lang="en-US" dirty="0" smtClean="0"/>
          </a:p>
          <a:p>
            <a:endParaRPr lang="en-US" dirty="0"/>
          </a:p>
          <a:p>
            <a:endParaRPr lang="en-US" dirty="0" smtClean="0"/>
          </a:p>
          <a:p>
            <a:r>
              <a:rPr lang="en-US" dirty="0" smtClean="0"/>
              <a:t>Builds on local strengths across whole system</a:t>
            </a:r>
            <a:endParaRPr lang="en-US" dirty="0"/>
          </a:p>
        </p:txBody>
      </p:sp>
      <p:pic>
        <p:nvPicPr>
          <p:cNvPr id="4" name="Picture 3"/>
          <p:cNvPicPr>
            <a:picLocks noChangeAspect="1"/>
          </p:cNvPicPr>
          <p:nvPr/>
        </p:nvPicPr>
        <p:blipFill rotWithShape="1">
          <a:blip r:embed="rId2"/>
          <a:srcRect l="56043"/>
          <a:stretch/>
        </p:blipFill>
        <p:spPr>
          <a:xfrm>
            <a:off x="1764628" y="3407409"/>
            <a:ext cx="5355400" cy="888365"/>
          </a:xfrm>
          <a:prstGeom prst="rect">
            <a:avLst/>
          </a:prstGeom>
        </p:spPr>
      </p:pic>
      <p:pic>
        <p:nvPicPr>
          <p:cNvPr id="5" name="Picture 4"/>
          <p:cNvPicPr>
            <a:picLocks noChangeAspect="1"/>
          </p:cNvPicPr>
          <p:nvPr/>
        </p:nvPicPr>
        <p:blipFill>
          <a:blip r:embed="rId3"/>
          <a:stretch>
            <a:fillRect/>
          </a:stretch>
        </p:blipFill>
        <p:spPr>
          <a:xfrm>
            <a:off x="4771288" y="2200572"/>
            <a:ext cx="2321662" cy="898040"/>
          </a:xfrm>
          <a:prstGeom prst="rect">
            <a:avLst/>
          </a:prstGeom>
        </p:spPr>
      </p:pic>
      <p:pic>
        <p:nvPicPr>
          <p:cNvPr id="6" name="Picture 5"/>
          <p:cNvPicPr>
            <a:picLocks noChangeAspect="1"/>
          </p:cNvPicPr>
          <p:nvPr/>
        </p:nvPicPr>
        <p:blipFill>
          <a:blip r:embed="rId4"/>
          <a:stretch>
            <a:fillRect/>
          </a:stretch>
        </p:blipFill>
        <p:spPr>
          <a:xfrm>
            <a:off x="1647383" y="2200572"/>
            <a:ext cx="2343592" cy="898867"/>
          </a:xfrm>
          <a:prstGeom prst="rect">
            <a:avLst/>
          </a:prstGeom>
        </p:spPr>
      </p:pic>
    </p:spTree>
    <p:extLst>
      <p:ext uri="{BB962C8B-B14F-4D97-AF65-F5344CB8AC3E}">
        <p14:creationId xmlns:p14="http://schemas.microsoft.com/office/powerpoint/2010/main" val="4150121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Support for sites implementing THRIVE</a:t>
            </a:r>
          </a:p>
        </p:txBody>
      </p:sp>
      <p:sp>
        <p:nvSpPr>
          <p:cNvPr id="3" name="Text Placeholder 2"/>
          <p:cNvSpPr>
            <a:spLocks noGrp="1"/>
          </p:cNvSpPr>
          <p:nvPr>
            <p:ph type="body" sz="quarter" idx="11"/>
          </p:nvPr>
        </p:nvSpPr>
        <p:spPr>
          <a:xfrm>
            <a:off x="250823" y="882505"/>
            <a:ext cx="4921251" cy="5403995"/>
          </a:xfrm>
        </p:spPr>
        <p:txBody>
          <a:bodyPr/>
          <a:lstStyle/>
          <a:p>
            <a:r>
              <a:rPr lang="en-US" b="1" dirty="0"/>
              <a:t>Website</a:t>
            </a:r>
            <a:r>
              <a:rPr lang="en-US" dirty="0"/>
              <a:t> at </a:t>
            </a:r>
            <a:r>
              <a:rPr lang="en-US" dirty="0">
                <a:hlinkClick r:id="rId3"/>
              </a:rPr>
              <a:t>www.implementingthrive.org</a:t>
            </a:r>
            <a:r>
              <a:rPr lang="en-US" dirty="0"/>
              <a:t> </a:t>
            </a:r>
          </a:p>
          <a:p>
            <a:pPr marL="0" indent="0">
              <a:buNone/>
            </a:pPr>
            <a:endParaRPr lang="en-US" sz="1400" dirty="0"/>
          </a:p>
          <a:p>
            <a:r>
              <a:rPr lang="en-US" b="1" dirty="0"/>
              <a:t>i-THRIVE Community of Practice </a:t>
            </a:r>
            <a:r>
              <a:rPr lang="en-US" dirty="0"/>
              <a:t>member with access to shared learning </a:t>
            </a:r>
            <a:r>
              <a:rPr lang="en-US" dirty="0" smtClean="0"/>
              <a:t>events</a:t>
            </a:r>
          </a:p>
          <a:p>
            <a:endParaRPr lang="en-US" sz="1400" dirty="0"/>
          </a:p>
          <a:p>
            <a:r>
              <a:rPr lang="en-US" b="1" dirty="0"/>
              <a:t>i-THRIVE Academy;</a:t>
            </a:r>
            <a:r>
              <a:rPr lang="en-US" dirty="0"/>
              <a:t> four training modules funded by Health Education England</a:t>
            </a:r>
            <a:endParaRPr lang="en-US" b="1" dirty="0"/>
          </a:p>
          <a:p>
            <a:pPr lvl="1"/>
            <a:endParaRPr lang="en-US" sz="1400" dirty="0"/>
          </a:p>
          <a:p>
            <a:r>
              <a:rPr lang="en-US" b="1" dirty="0"/>
              <a:t>i-THRIVE Illustrated; </a:t>
            </a:r>
            <a:r>
              <a:rPr lang="en-US" dirty="0"/>
              <a:t>a series of case studies highlighting how different sites have approached the implementation of THRIVE</a:t>
            </a:r>
          </a:p>
          <a:p>
            <a:pPr lvl="1"/>
            <a:endParaRPr lang="en-US" sz="1400" dirty="0"/>
          </a:p>
          <a:p>
            <a:r>
              <a:rPr lang="en-US" b="1" dirty="0"/>
              <a:t>i-THRIVE Toolkit; </a:t>
            </a:r>
            <a:r>
              <a:rPr lang="en-US" dirty="0"/>
              <a:t>a range of tools to support an evidence based approach to implementation</a:t>
            </a:r>
          </a:p>
          <a:p>
            <a:endParaRPr lang="en-US" dirty="0"/>
          </a:p>
          <a:p>
            <a:pPr lvl="1"/>
            <a:endParaRPr lang="en-US" dirty="0"/>
          </a:p>
        </p:txBody>
      </p:sp>
      <p:pic>
        <p:nvPicPr>
          <p:cNvPr id="6" name="Picture 5"/>
          <p:cNvPicPr>
            <a:picLocks noChangeAspect="1"/>
          </p:cNvPicPr>
          <p:nvPr/>
        </p:nvPicPr>
        <p:blipFill>
          <a:blip r:embed="rId4"/>
          <a:stretch>
            <a:fillRect/>
          </a:stretch>
        </p:blipFill>
        <p:spPr>
          <a:xfrm>
            <a:off x="5525097" y="4672153"/>
            <a:ext cx="3284764" cy="1614347"/>
          </a:xfrm>
          <a:prstGeom prst="rect">
            <a:avLst/>
          </a:prstGeom>
          <a:ln>
            <a:solidFill>
              <a:srgbClr val="781D7D"/>
            </a:solidFill>
          </a:ln>
        </p:spPr>
      </p:pic>
      <p:pic>
        <p:nvPicPr>
          <p:cNvPr id="7" name="Picture 6"/>
          <p:cNvPicPr/>
          <p:nvPr/>
        </p:nvPicPr>
        <p:blipFill rotWithShape="1">
          <a:blip r:embed="rId5"/>
          <a:srcRect l="73463" t="9572" r="11071" b="7385"/>
          <a:stretch/>
        </p:blipFill>
        <p:spPr bwMode="auto">
          <a:xfrm>
            <a:off x="5978759" y="882505"/>
            <a:ext cx="2377440" cy="3590925"/>
          </a:xfrm>
          <a:prstGeom prst="rect">
            <a:avLst/>
          </a:prstGeom>
          <a:solidFill>
            <a:srgbClr val="BD019D"/>
          </a:solidFill>
          <a:ln>
            <a:solidFill>
              <a:srgbClr val="7030A0"/>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034434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59853" y="1957588"/>
            <a:ext cx="7650051" cy="3348507"/>
          </a:xfrm>
        </p:spPr>
        <p:txBody>
          <a:bodyPr/>
          <a:lstStyle/>
          <a:p>
            <a:r>
              <a:rPr lang="en-GB" sz="3600" dirty="0">
                <a:solidFill>
                  <a:schemeClr val="accent5"/>
                </a:solidFill>
              </a:rPr>
              <a:t>Core </a:t>
            </a:r>
            <a:r>
              <a:rPr lang="en-GB" sz="3600" dirty="0" smtClean="0">
                <a:solidFill>
                  <a:schemeClr val="accent5"/>
                </a:solidFill>
              </a:rPr>
              <a:t>principles and components of the i-THRIVE model of care</a:t>
            </a:r>
            <a:r>
              <a:rPr lang="en-GB" sz="3600" dirty="0"/>
              <a:t/>
            </a:r>
            <a:br>
              <a:rPr lang="en-GB" sz="3600" dirty="0"/>
            </a:br>
            <a:r>
              <a:rPr lang="en-GB" sz="3600" dirty="0">
                <a:solidFill>
                  <a:schemeClr val="accent5"/>
                </a:solidFill>
              </a:rPr>
              <a:t/>
            </a:r>
            <a:br>
              <a:rPr lang="en-GB" sz="3600" dirty="0">
                <a:solidFill>
                  <a:schemeClr val="accent5"/>
                </a:solidFill>
              </a:rPr>
            </a:br>
            <a:endParaRPr lang="en-US" sz="2800" b="1" i="1" dirty="0">
              <a:solidFill>
                <a:schemeClr val="accent5"/>
              </a:solidFill>
            </a:endParaRPr>
          </a:p>
        </p:txBody>
      </p:sp>
    </p:spTree>
    <p:extLst>
      <p:ext uri="{BB962C8B-B14F-4D97-AF65-F5344CB8AC3E}">
        <p14:creationId xmlns:p14="http://schemas.microsoft.com/office/powerpoint/2010/main" val="2499809645"/>
      </p:ext>
    </p:extLst>
  </p:cSld>
  <p:clrMapOvr>
    <a:masterClrMapping/>
  </p:clrMapOvr>
  <mc:AlternateContent xmlns:mc="http://schemas.openxmlformats.org/markup-compatibility/2006" xmlns:p14="http://schemas.microsoft.com/office/powerpoint/2010/main">
    <mc:Choice Requires="p14">
      <p:transition spd="slow" p14:dur="2000" advTm="3090"/>
    </mc:Choice>
    <mc:Fallback xmlns="">
      <p:transition xmlns:p14="http://schemas.microsoft.com/office/powerpoint/2010/main" spd="slow" advTm="309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pOOTkXX8ykW0OkSpTeZBX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pOOTkXX8ykW0OkSpTeZBX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pOOTkXX8ykW0OkSpTeZBX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pOOTkXX8ykW0OkSpTeZBXQ"/>
</p:tagLst>
</file>

<file path=ppt/theme/theme1.xml><?xml version="1.0" encoding="utf-8"?>
<a:theme xmlns:a="http://schemas.openxmlformats.org/drawingml/2006/main" name="PHE Newham resilience Mar 2014">
  <a:themeElements>
    <a:clrScheme name="UCLPartners colours">
      <a:dk1>
        <a:sysClr val="windowText" lastClr="000000"/>
      </a:dk1>
      <a:lt1>
        <a:sysClr val="window" lastClr="FFFFFF"/>
      </a:lt1>
      <a:dk2>
        <a:srgbClr val="006298"/>
      </a:dk2>
      <a:lt2>
        <a:srgbClr val="D0CFCF"/>
      </a:lt2>
      <a:accent1>
        <a:srgbClr val="A4D620"/>
      </a:accent1>
      <a:accent2>
        <a:srgbClr val="41B6E6"/>
      </a:accent2>
      <a:accent3>
        <a:srgbClr val="FF9900"/>
      </a:accent3>
      <a:accent4>
        <a:srgbClr val="F32F79"/>
      </a:accent4>
      <a:accent5>
        <a:srgbClr val="781D7D"/>
      </a:accent5>
      <a:accent6>
        <a:srgbClr val="CF2D4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D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PHE Newham resilience Mar 2014">
  <a:themeElements>
    <a:clrScheme name="UCLPartners colours">
      <a:dk1>
        <a:sysClr val="windowText" lastClr="000000"/>
      </a:dk1>
      <a:lt1>
        <a:sysClr val="window" lastClr="FFFFFF"/>
      </a:lt1>
      <a:dk2>
        <a:srgbClr val="006298"/>
      </a:dk2>
      <a:lt2>
        <a:srgbClr val="D0CFCF"/>
      </a:lt2>
      <a:accent1>
        <a:srgbClr val="A4D620"/>
      </a:accent1>
      <a:accent2>
        <a:srgbClr val="41B6E6"/>
      </a:accent2>
      <a:accent3>
        <a:srgbClr val="FF9900"/>
      </a:accent3>
      <a:accent4>
        <a:srgbClr val="F32F79"/>
      </a:accent4>
      <a:accent5>
        <a:srgbClr val="781D7D"/>
      </a:accent5>
      <a:accent6>
        <a:srgbClr val="CF2D4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UCLPartners opening slides">
  <a:themeElements>
    <a:clrScheme name="UCLPartners colours">
      <a:dk1>
        <a:sysClr val="windowText" lastClr="000000"/>
      </a:dk1>
      <a:lt1>
        <a:sysClr val="window" lastClr="FFFFFF"/>
      </a:lt1>
      <a:dk2>
        <a:srgbClr val="006298"/>
      </a:dk2>
      <a:lt2>
        <a:srgbClr val="D0CFCF"/>
      </a:lt2>
      <a:accent1>
        <a:srgbClr val="A4D620"/>
      </a:accent1>
      <a:accent2>
        <a:srgbClr val="41B6E6"/>
      </a:accent2>
      <a:accent3>
        <a:srgbClr val="FF9900"/>
      </a:accent3>
      <a:accent4>
        <a:srgbClr val="F32F79"/>
      </a:accent4>
      <a:accent5>
        <a:srgbClr val="781D7D"/>
      </a:accent5>
      <a:accent6>
        <a:srgbClr val="CF2D4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UCLPartners closing slide">
  <a:themeElements>
    <a:clrScheme name="UCLPartners colours">
      <a:dk1>
        <a:sysClr val="windowText" lastClr="000000"/>
      </a:dk1>
      <a:lt1>
        <a:sysClr val="window" lastClr="FFFFFF"/>
      </a:lt1>
      <a:dk2>
        <a:srgbClr val="006298"/>
      </a:dk2>
      <a:lt2>
        <a:srgbClr val="D0CFCF"/>
      </a:lt2>
      <a:accent1>
        <a:srgbClr val="A4D620"/>
      </a:accent1>
      <a:accent2>
        <a:srgbClr val="41B6E6"/>
      </a:accent2>
      <a:accent3>
        <a:srgbClr val="FF9900"/>
      </a:accent3>
      <a:accent4>
        <a:srgbClr val="F32F79"/>
      </a:accent4>
      <a:accent5>
        <a:srgbClr val="781D7D"/>
      </a:accent5>
      <a:accent6>
        <a:srgbClr val="CF2D4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PHE Newham resilience Mar 2014">
  <a:themeElements>
    <a:clrScheme name="UCLPartners colours">
      <a:dk1>
        <a:sysClr val="windowText" lastClr="000000"/>
      </a:dk1>
      <a:lt1>
        <a:sysClr val="window" lastClr="FFFFFF"/>
      </a:lt1>
      <a:dk2>
        <a:srgbClr val="006298"/>
      </a:dk2>
      <a:lt2>
        <a:srgbClr val="D0CFCF"/>
      </a:lt2>
      <a:accent1>
        <a:srgbClr val="A4D620"/>
      </a:accent1>
      <a:accent2>
        <a:srgbClr val="41B6E6"/>
      </a:accent2>
      <a:accent3>
        <a:srgbClr val="FF9900"/>
      </a:accent3>
      <a:accent4>
        <a:srgbClr val="F32F79"/>
      </a:accent4>
      <a:accent5>
        <a:srgbClr val="781D7D"/>
      </a:accent5>
      <a:accent6>
        <a:srgbClr val="CF2D4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PHE Newham resilience Mar 2014">
  <a:themeElements>
    <a:clrScheme name="UCLPartners colours">
      <a:dk1>
        <a:sysClr val="windowText" lastClr="000000"/>
      </a:dk1>
      <a:lt1>
        <a:sysClr val="window" lastClr="FFFFFF"/>
      </a:lt1>
      <a:dk2>
        <a:srgbClr val="006298"/>
      </a:dk2>
      <a:lt2>
        <a:srgbClr val="D0CFCF"/>
      </a:lt2>
      <a:accent1>
        <a:srgbClr val="A4D620"/>
      </a:accent1>
      <a:accent2>
        <a:srgbClr val="41B6E6"/>
      </a:accent2>
      <a:accent3>
        <a:srgbClr val="FF9900"/>
      </a:accent3>
      <a:accent4>
        <a:srgbClr val="F32F79"/>
      </a:accent4>
      <a:accent5>
        <a:srgbClr val="781D7D"/>
      </a:accent5>
      <a:accent6>
        <a:srgbClr val="CF2D4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PHE Newham resilience Mar 2014">
  <a:themeElements>
    <a:clrScheme name="UCLPartners colours">
      <a:dk1>
        <a:sysClr val="windowText" lastClr="000000"/>
      </a:dk1>
      <a:lt1>
        <a:sysClr val="window" lastClr="FFFFFF"/>
      </a:lt1>
      <a:dk2>
        <a:srgbClr val="006298"/>
      </a:dk2>
      <a:lt2>
        <a:srgbClr val="D0CFCF"/>
      </a:lt2>
      <a:accent1>
        <a:srgbClr val="A4D620"/>
      </a:accent1>
      <a:accent2>
        <a:srgbClr val="41B6E6"/>
      </a:accent2>
      <a:accent3>
        <a:srgbClr val="FF9900"/>
      </a:accent3>
      <a:accent4>
        <a:srgbClr val="F32F79"/>
      </a:accent4>
      <a:accent5>
        <a:srgbClr val="781D7D"/>
      </a:accent5>
      <a:accent6>
        <a:srgbClr val="CF2D4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58130</TotalTime>
  <Words>1674</Words>
  <Application>Microsoft Office PowerPoint</Application>
  <PresentationFormat>On-screen Show (4:3)</PresentationFormat>
  <Paragraphs>379</Paragraphs>
  <Slides>31</Slides>
  <Notes>18</Notes>
  <HiddenSlides>0</HiddenSlides>
  <MMClips>0</MMClips>
  <ScaleCrop>false</ScaleCrop>
  <HeadingPairs>
    <vt:vector size="4" baseType="variant">
      <vt:variant>
        <vt:lpstr>Theme</vt:lpstr>
      </vt:variant>
      <vt:variant>
        <vt:i4>8</vt:i4>
      </vt:variant>
      <vt:variant>
        <vt:lpstr>Slide Titles</vt:lpstr>
      </vt:variant>
      <vt:variant>
        <vt:i4>31</vt:i4>
      </vt:variant>
    </vt:vector>
  </HeadingPairs>
  <TitlesOfParts>
    <vt:vector size="39" baseType="lpstr">
      <vt:lpstr>PHE Newham resilience Mar 2014</vt:lpstr>
      <vt:lpstr>SDM</vt:lpstr>
      <vt:lpstr>1_PHE Newham resilience Mar 2014</vt:lpstr>
      <vt:lpstr>UCLPartners opening slides</vt:lpstr>
      <vt:lpstr>UCLPartners closing slide</vt:lpstr>
      <vt:lpstr>2_PHE Newham resilience Mar 2014</vt:lpstr>
      <vt:lpstr>3_PHE Newham resilience Mar 2014</vt:lpstr>
      <vt:lpstr>4_PHE Newham resilience Mar 2014</vt:lpstr>
      <vt:lpstr>Implementing THRIVE Phase 1: Developing a full understanding of your current system</vt:lpstr>
      <vt:lpstr>PowerPoint Presentation</vt:lpstr>
      <vt:lpstr>Overview of THRIVE and i-THRIVE</vt:lpstr>
      <vt:lpstr>PowerPoint Presentation</vt:lpstr>
      <vt:lpstr>PowerPoint Presentation</vt:lpstr>
      <vt:lpstr>PowerPoint Presentation</vt:lpstr>
      <vt:lpstr>PowerPoint Presentation</vt:lpstr>
      <vt:lpstr>PowerPoint Presentation</vt:lpstr>
      <vt:lpstr>Core principles and components of the i-THRIVE model of care  </vt:lpstr>
      <vt:lpstr>PowerPoint Presentation</vt:lpstr>
      <vt:lpstr>i-THRIVE Approach to Implementation Phase 1: Understanding Your System</vt:lpstr>
      <vt:lpstr>PowerPoint Presentation</vt:lpstr>
      <vt:lpstr>PowerPoint Presentation</vt:lpstr>
      <vt:lpstr>PowerPoint Presentation</vt:lpstr>
      <vt:lpstr>PowerPoint Presentation</vt:lpstr>
      <vt:lpstr>PowerPoint Presentation</vt:lpstr>
      <vt:lpstr>i-THRIVE Approach to Implementation Phase 1: Understanding Your System  Data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Steps</vt:lpstr>
      <vt:lpstr>PowerPoint Presentation</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Moore</dc:creator>
  <cp:lastModifiedBy>Bethan Morris</cp:lastModifiedBy>
  <cp:revision>1739</cp:revision>
  <cp:lastPrinted>2015-07-22T16:33:04Z</cp:lastPrinted>
  <dcterms:created xsi:type="dcterms:W3CDTF">2015-07-09T07:15:21Z</dcterms:created>
  <dcterms:modified xsi:type="dcterms:W3CDTF">2017-06-27T10:52:36Z</dcterms:modified>
</cp:coreProperties>
</file>