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tags/tag3.xml" ContentType="application/vnd.openxmlformats-officedocument.presentationml.tag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tags/tag4.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730" r:id="rId2"/>
    <p:sldMasterId id="2147483716" r:id="rId3"/>
    <p:sldMasterId id="2147483708" r:id="rId4"/>
    <p:sldMasterId id="2147483711" r:id="rId5"/>
    <p:sldMasterId id="2147483742" r:id="rId6"/>
    <p:sldMasterId id="2147483755" r:id="rId7"/>
  </p:sldMasterIdLst>
  <p:notesMasterIdLst>
    <p:notesMasterId r:id="rId55"/>
  </p:notesMasterIdLst>
  <p:handoutMasterIdLst>
    <p:handoutMasterId r:id="rId56"/>
  </p:handoutMasterIdLst>
  <p:sldIdLst>
    <p:sldId id="412" r:id="rId8"/>
    <p:sldId id="372" r:id="rId9"/>
    <p:sldId id="465" r:id="rId10"/>
    <p:sldId id="479" r:id="rId11"/>
    <p:sldId id="480" r:id="rId12"/>
    <p:sldId id="481" r:id="rId13"/>
    <p:sldId id="482" r:id="rId14"/>
    <p:sldId id="483" r:id="rId15"/>
    <p:sldId id="484" r:id="rId16"/>
    <p:sldId id="485" r:id="rId17"/>
    <p:sldId id="486" r:id="rId18"/>
    <p:sldId id="471" r:id="rId19"/>
    <p:sldId id="487" r:id="rId20"/>
    <p:sldId id="488" r:id="rId21"/>
    <p:sldId id="489" r:id="rId22"/>
    <p:sldId id="473" r:id="rId23"/>
    <p:sldId id="490" r:id="rId24"/>
    <p:sldId id="386" r:id="rId25"/>
    <p:sldId id="388" r:id="rId26"/>
    <p:sldId id="444" r:id="rId27"/>
    <p:sldId id="416" r:id="rId28"/>
    <p:sldId id="402" r:id="rId29"/>
    <p:sldId id="476" r:id="rId30"/>
    <p:sldId id="477" r:id="rId31"/>
    <p:sldId id="475" r:id="rId32"/>
    <p:sldId id="461" r:id="rId33"/>
    <p:sldId id="463" r:id="rId34"/>
    <p:sldId id="462" r:id="rId35"/>
    <p:sldId id="428" r:id="rId36"/>
    <p:sldId id="447" r:id="rId37"/>
    <p:sldId id="460" r:id="rId38"/>
    <p:sldId id="464" r:id="rId39"/>
    <p:sldId id="449" r:id="rId40"/>
    <p:sldId id="450" r:id="rId41"/>
    <p:sldId id="452" r:id="rId42"/>
    <p:sldId id="436" r:id="rId43"/>
    <p:sldId id="437" r:id="rId44"/>
    <p:sldId id="438" r:id="rId45"/>
    <p:sldId id="439" r:id="rId46"/>
    <p:sldId id="454" r:id="rId47"/>
    <p:sldId id="442" r:id="rId48"/>
    <p:sldId id="456" r:id="rId49"/>
    <p:sldId id="457" r:id="rId50"/>
    <p:sldId id="458" r:id="rId51"/>
    <p:sldId id="410" r:id="rId52"/>
    <p:sldId id="411" r:id="rId53"/>
    <p:sldId id="491" r:id="rId54"/>
  </p:sldIdLst>
  <p:sldSz cx="9144000" cy="6858000" type="screen4x3"/>
  <p:notesSz cx="9872663"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a Moore" initials="AM" lastIdx="14" clrIdx="0"/>
  <p:cmAuthor id="1" name="Steve Ryan" initials="SR"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D620"/>
    <a:srgbClr val="BD019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62" autoAdjust="0"/>
    <p:restoredTop sz="85613" autoAdjust="0"/>
  </p:normalViewPr>
  <p:slideViewPr>
    <p:cSldViewPr snapToGrid="0" snapToObjects="1">
      <p:cViewPr varScale="1">
        <p:scale>
          <a:sx n="74" d="100"/>
          <a:sy n="74" d="100"/>
        </p:scale>
        <p:origin x="1308" y="60"/>
      </p:cViewPr>
      <p:guideLst>
        <p:guide orient="horz" pos="2160"/>
        <p:guide pos="2880"/>
      </p:guideLst>
    </p:cSldViewPr>
  </p:slideViewPr>
  <p:outlineViewPr>
    <p:cViewPr>
      <p:scale>
        <a:sx n="33" d="100"/>
        <a:sy n="33" d="100"/>
      </p:scale>
      <p:origin x="0" y="6024"/>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6" d="100"/>
          <a:sy n="76" d="100"/>
        </p:scale>
        <p:origin x="1716"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BBD723-9454-3743-9A49-5140B8A48B1C}" type="doc">
      <dgm:prSet loTypeId="urn:microsoft.com/office/officeart/2005/8/layout/venn2" loCatId="" qsTypeId="urn:microsoft.com/office/officeart/2005/8/quickstyle/simple2" qsCatId="simple" csTypeId="urn:microsoft.com/office/officeart/2005/8/colors/accent6_3" csCatId="accent6" phldr="1"/>
      <dgm:spPr/>
      <dgm:t>
        <a:bodyPr/>
        <a:lstStyle/>
        <a:p>
          <a:endParaRPr lang="en-US"/>
        </a:p>
      </dgm:t>
    </dgm:pt>
    <dgm:pt modelId="{15347A8C-8FD3-5F4B-BACB-10F76C107FA7}">
      <dgm:prSet phldrT="[Text]" custT="1"/>
      <dgm:spPr/>
      <dgm:t>
        <a:bodyPr/>
        <a:lstStyle/>
        <a:p>
          <a:r>
            <a:rPr lang="en-US" sz="1200" b="1" dirty="0"/>
            <a:t>MACRO </a:t>
          </a:r>
        </a:p>
        <a:p>
          <a:r>
            <a:rPr lang="en-US" sz="1400" dirty="0"/>
            <a:t>Consideration of Population Health Improvement</a:t>
          </a:r>
        </a:p>
        <a:p>
          <a:r>
            <a:rPr lang="en-US" sz="1400" dirty="0"/>
            <a:t>How agencies work together and commission services for the population</a:t>
          </a:r>
        </a:p>
      </dgm:t>
    </dgm:pt>
    <dgm:pt modelId="{20DE10D7-157C-E447-8D43-9EB70F0A89E4}" type="parTrans" cxnId="{A2CD19CF-BA6F-444B-BB53-93F8B6A1A8F1}">
      <dgm:prSet/>
      <dgm:spPr/>
      <dgm:t>
        <a:bodyPr/>
        <a:lstStyle/>
        <a:p>
          <a:endParaRPr lang="en-US" sz="1200"/>
        </a:p>
      </dgm:t>
    </dgm:pt>
    <dgm:pt modelId="{6C3B265A-70A7-F54C-99DE-DE54A0F34D5E}" type="sibTrans" cxnId="{A2CD19CF-BA6F-444B-BB53-93F8B6A1A8F1}">
      <dgm:prSet/>
      <dgm:spPr/>
      <dgm:t>
        <a:bodyPr/>
        <a:lstStyle/>
        <a:p>
          <a:endParaRPr lang="en-US" sz="1200"/>
        </a:p>
      </dgm:t>
    </dgm:pt>
    <dgm:pt modelId="{149E4CC1-D591-DB49-80E8-C6CA4CEC3E8F}">
      <dgm:prSet phldrT="[Text]" custT="1"/>
      <dgm:spPr/>
      <dgm:t>
        <a:bodyPr/>
        <a:lstStyle/>
        <a:p>
          <a:r>
            <a:rPr lang="en-US" sz="1200" b="1" dirty="0"/>
            <a:t>MESO </a:t>
          </a:r>
        </a:p>
        <a:p>
          <a:r>
            <a:rPr lang="en-US" sz="1400" dirty="0"/>
            <a:t>Needs based groups of young people and the services/ teams that enable delivery of care according to those needs</a:t>
          </a:r>
        </a:p>
      </dgm:t>
    </dgm:pt>
    <dgm:pt modelId="{A0F59E34-B3C2-344A-BE2F-6926F8235AD5}" type="parTrans" cxnId="{054A8C20-A8B2-0A45-BF2D-85ACBF0DB0B2}">
      <dgm:prSet/>
      <dgm:spPr/>
      <dgm:t>
        <a:bodyPr/>
        <a:lstStyle/>
        <a:p>
          <a:endParaRPr lang="en-US" sz="1200"/>
        </a:p>
      </dgm:t>
    </dgm:pt>
    <dgm:pt modelId="{6970DA05-6899-554C-B93B-20EF9BC853F8}" type="sibTrans" cxnId="{054A8C20-A8B2-0A45-BF2D-85ACBF0DB0B2}">
      <dgm:prSet/>
      <dgm:spPr/>
      <dgm:t>
        <a:bodyPr/>
        <a:lstStyle/>
        <a:p>
          <a:endParaRPr lang="en-US" sz="1200"/>
        </a:p>
      </dgm:t>
    </dgm:pt>
    <dgm:pt modelId="{8AE6A5E2-D654-F644-A384-D232AADBE83F}">
      <dgm:prSet phldrT="[Text]" custT="1"/>
      <dgm:spPr/>
      <dgm:t>
        <a:bodyPr/>
        <a:lstStyle/>
        <a:p>
          <a:r>
            <a:rPr lang="en-US" sz="1200" b="1" dirty="0"/>
            <a:t>MICRO </a:t>
          </a:r>
        </a:p>
        <a:p>
          <a:r>
            <a:rPr lang="en-US" sz="1400" dirty="0"/>
            <a:t>Ways of working with young people and their families, and how professionals can work best in a collaborative and integrated way</a:t>
          </a:r>
        </a:p>
      </dgm:t>
    </dgm:pt>
    <dgm:pt modelId="{5FF00BB6-3830-204C-99C5-A32603AD1287}" type="parTrans" cxnId="{46AF0715-0A99-7842-84FC-12A61A4940C2}">
      <dgm:prSet/>
      <dgm:spPr/>
      <dgm:t>
        <a:bodyPr/>
        <a:lstStyle/>
        <a:p>
          <a:endParaRPr lang="en-US" sz="1200"/>
        </a:p>
      </dgm:t>
    </dgm:pt>
    <dgm:pt modelId="{F307B87E-6C2E-A046-ADDA-6251E2ABC2BE}" type="sibTrans" cxnId="{46AF0715-0A99-7842-84FC-12A61A4940C2}">
      <dgm:prSet/>
      <dgm:spPr/>
      <dgm:t>
        <a:bodyPr/>
        <a:lstStyle/>
        <a:p>
          <a:endParaRPr lang="en-US" sz="1200"/>
        </a:p>
      </dgm:t>
    </dgm:pt>
    <dgm:pt modelId="{CC4F485F-8C9F-304E-8846-ABF2D985B6C0}" type="pres">
      <dgm:prSet presAssocID="{53BBD723-9454-3743-9A49-5140B8A48B1C}" presName="Name0" presStyleCnt="0">
        <dgm:presLayoutVars>
          <dgm:chMax val="7"/>
          <dgm:resizeHandles val="exact"/>
        </dgm:presLayoutVars>
      </dgm:prSet>
      <dgm:spPr/>
      <dgm:t>
        <a:bodyPr/>
        <a:lstStyle/>
        <a:p>
          <a:endParaRPr lang="en-GB"/>
        </a:p>
      </dgm:t>
    </dgm:pt>
    <dgm:pt modelId="{088AEF80-EBCC-FA44-93BC-09E5FDEA9811}" type="pres">
      <dgm:prSet presAssocID="{53BBD723-9454-3743-9A49-5140B8A48B1C}" presName="comp1" presStyleCnt="0"/>
      <dgm:spPr/>
    </dgm:pt>
    <dgm:pt modelId="{1DCD494D-1D6C-8947-9E0D-FE68D97DB0D5}" type="pres">
      <dgm:prSet presAssocID="{53BBD723-9454-3743-9A49-5140B8A48B1C}" presName="circle1" presStyleLbl="node1" presStyleIdx="0" presStyleCnt="3" custScaleX="109112"/>
      <dgm:spPr/>
      <dgm:t>
        <a:bodyPr/>
        <a:lstStyle/>
        <a:p>
          <a:endParaRPr lang="en-GB"/>
        </a:p>
      </dgm:t>
    </dgm:pt>
    <dgm:pt modelId="{AF28A1C2-957A-F545-A9B5-C004F6D12338}" type="pres">
      <dgm:prSet presAssocID="{53BBD723-9454-3743-9A49-5140B8A48B1C}" presName="c1text" presStyleLbl="node1" presStyleIdx="0" presStyleCnt="3">
        <dgm:presLayoutVars>
          <dgm:bulletEnabled val="1"/>
        </dgm:presLayoutVars>
      </dgm:prSet>
      <dgm:spPr/>
      <dgm:t>
        <a:bodyPr/>
        <a:lstStyle/>
        <a:p>
          <a:endParaRPr lang="en-GB"/>
        </a:p>
      </dgm:t>
    </dgm:pt>
    <dgm:pt modelId="{6490026A-41A5-3940-B8A3-9CEEDC4A8727}" type="pres">
      <dgm:prSet presAssocID="{53BBD723-9454-3743-9A49-5140B8A48B1C}" presName="comp2" presStyleCnt="0"/>
      <dgm:spPr/>
    </dgm:pt>
    <dgm:pt modelId="{18E347D1-2335-154C-9B8A-3BA87A0A08C5}" type="pres">
      <dgm:prSet presAssocID="{53BBD723-9454-3743-9A49-5140B8A48B1C}" presName="circle2" presStyleLbl="node1" presStyleIdx="1" presStyleCnt="3"/>
      <dgm:spPr/>
      <dgm:t>
        <a:bodyPr/>
        <a:lstStyle/>
        <a:p>
          <a:endParaRPr lang="en-GB"/>
        </a:p>
      </dgm:t>
    </dgm:pt>
    <dgm:pt modelId="{80C45DB0-B479-764B-9089-F23252ED39F4}" type="pres">
      <dgm:prSet presAssocID="{53BBD723-9454-3743-9A49-5140B8A48B1C}" presName="c2text" presStyleLbl="node1" presStyleIdx="1" presStyleCnt="3">
        <dgm:presLayoutVars>
          <dgm:bulletEnabled val="1"/>
        </dgm:presLayoutVars>
      </dgm:prSet>
      <dgm:spPr/>
      <dgm:t>
        <a:bodyPr/>
        <a:lstStyle/>
        <a:p>
          <a:endParaRPr lang="en-GB"/>
        </a:p>
      </dgm:t>
    </dgm:pt>
    <dgm:pt modelId="{5860ED74-0D1E-0249-A01B-119DC7B1999B}" type="pres">
      <dgm:prSet presAssocID="{53BBD723-9454-3743-9A49-5140B8A48B1C}" presName="comp3" presStyleCnt="0"/>
      <dgm:spPr/>
    </dgm:pt>
    <dgm:pt modelId="{137598C9-C0CC-C547-91F7-EBD8CD721DDC}" type="pres">
      <dgm:prSet presAssocID="{53BBD723-9454-3743-9A49-5140B8A48B1C}" presName="circle3" presStyleLbl="node1" presStyleIdx="2" presStyleCnt="3"/>
      <dgm:spPr/>
      <dgm:t>
        <a:bodyPr/>
        <a:lstStyle/>
        <a:p>
          <a:endParaRPr lang="en-GB"/>
        </a:p>
      </dgm:t>
    </dgm:pt>
    <dgm:pt modelId="{D2AF0142-BDAF-E247-94C0-FB9F7361CD38}" type="pres">
      <dgm:prSet presAssocID="{53BBD723-9454-3743-9A49-5140B8A48B1C}" presName="c3text" presStyleLbl="node1" presStyleIdx="2" presStyleCnt="3">
        <dgm:presLayoutVars>
          <dgm:bulletEnabled val="1"/>
        </dgm:presLayoutVars>
      </dgm:prSet>
      <dgm:spPr/>
      <dgm:t>
        <a:bodyPr/>
        <a:lstStyle/>
        <a:p>
          <a:endParaRPr lang="en-GB"/>
        </a:p>
      </dgm:t>
    </dgm:pt>
  </dgm:ptLst>
  <dgm:cxnLst>
    <dgm:cxn modelId="{054A8C20-A8B2-0A45-BF2D-85ACBF0DB0B2}" srcId="{53BBD723-9454-3743-9A49-5140B8A48B1C}" destId="{149E4CC1-D591-DB49-80E8-C6CA4CEC3E8F}" srcOrd="1" destOrd="0" parTransId="{A0F59E34-B3C2-344A-BE2F-6926F8235AD5}" sibTransId="{6970DA05-6899-554C-B93B-20EF9BC853F8}"/>
    <dgm:cxn modelId="{3B21B7FB-7247-478C-902B-F718645076BF}" type="presOf" srcId="{53BBD723-9454-3743-9A49-5140B8A48B1C}" destId="{CC4F485F-8C9F-304E-8846-ABF2D985B6C0}" srcOrd="0" destOrd="0" presId="urn:microsoft.com/office/officeart/2005/8/layout/venn2"/>
    <dgm:cxn modelId="{A2CD19CF-BA6F-444B-BB53-93F8B6A1A8F1}" srcId="{53BBD723-9454-3743-9A49-5140B8A48B1C}" destId="{15347A8C-8FD3-5F4B-BACB-10F76C107FA7}" srcOrd="0" destOrd="0" parTransId="{20DE10D7-157C-E447-8D43-9EB70F0A89E4}" sibTransId="{6C3B265A-70A7-F54C-99DE-DE54A0F34D5E}"/>
    <dgm:cxn modelId="{757C792D-BAE4-4661-BF4F-7440D47986C3}" type="presOf" srcId="{149E4CC1-D591-DB49-80E8-C6CA4CEC3E8F}" destId="{80C45DB0-B479-764B-9089-F23252ED39F4}" srcOrd="1" destOrd="0" presId="urn:microsoft.com/office/officeart/2005/8/layout/venn2"/>
    <dgm:cxn modelId="{052B3F88-3873-4D8E-98CE-EEB5427A1061}" type="presOf" srcId="{15347A8C-8FD3-5F4B-BACB-10F76C107FA7}" destId="{AF28A1C2-957A-F545-A9B5-C004F6D12338}" srcOrd="1" destOrd="0" presId="urn:microsoft.com/office/officeart/2005/8/layout/venn2"/>
    <dgm:cxn modelId="{2D9FA677-CE6A-4FE3-8FFC-8735D970CCC6}" type="presOf" srcId="{8AE6A5E2-D654-F644-A384-D232AADBE83F}" destId="{137598C9-C0CC-C547-91F7-EBD8CD721DDC}" srcOrd="0" destOrd="0" presId="urn:microsoft.com/office/officeart/2005/8/layout/venn2"/>
    <dgm:cxn modelId="{46AF0715-0A99-7842-84FC-12A61A4940C2}" srcId="{53BBD723-9454-3743-9A49-5140B8A48B1C}" destId="{8AE6A5E2-D654-F644-A384-D232AADBE83F}" srcOrd="2" destOrd="0" parTransId="{5FF00BB6-3830-204C-99C5-A32603AD1287}" sibTransId="{F307B87E-6C2E-A046-ADDA-6251E2ABC2BE}"/>
    <dgm:cxn modelId="{1AB15948-4457-4497-87FE-8419A5069822}" type="presOf" srcId="{8AE6A5E2-D654-F644-A384-D232AADBE83F}" destId="{D2AF0142-BDAF-E247-94C0-FB9F7361CD38}" srcOrd="1" destOrd="0" presId="urn:microsoft.com/office/officeart/2005/8/layout/venn2"/>
    <dgm:cxn modelId="{73A8A2D9-C599-454F-B0C8-9762389F5A01}" type="presOf" srcId="{149E4CC1-D591-DB49-80E8-C6CA4CEC3E8F}" destId="{18E347D1-2335-154C-9B8A-3BA87A0A08C5}" srcOrd="0" destOrd="0" presId="urn:microsoft.com/office/officeart/2005/8/layout/venn2"/>
    <dgm:cxn modelId="{7FBCABF7-8D54-4C35-8970-DC86C3072F2C}" type="presOf" srcId="{15347A8C-8FD3-5F4B-BACB-10F76C107FA7}" destId="{1DCD494D-1D6C-8947-9E0D-FE68D97DB0D5}" srcOrd="0" destOrd="0" presId="urn:microsoft.com/office/officeart/2005/8/layout/venn2"/>
    <dgm:cxn modelId="{7636A598-B9E6-4110-9D49-357A45929EF0}" type="presParOf" srcId="{CC4F485F-8C9F-304E-8846-ABF2D985B6C0}" destId="{088AEF80-EBCC-FA44-93BC-09E5FDEA9811}" srcOrd="0" destOrd="0" presId="urn:microsoft.com/office/officeart/2005/8/layout/venn2"/>
    <dgm:cxn modelId="{E0DF1A55-D8A4-4BE7-B642-8FF747881F28}" type="presParOf" srcId="{088AEF80-EBCC-FA44-93BC-09E5FDEA9811}" destId="{1DCD494D-1D6C-8947-9E0D-FE68D97DB0D5}" srcOrd="0" destOrd="0" presId="urn:microsoft.com/office/officeart/2005/8/layout/venn2"/>
    <dgm:cxn modelId="{87B14551-8EA8-42B3-BDA8-FBC69AA14A19}" type="presParOf" srcId="{088AEF80-EBCC-FA44-93BC-09E5FDEA9811}" destId="{AF28A1C2-957A-F545-A9B5-C004F6D12338}" srcOrd="1" destOrd="0" presId="urn:microsoft.com/office/officeart/2005/8/layout/venn2"/>
    <dgm:cxn modelId="{6796D86C-F77B-4928-A3E4-D08F171309A8}" type="presParOf" srcId="{CC4F485F-8C9F-304E-8846-ABF2D985B6C0}" destId="{6490026A-41A5-3940-B8A3-9CEEDC4A8727}" srcOrd="1" destOrd="0" presId="urn:microsoft.com/office/officeart/2005/8/layout/venn2"/>
    <dgm:cxn modelId="{BC4B8B23-E84A-483C-87F4-047F1F2505D4}" type="presParOf" srcId="{6490026A-41A5-3940-B8A3-9CEEDC4A8727}" destId="{18E347D1-2335-154C-9B8A-3BA87A0A08C5}" srcOrd="0" destOrd="0" presId="urn:microsoft.com/office/officeart/2005/8/layout/venn2"/>
    <dgm:cxn modelId="{AE254F9B-3CD8-48FA-A5DD-FE59B9EB7514}" type="presParOf" srcId="{6490026A-41A5-3940-B8A3-9CEEDC4A8727}" destId="{80C45DB0-B479-764B-9089-F23252ED39F4}" srcOrd="1" destOrd="0" presId="urn:microsoft.com/office/officeart/2005/8/layout/venn2"/>
    <dgm:cxn modelId="{E53B9572-2F4A-49DE-ACE7-1F55CAC69742}" type="presParOf" srcId="{CC4F485F-8C9F-304E-8846-ABF2D985B6C0}" destId="{5860ED74-0D1E-0249-A01B-119DC7B1999B}" srcOrd="2" destOrd="0" presId="urn:microsoft.com/office/officeart/2005/8/layout/venn2"/>
    <dgm:cxn modelId="{79E55467-959C-42E7-ABBC-F5C76B54F5D2}" type="presParOf" srcId="{5860ED74-0D1E-0249-A01B-119DC7B1999B}" destId="{137598C9-C0CC-C547-91F7-EBD8CD721DDC}" srcOrd="0" destOrd="0" presId="urn:microsoft.com/office/officeart/2005/8/layout/venn2"/>
    <dgm:cxn modelId="{0E24BAF6-FAB1-4A8E-8385-3721610E9C3E}" type="presParOf" srcId="{5860ED74-0D1E-0249-A01B-119DC7B1999B}" destId="{D2AF0142-BDAF-E247-94C0-FB9F7361CD38}"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CC9B29-B932-9E4B-AE2D-CFAB0D489A9F}" type="doc">
      <dgm:prSet loTypeId="urn:microsoft.com/office/officeart/2005/8/layout/cycle8" loCatId="" qsTypeId="urn:microsoft.com/office/officeart/2005/8/quickstyle/simple4" qsCatId="simple" csTypeId="urn:microsoft.com/office/officeart/2005/8/colors/colorful4" csCatId="colorful" phldr="1"/>
      <dgm:spPr/>
    </dgm:pt>
    <dgm:pt modelId="{7DDE8719-DF91-8A4B-917A-0C4F508E7E3F}">
      <dgm:prSet phldrT="[Text]" custT="1"/>
      <dgm:spPr/>
      <dgm:t>
        <a:bodyPr/>
        <a:lstStyle/>
        <a:p>
          <a:r>
            <a:rPr lang="en-US" sz="2400" b="1" dirty="0" smtClean="0"/>
            <a:t>    </a:t>
          </a:r>
          <a:endParaRPr lang="en-US" sz="2400" b="1" dirty="0"/>
        </a:p>
      </dgm:t>
    </dgm:pt>
    <dgm:pt modelId="{8ED806ED-7857-EA41-933F-B55A472CB041}" type="parTrans" cxnId="{47C35DC3-F56B-1D41-8943-1D0C5636FAEF}">
      <dgm:prSet/>
      <dgm:spPr/>
      <dgm:t>
        <a:bodyPr/>
        <a:lstStyle/>
        <a:p>
          <a:endParaRPr lang="en-US" sz="2400" b="1"/>
        </a:p>
      </dgm:t>
    </dgm:pt>
    <dgm:pt modelId="{F0EB1E38-11F7-6740-911C-93B30B883B0D}" type="sibTrans" cxnId="{47C35DC3-F56B-1D41-8943-1D0C5636FAEF}">
      <dgm:prSet/>
      <dgm:spPr/>
      <dgm:t>
        <a:bodyPr/>
        <a:lstStyle/>
        <a:p>
          <a:endParaRPr lang="en-US" sz="2400" b="1"/>
        </a:p>
      </dgm:t>
    </dgm:pt>
    <dgm:pt modelId="{776A5D01-B9EA-DB48-9374-CF79EF4D50CE}">
      <dgm:prSet custT="1"/>
      <dgm:spPr/>
      <dgm:t>
        <a:bodyPr/>
        <a:lstStyle/>
        <a:p>
          <a:endParaRPr lang="en-US" sz="2400" b="1" dirty="0" smtClean="0"/>
        </a:p>
        <a:p>
          <a:endParaRPr lang="en-US" sz="1800" b="0" dirty="0"/>
        </a:p>
      </dgm:t>
    </dgm:pt>
    <dgm:pt modelId="{8C105395-43EA-904F-B23B-1E9BD585D59D}" type="parTrans" cxnId="{9F2528A7-0045-9440-8BDB-EB880A7DA3BE}">
      <dgm:prSet/>
      <dgm:spPr/>
      <dgm:t>
        <a:bodyPr/>
        <a:lstStyle/>
        <a:p>
          <a:endParaRPr lang="en-US" sz="2400" b="1"/>
        </a:p>
      </dgm:t>
    </dgm:pt>
    <dgm:pt modelId="{E4F8B552-8762-3C42-A20D-D35413AB1947}" type="sibTrans" cxnId="{9F2528A7-0045-9440-8BDB-EB880A7DA3BE}">
      <dgm:prSet/>
      <dgm:spPr/>
      <dgm:t>
        <a:bodyPr/>
        <a:lstStyle/>
        <a:p>
          <a:endParaRPr lang="en-US" sz="2400" b="1"/>
        </a:p>
      </dgm:t>
    </dgm:pt>
    <dgm:pt modelId="{E8CC3684-498E-9140-BAFE-8369DF0E54F1}">
      <dgm:prSet phldrT="[Text]" custT="1"/>
      <dgm:spPr/>
      <dgm:t>
        <a:bodyPr/>
        <a:lstStyle/>
        <a:p>
          <a:endParaRPr lang="en-US" sz="2400" b="1" dirty="0"/>
        </a:p>
      </dgm:t>
    </dgm:pt>
    <dgm:pt modelId="{1F51DE19-6789-8B40-87B0-11B2B883A4EA}" type="parTrans" cxnId="{F9460E97-D293-9E4E-BA5E-81A34F217223}">
      <dgm:prSet/>
      <dgm:spPr/>
      <dgm:t>
        <a:bodyPr/>
        <a:lstStyle/>
        <a:p>
          <a:endParaRPr lang="en-US"/>
        </a:p>
      </dgm:t>
    </dgm:pt>
    <dgm:pt modelId="{F316A8BB-75F7-CD48-99D4-A9B4E6B2F5AE}" type="sibTrans" cxnId="{F9460E97-D293-9E4E-BA5E-81A34F217223}">
      <dgm:prSet/>
      <dgm:spPr/>
      <dgm:t>
        <a:bodyPr/>
        <a:lstStyle/>
        <a:p>
          <a:endParaRPr lang="en-US"/>
        </a:p>
      </dgm:t>
    </dgm:pt>
    <dgm:pt modelId="{9C2A9D17-254F-2C41-81F7-4284F7769259}">
      <dgm:prSet custT="1"/>
      <dgm:spPr/>
      <dgm:t>
        <a:bodyPr/>
        <a:lstStyle/>
        <a:p>
          <a:endParaRPr lang="en-US" sz="1800" b="0" dirty="0"/>
        </a:p>
      </dgm:t>
    </dgm:pt>
    <dgm:pt modelId="{395C029E-FFF2-8D4D-B69D-37BDECCA8B97}" type="parTrans" cxnId="{1EB61BAC-BBF8-7A41-B2FC-55988CA39AEB}">
      <dgm:prSet/>
      <dgm:spPr/>
      <dgm:t>
        <a:bodyPr/>
        <a:lstStyle/>
        <a:p>
          <a:endParaRPr lang="en-US"/>
        </a:p>
      </dgm:t>
    </dgm:pt>
    <dgm:pt modelId="{04A9A74B-72AE-AD46-B6EC-55FA46CE05EA}" type="sibTrans" cxnId="{1EB61BAC-BBF8-7A41-B2FC-55988CA39AEB}">
      <dgm:prSet/>
      <dgm:spPr/>
      <dgm:t>
        <a:bodyPr/>
        <a:lstStyle/>
        <a:p>
          <a:endParaRPr lang="en-US"/>
        </a:p>
      </dgm:t>
    </dgm:pt>
    <dgm:pt modelId="{F5001F20-BE52-064C-9E4A-887B64F005C1}" type="pres">
      <dgm:prSet presAssocID="{76CC9B29-B932-9E4B-AE2D-CFAB0D489A9F}" presName="compositeShape" presStyleCnt="0">
        <dgm:presLayoutVars>
          <dgm:chMax val="7"/>
          <dgm:dir/>
          <dgm:resizeHandles val="exact"/>
        </dgm:presLayoutVars>
      </dgm:prSet>
      <dgm:spPr/>
    </dgm:pt>
    <dgm:pt modelId="{2D8BB123-D4A5-0745-8B77-72E6DD5D0A51}" type="pres">
      <dgm:prSet presAssocID="{76CC9B29-B932-9E4B-AE2D-CFAB0D489A9F}" presName="wedge1" presStyleLbl="node1" presStyleIdx="0" presStyleCnt="4"/>
      <dgm:spPr/>
      <dgm:t>
        <a:bodyPr/>
        <a:lstStyle/>
        <a:p>
          <a:endParaRPr lang="en-US"/>
        </a:p>
      </dgm:t>
    </dgm:pt>
    <dgm:pt modelId="{733A1255-FB01-D844-ACD0-1F20FE2C2E86}" type="pres">
      <dgm:prSet presAssocID="{76CC9B29-B932-9E4B-AE2D-CFAB0D489A9F}" presName="dummy1a" presStyleCnt="0"/>
      <dgm:spPr/>
    </dgm:pt>
    <dgm:pt modelId="{3185AA3F-50A5-E44F-B475-CC2138108E3D}" type="pres">
      <dgm:prSet presAssocID="{76CC9B29-B932-9E4B-AE2D-CFAB0D489A9F}" presName="dummy1b" presStyleCnt="0"/>
      <dgm:spPr/>
    </dgm:pt>
    <dgm:pt modelId="{3EE7C915-C4A6-5946-8ABE-11CA9E32E415}" type="pres">
      <dgm:prSet presAssocID="{76CC9B29-B932-9E4B-AE2D-CFAB0D489A9F}" presName="wedge1Tx" presStyleLbl="node1" presStyleIdx="0" presStyleCnt="4">
        <dgm:presLayoutVars>
          <dgm:chMax val="0"/>
          <dgm:chPref val="0"/>
          <dgm:bulletEnabled val="1"/>
        </dgm:presLayoutVars>
      </dgm:prSet>
      <dgm:spPr/>
      <dgm:t>
        <a:bodyPr/>
        <a:lstStyle/>
        <a:p>
          <a:endParaRPr lang="en-US"/>
        </a:p>
      </dgm:t>
    </dgm:pt>
    <dgm:pt modelId="{92775471-074D-0246-9426-FD257FC52860}" type="pres">
      <dgm:prSet presAssocID="{76CC9B29-B932-9E4B-AE2D-CFAB0D489A9F}" presName="wedge2" presStyleLbl="node1" presStyleIdx="1" presStyleCnt="4"/>
      <dgm:spPr/>
      <dgm:t>
        <a:bodyPr/>
        <a:lstStyle/>
        <a:p>
          <a:endParaRPr lang="en-US"/>
        </a:p>
      </dgm:t>
    </dgm:pt>
    <dgm:pt modelId="{CD289C0A-B67B-A747-83FD-094EFC8D49D7}" type="pres">
      <dgm:prSet presAssocID="{76CC9B29-B932-9E4B-AE2D-CFAB0D489A9F}" presName="dummy2a" presStyleCnt="0"/>
      <dgm:spPr/>
    </dgm:pt>
    <dgm:pt modelId="{F236B503-0AE9-D14D-B624-8067917FF015}" type="pres">
      <dgm:prSet presAssocID="{76CC9B29-B932-9E4B-AE2D-CFAB0D489A9F}" presName="dummy2b" presStyleCnt="0"/>
      <dgm:spPr/>
    </dgm:pt>
    <dgm:pt modelId="{0227BB1A-4837-5542-AEF9-083A99E434A5}" type="pres">
      <dgm:prSet presAssocID="{76CC9B29-B932-9E4B-AE2D-CFAB0D489A9F}" presName="wedge2Tx" presStyleLbl="node1" presStyleIdx="1" presStyleCnt="4">
        <dgm:presLayoutVars>
          <dgm:chMax val="0"/>
          <dgm:chPref val="0"/>
          <dgm:bulletEnabled val="1"/>
        </dgm:presLayoutVars>
      </dgm:prSet>
      <dgm:spPr/>
      <dgm:t>
        <a:bodyPr/>
        <a:lstStyle/>
        <a:p>
          <a:endParaRPr lang="en-US"/>
        </a:p>
      </dgm:t>
    </dgm:pt>
    <dgm:pt modelId="{644DEA58-9DD8-694C-99D8-F8784753739B}" type="pres">
      <dgm:prSet presAssocID="{76CC9B29-B932-9E4B-AE2D-CFAB0D489A9F}" presName="wedge3" presStyleLbl="node1" presStyleIdx="2" presStyleCnt="4"/>
      <dgm:spPr/>
      <dgm:t>
        <a:bodyPr/>
        <a:lstStyle/>
        <a:p>
          <a:endParaRPr lang="en-US"/>
        </a:p>
      </dgm:t>
    </dgm:pt>
    <dgm:pt modelId="{8B434601-8F72-754B-AF34-1DBFDD0848D5}" type="pres">
      <dgm:prSet presAssocID="{76CC9B29-B932-9E4B-AE2D-CFAB0D489A9F}" presName="dummy3a" presStyleCnt="0"/>
      <dgm:spPr/>
    </dgm:pt>
    <dgm:pt modelId="{F754ACF3-C7DB-3D42-BA89-E1A6FBA19E6F}" type="pres">
      <dgm:prSet presAssocID="{76CC9B29-B932-9E4B-AE2D-CFAB0D489A9F}" presName="dummy3b" presStyleCnt="0"/>
      <dgm:spPr/>
    </dgm:pt>
    <dgm:pt modelId="{F595E26C-380F-5A42-B29A-50C7BFD4EC29}" type="pres">
      <dgm:prSet presAssocID="{76CC9B29-B932-9E4B-AE2D-CFAB0D489A9F}" presName="wedge3Tx" presStyleLbl="node1" presStyleIdx="2" presStyleCnt="4">
        <dgm:presLayoutVars>
          <dgm:chMax val="0"/>
          <dgm:chPref val="0"/>
          <dgm:bulletEnabled val="1"/>
        </dgm:presLayoutVars>
      </dgm:prSet>
      <dgm:spPr/>
      <dgm:t>
        <a:bodyPr/>
        <a:lstStyle/>
        <a:p>
          <a:endParaRPr lang="en-US"/>
        </a:p>
      </dgm:t>
    </dgm:pt>
    <dgm:pt modelId="{A4DCC8C3-5849-754F-94BF-8A748CCAD269}" type="pres">
      <dgm:prSet presAssocID="{76CC9B29-B932-9E4B-AE2D-CFAB0D489A9F}" presName="wedge4" presStyleLbl="node1" presStyleIdx="3" presStyleCnt="4"/>
      <dgm:spPr/>
      <dgm:t>
        <a:bodyPr/>
        <a:lstStyle/>
        <a:p>
          <a:endParaRPr lang="en-GB"/>
        </a:p>
      </dgm:t>
    </dgm:pt>
    <dgm:pt modelId="{1286AE83-0423-8942-95CD-D4151B586742}" type="pres">
      <dgm:prSet presAssocID="{76CC9B29-B932-9E4B-AE2D-CFAB0D489A9F}" presName="dummy4a" presStyleCnt="0"/>
      <dgm:spPr/>
    </dgm:pt>
    <dgm:pt modelId="{0F9D74C9-44A1-1340-A439-79176E581A02}" type="pres">
      <dgm:prSet presAssocID="{76CC9B29-B932-9E4B-AE2D-CFAB0D489A9F}" presName="dummy4b" presStyleCnt="0"/>
      <dgm:spPr/>
    </dgm:pt>
    <dgm:pt modelId="{FD850B2D-B9C1-304A-B1D2-F7FC6DAD22E7}" type="pres">
      <dgm:prSet presAssocID="{76CC9B29-B932-9E4B-AE2D-CFAB0D489A9F}" presName="wedge4Tx" presStyleLbl="node1" presStyleIdx="3" presStyleCnt="4">
        <dgm:presLayoutVars>
          <dgm:chMax val="0"/>
          <dgm:chPref val="0"/>
          <dgm:bulletEnabled val="1"/>
        </dgm:presLayoutVars>
      </dgm:prSet>
      <dgm:spPr/>
      <dgm:t>
        <a:bodyPr/>
        <a:lstStyle/>
        <a:p>
          <a:endParaRPr lang="en-GB"/>
        </a:p>
      </dgm:t>
    </dgm:pt>
    <dgm:pt modelId="{733930EE-7A70-A041-95D3-7DA1CE3452E0}" type="pres">
      <dgm:prSet presAssocID="{F316A8BB-75F7-CD48-99D4-A9B4E6B2F5AE}" presName="arrowWedge1" presStyleLbl="fgSibTrans2D1" presStyleIdx="0" presStyleCnt="4"/>
      <dgm:spPr/>
    </dgm:pt>
    <dgm:pt modelId="{CD512479-4F5D-EE4F-9291-FC23DFC6E5FF}" type="pres">
      <dgm:prSet presAssocID="{F0EB1E38-11F7-6740-911C-93B30B883B0D}" presName="arrowWedge2" presStyleLbl="fgSibTrans2D1" presStyleIdx="1" presStyleCnt="4"/>
      <dgm:spPr/>
    </dgm:pt>
    <dgm:pt modelId="{AF130140-A501-A844-B4C6-183FAE260A0C}" type="pres">
      <dgm:prSet presAssocID="{E4F8B552-8762-3C42-A20D-D35413AB1947}" presName="arrowWedge3" presStyleLbl="fgSibTrans2D1" presStyleIdx="2" presStyleCnt="4"/>
      <dgm:spPr/>
    </dgm:pt>
    <dgm:pt modelId="{97A9CAA0-D499-CB4B-A4C8-85A992186077}" type="pres">
      <dgm:prSet presAssocID="{04A9A74B-72AE-AD46-B6EC-55FA46CE05EA}" presName="arrowWedge4" presStyleLbl="fgSibTrans2D1" presStyleIdx="3" presStyleCnt="4"/>
      <dgm:spPr/>
    </dgm:pt>
  </dgm:ptLst>
  <dgm:cxnLst>
    <dgm:cxn modelId="{F9460E97-D293-9E4E-BA5E-81A34F217223}" srcId="{76CC9B29-B932-9E4B-AE2D-CFAB0D489A9F}" destId="{E8CC3684-498E-9140-BAFE-8369DF0E54F1}" srcOrd="0" destOrd="0" parTransId="{1F51DE19-6789-8B40-87B0-11B2B883A4EA}" sibTransId="{F316A8BB-75F7-CD48-99D4-A9B4E6B2F5AE}"/>
    <dgm:cxn modelId="{1EB61BAC-BBF8-7A41-B2FC-55988CA39AEB}" srcId="{76CC9B29-B932-9E4B-AE2D-CFAB0D489A9F}" destId="{9C2A9D17-254F-2C41-81F7-4284F7769259}" srcOrd="3" destOrd="0" parTransId="{395C029E-FFF2-8D4D-B69D-37BDECCA8B97}" sibTransId="{04A9A74B-72AE-AD46-B6EC-55FA46CE05EA}"/>
    <dgm:cxn modelId="{47C35DC3-F56B-1D41-8943-1D0C5636FAEF}" srcId="{76CC9B29-B932-9E4B-AE2D-CFAB0D489A9F}" destId="{7DDE8719-DF91-8A4B-917A-0C4F508E7E3F}" srcOrd="1" destOrd="0" parTransId="{8ED806ED-7857-EA41-933F-B55A472CB041}" sibTransId="{F0EB1E38-11F7-6740-911C-93B30B883B0D}"/>
    <dgm:cxn modelId="{F3EAE434-0DD8-4BF1-B1BB-96528916B9C2}" type="presOf" srcId="{776A5D01-B9EA-DB48-9374-CF79EF4D50CE}" destId="{644DEA58-9DD8-694C-99D8-F8784753739B}" srcOrd="0" destOrd="0" presId="urn:microsoft.com/office/officeart/2005/8/layout/cycle8"/>
    <dgm:cxn modelId="{92412CEA-8BBD-457A-906D-0B979A1835CE}" type="presOf" srcId="{76CC9B29-B932-9E4B-AE2D-CFAB0D489A9F}" destId="{F5001F20-BE52-064C-9E4A-887B64F005C1}" srcOrd="0" destOrd="0" presId="urn:microsoft.com/office/officeart/2005/8/layout/cycle8"/>
    <dgm:cxn modelId="{2FC3FDA6-C1C7-4466-B75A-22BF32CC3360}" type="presOf" srcId="{9C2A9D17-254F-2C41-81F7-4284F7769259}" destId="{A4DCC8C3-5849-754F-94BF-8A748CCAD269}" srcOrd="0" destOrd="0" presId="urn:microsoft.com/office/officeart/2005/8/layout/cycle8"/>
    <dgm:cxn modelId="{B22E7EB7-83CC-47DA-AA3B-F99142D9A014}" type="presOf" srcId="{776A5D01-B9EA-DB48-9374-CF79EF4D50CE}" destId="{F595E26C-380F-5A42-B29A-50C7BFD4EC29}" srcOrd="1" destOrd="0" presId="urn:microsoft.com/office/officeart/2005/8/layout/cycle8"/>
    <dgm:cxn modelId="{8B9617F3-310E-4706-A4F0-DA4F9A668A64}" type="presOf" srcId="{9C2A9D17-254F-2C41-81F7-4284F7769259}" destId="{FD850B2D-B9C1-304A-B1D2-F7FC6DAD22E7}" srcOrd="1" destOrd="0" presId="urn:microsoft.com/office/officeart/2005/8/layout/cycle8"/>
    <dgm:cxn modelId="{264831E7-8B34-4DB6-B317-155827F25687}" type="presOf" srcId="{E8CC3684-498E-9140-BAFE-8369DF0E54F1}" destId="{3EE7C915-C4A6-5946-8ABE-11CA9E32E415}" srcOrd="1" destOrd="0" presId="urn:microsoft.com/office/officeart/2005/8/layout/cycle8"/>
    <dgm:cxn modelId="{B493230C-6618-406A-B397-B0DBA74D7551}" type="presOf" srcId="{7DDE8719-DF91-8A4B-917A-0C4F508E7E3F}" destId="{92775471-074D-0246-9426-FD257FC52860}" srcOrd="0" destOrd="0" presId="urn:microsoft.com/office/officeart/2005/8/layout/cycle8"/>
    <dgm:cxn modelId="{B1FEB090-AF2F-47A3-82BF-F4DC4541C390}" type="presOf" srcId="{7DDE8719-DF91-8A4B-917A-0C4F508E7E3F}" destId="{0227BB1A-4837-5542-AEF9-083A99E434A5}" srcOrd="1" destOrd="0" presId="urn:microsoft.com/office/officeart/2005/8/layout/cycle8"/>
    <dgm:cxn modelId="{F6660133-C184-4AD5-A672-EBC3CCD5756B}" type="presOf" srcId="{E8CC3684-498E-9140-BAFE-8369DF0E54F1}" destId="{2D8BB123-D4A5-0745-8B77-72E6DD5D0A51}" srcOrd="0" destOrd="0" presId="urn:microsoft.com/office/officeart/2005/8/layout/cycle8"/>
    <dgm:cxn modelId="{9F2528A7-0045-9440-8BDB-EB880A7DA3BE}" srcId="{76CC9B29-B932-9E4B-AE2D-CFAB0D489A9F}" destId="{776A5D01-B9EA-DB48-9374-CF79EF4D50CE}" srcOrd="2" destOrd="0" parTransId="{8C105395-43EA-904F-B23B-1E9BD585D59D}" sibTransId="{E4F8B552-8762-3C42-A20D-D35413AB1947}"/>
    <dgm:cxn modelId="{CD4928CC-4FA7-49BA-93E9-2F9A7FCDC062}" type="presParOf" srcId="{F5001F20-BE52-064C-9E4A-887B64F005C1}" destId="{2D8BB123-D4A5-0745-8B77-72E6DD5D0A51}" srcOrd="0" destOrd="0" presId="urn:microsoft.com/office/officeart/2005/8/layout/cycle8"/>
    <dgm:cxn modelId="{1687A33B-550B-4D3F-9C41-104153761848}" type="presParOf" srcId="{F5001F20-BE52-064C-9E4A-887B64F005C1}" destId="{733A1255-FB01-D844-ACD0-1F20FE2C2E86}" srcOrd="1" destOrd="0" presId="urn:microsoft.com/office/officeart/2005/8/layout/cycle8"/>
    <dgm:cxn modelId="{86EC852C-A6BF-4BA3-B490-3103B13220AC}" type="presParOf" srcId="{F5001F20-BE52-064C-9E4A-887B64F005C1}" destId="{3185AA3F-50A5-E44F-B475-CC2138108E3D}" srcOrd="2" destOrd="0" presId="urn:microsoft.com/office/officeart/2005/8/layout/cycle8"/>
    <dgm:cxn modelId="{4540B68A-8494-497B-8A6C-3B190317929D}" type="presParOf" srcId="{F5001F20-BE52-064C-9E4A-887B64F005C1}" destId="{3EE7C915-C4A6-5946-8ABE-11CA9E32E415}" srcOrd="3" destOrd="0" presId="urn:microsoft.com/office/officeart/2005/8/layout/cycle8"/>
    <dgm:cxn modelId="{10E5A0EB-2F9D-4C93-8257-47F77DB5EE17}" type="presParOf" srcId="{F5001F20-BE52-064C-9E4A-887B64F005C1}" destId="{92775471-074D-0246-9426-FD257FC52860}" srcOrd="4" destOrd="0" presId="urn:microsoft.com/office/officeart/2005/8/layout/cycle8"/>
    <dgm:cxn modelId="{BB2014D3-7164-42C9-A5FE-25F7898F5965}" type="presParOf" srcId="{F5001F20-BE52-064C-9E4A-887B64F005C1}" destId="{CD289C0A-B67B-A747-83FD-094EFC8D49D7}" srcOrd="5" destOrd="0" presId="urn:microsoft.com/office/officeart/2005/8/layout/cycle8"/>
    <dgm:cxn modelId="{150E5613-01A0-41E5-AE37-A467FEE46E28}" type="presParOf" srcId="{F5001F20-BE52-064C-9E4A-887B64F005C1}" destId="{F236B503-0AE9-D14D-B624-8067917FF015}" srcOrd="6" destOrd="0" presId="urn:microsoft.com/office/officeart/2005/8/layout/cycle8"/>
    <dgm:cxn modelId="{B9762CAB-7964-4EBD-AF86-52DF4CACF442}" type="presParOf" srcId="{F5001F20-BE52-064C-9E4A-887B64F005C1}" destId="{0227BB1A-4837-5542-AEF9-083A99E434A5}" srcOrd="7" destOrd="0" presId="urn:microsoft.com/office/officeart/2005/8/layout/cycle8"/>
    <dgm:cxn modelId="{B1A91242-193E-4277-9AB8-A737287FBD79}" type="presParOf" srcId="{F5001F20-BE52-064C-9E4A-887B64F005C1}" destId="{644DEA58-9DD8-694C-99D8-F8784753739B}" srcOrd="8" destOrd="0" presId="urn:microsoft.com/office/officeart/2005/8/layout/cycle8"/>
    <dgm:cxn modelId="{F0262C69-C7F0-4FA2-8508-A8147E5DE94F}" type="presParOf" srcId="{F5001F20-BE52-064C-9E4A-887B64F005C1}" destId="{8B434601-8F72-754B-AF34-1DBFDD0848D5}" srcOrd="9" destOrd="0" presId="urn:microsoft.com/office/officeart/2005/8/layout/cycle8"/>
    <dgm:cxn modelId="{047FF51F-5C6C-4C36-8AEA-B885506A2DC4}" type="presParOf" srcId="{F5001F20-BE52-064C-9E4A-887B64F005C1}" destId="{F754ACF3-C7DB-3D42-BA89-E1A6FBA19E6F}" srcOrd="10" destOrd="0" presId="urn:microsoft.com/office/officeart/2005/8/layout/cycle8"/>
    <dgm:cxn modelId="{1449E219-9740-4BFB-801B-6037830782DA}" type="presParOf" srcId="{F5001F20-BE52-064C-9E4A-887B64F005C1}" destId="{F595E26C-380F-5A42-B29A-50C7BFD4EC29}" srcOrd="11" destOrd="0" presId="urn:microsoft.com/office/officeart/2005/8/layout/cycle8"/>
    <dgm:cxn modelId="{D7E9C69D-0DC4-4F47-A1F0-281300FBEAE9}" type="presParOf" srcId="{F5001F20-BE52-064C-9E4A-887B64F005C1}" destId="{A4DCC8C3-5849-754F-94BF-8A748CCAD269}" srcOrd="12" destOrd="0" presId="urn:microsoft.com/office/officeart/2005/8/layout/cycle8"/>
    <dgm:cxn modelId="{66D35F80-2683-44A6-AB0E-DA99CD9CD94A}" type="presParOf" srcId="{F5001F20-BE52-064C-9E4A-887B64F005C1}" destId="{1286AE83-0423-8942-95CD-D4151B586742}" srcOrd="13" destOrd="0" presId="urn:microsoft.com/office/officeart/2005/8/layout/cycle8"/>
    <dgm:cxn modelId="{05C8E286-CB6E-43B0-BEE7-5B4621896292}" type="presParOf" srcId="{F5001F20-BE52-064C-9E4A-887B64F005C1}" destId="{0F9D74C9-44A1-1340-A439-79176E581A02}" srcOrd="14" destOrd="0" presId="urn:microsoft.com/office/officeart/2005/8/layout/cycle8"/>
    <dgm:cxn modelId="{F20AEDAD-E2F0-4F87-A07B-F776C7DB80D2}" type="presParOf" srcId="{F5001F20-BE52-064C-9E4A-887B64F005C1}" destId="{FD850B2D-B9C1-304A-B1D2-F7FC6DAD22E7}" srcOrd="15" destOrd="0" presId="urn:microsoft.com/office/officeart/2005/8/layout/cycle8"/>
    <dgm:cxn modelId="{C27550C8-3224-4AD0-B82B-C8BEB9D5C9C1}" type="presParOf" srcId="{F5001F20-BE52-064C-9E4A-887B64F005C1}" destId="{733930EE-7A70-A041-95D3-7DA1CE3452E0}" srcOrd="16" destOrd="0" presId="urn:microsoft.com/office/officeart/2005/8/layout/cycle8"/>
    <dgm:cxn modelId="{69C44D3D-2E39-4B03-9B63-85DE67AD261F}" type="presParOf" srcId="{F5001F20-BE52-064C-9E4A-887B64F005C1}" destId="{CD512479-4F5D-EE4F-9291-FC23DFC6E5FF}" srcOrd="17" destOrd="0" presId="urn:microsoft.com/office/officeart/2005/8/layout/cycle8"/>
    <dgm:cxn modelId="{591B961C-D7E3-4908-99F7-0046A925883B}" type="presParOf" srcId="{F5001F20-BE52-064C-9E4A-887B64F005C1}" destId="{AF130140-A501-A844-B4C6-183FAE260A0C}" srcOrd="18" destOrd="0" presId="urn:microsoft.com/office/officeart/2005/8/layout/cycle8"/>
    <dgm:cxn modelId="{18DC11E8-E69B-4766-B43F-0EE6D6FC2F6F}" type="presParOf" srcId="{F5001F20-BE52-064C-9E4A-887B64F005C1}" destId="{97A9CAA0-D499-CB4B-A4C8-85A992186077}"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77135" cy="34026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593177" y="0"/>
            <a:ext cx="4277135" cy="340265"/>
          </a:xfrm>
          <a:prstGeom prst="rect">
            <a:avLst/>
          </a:prstGeom>
        </p:spPr>
        <p:txBody>
          <a:bodyPr vert="horz" lIns="91440" tIns="45720" rIns="91440" bIns="45720" rtlCol="0"/>
          <a:lstStyle>
            <a:lvl1pPr algn="r">
              <a:defRPr sz="1200"/>
            </a:lvl1pPr>
          </a:lstStyle>
          <a:p>
            <a:fld id="{FC23BCFB-9AA7-41BB-B1D7-2AB9D9AE1234}" type="datetimeFigureOut">
              <a:rPr lang="en-GB" smtClean="0"/>
              <a:t>08/01/2018</a:t>
            </a:fld>
            <a:endParaRPr lang="en-GB"/>
          </a:p>
        </p:txBody>
      </p:sp>
      <p:sp>
        <p:nvSpPr>
          <p:cNvPr id="4" name="Footer Placeholder 3"/>
          <p:cNvSpPr>
            <a:spLocks noGrp="1"/>
          </p:cNvSpPr>
          <p:nvPr>
            <p:ph type="ftr" sz="quarter" idx="2"/>
          </p:nvPr>
        </p:nvSpPr>
        <p:spPr>
          <a:xfrm>
            <a:off x="1" y="6457410"/>
            <a:ext cx="4277135" cy="34026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593177" y="6457410"/>
            <a:ext cx="4277135" cy="340265"/>
          </a:xfrm>
          <a:prstGeom prst="rect">
            <a:avLst/>
          </a:prstGeom>
        </p:spPr>
        <p:txBody>
          <a:bodyPr vert="horz" lIns="91440" tIns="45720" rIns="91440" bIns="45720" rtlCol="0" anchor="b"/>
          <a:lstStyle>
            <a:lvl1pPr algn="r">
              <a:defRPr sz="1200"/>
            </a:lvl1pPr>
          </a:lstStyle>
          <a:p>
            <a:fld id="{8999518E-E254-43EF-9821-934A54746891}" type="slidenum">
              <a:rPr lang="en-GB" smtClean="0"/>
              <a:t>‹#›</a:t>
            </a:fld>
            <a:endParaRPr lang="en-GB"/>
          </a:p>
        </p:txBody>
      </p:sp>
    </p:spTree>
    <p:extLst>
      <p:ext uri="{BB962C8B-B14F-4D97-AF65-F5344CB8AC3E}">
        <p14:creationId xmlns:p14="http://schemas.microsoft.com/office/powerpoint/2010/main" val="3906151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154" cy="33988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592225" y="0"/>
            <a:ext cx="4278154" cy="339883"/>
          </a:xfrm>
          <a:prstGeom prst="rect">
            <a:avLst/>
          </a:prstGeom>
        </p:spPr>
        <p:txBody>
          <a:bodyPr vert="horz" lIns="91440" tIns="45720" rIns="91440" bIns="45720" rtlCol="0"/>
          <a:lstStyle>
            <a:lvl1pPr algn="r">
              <a:defRPr sz="1200"/>
            </a:lvl1pPr>
          </a:lstStyle>
          <a:p>
            <a:fld id="{C7091D2E-9552-C147-B7C4-5AE05C225CD4}" type="datetimeFigureOut">
              <a:rPr lang="en-US" smtClean="0"/>
              <a:t>1/8/2018</a:t>
            </a:fld>
            <a:endParaRPr lang="en-US"/>
          </a:p>
        </p:txBody>
      </p:sp>
      <p:sp>
        <p:nvSpPr>
          <p:cNvPr id="4" name="Slide Image Placeholder 3"/>
          <p:cNvSpPr>
            <a:spLocks noGrp="1" noRot="1" noChangeAspect="1"/>
          </p:cNvSpPr>
          <p:nvPr>
            <p:ph type="sldImg" idx="2"/>
          </p:nvPr>
        </p:nvSpPr>
        <p:spPr>
          <a:xfrm>
            <a:off x="3236913" y="509588"/>
            <a:ext cx="3398837" cy="2549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87267" y="3228896"/>
            <a:ext cx="7898130" cy="305895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456612"/>
            <a:ext cx="4278154" cy="33988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592225" y="6456612"/>
            <a:ext cx="4278154" cy="339883"/>
          </a:xfrm>
          <a:prstGeom prst="rect">
            <a:avLst/>
          </a:prstGeom>
        </p:spPr>
        <p:txBody>
          <a:bodyPr vert="horz" lIns="91440" tIns="45720" rIns="91440" bIns="45720" rtlCol="0" anchor="b"/>
          <a:lstStyle>
            <a:lvl1pPr algn="r">
              <a:defRPr sz="1200"/>
            </a:lvl1pPr>
          </a:lstStyle>
          <a:p>
            <a:fld id="{94447537-647E-F34F-A9B5-2267D3F70077}" type="slidenum">
              <a:rPr lang="en-US" smtClean="0"/>
              <a:t>‹#›</a:t>
            </a:fld>
            <a:endParaRPr lang="en-US"/>
          </a:p>
        </p:txBody>
      </p:sp>
    </p:spTree>
    <p:extLst>
      <p:ext uri="{BB962C8B-B14F-4D97-AF65-F5344CB8AC3E}">
        <p14:creationId xmlns:p14="http://schemas.microsoft.com/office/powerpoint/2010/main" val="39285632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496282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12</a:t>
            </a:fld>
            <a:endParaRPr lang="en-US"/>
          </a:p>
        </p:txBody>
      </p:sp>
    </p:spTree>
    <p:extLst>
      <p:ext uri="{BB962C8B-B14F-4D97-AF65-F5344CB8AC3E}">
        <p14:creationId xmlns:p14="http://schemas.microsoft.com/office/powerpoint/2010/main" val="3978432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Emma</a:t>
            </a:r>
            <a:endParaRPr lang="en-GB" dirty="0"/>
          </a:p>
        </p:txBody>
      </p:sp>
    </p:spTree>
    <p:extLst>
      <p:ext uri="{BB962C8B-B14F-4D97-AF65-F5344CB8AC3E}">
        <p14:creationId xmlns:p14="http://schemas.microsoft.com/office/powerpoint/2010/main" val="460114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Emma</a:t>
            </a:r>
            <a:endParaRPr lang="en-GB" dirty="0"/>
          </a:p>
        </p:txBody>
      </p:sp>
    </p:spTree>
    <p:extLst>
      <p:ext uri="{BB962C8B-B14F-4D97-AF65-F5344CB8AC3E}">
        <p14:creationId xmlns:p14="http://schemas.microsoft.com/office/powerpoint/2010/main" val="3771175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36913" y="509588"/>
            <a:ext cx="3398837" cy="2549525"/>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Emma</a:t>
            </a:r>
          </a:p>
          <a:p>
            <a:endParaRPr lang="en-US" baseline="0" dirty="0"/>
          </a:p>
        </p:txBody>
      </p:sp>
    </p:spTree>
    <p:extLst>
      <p:ext uri="{BB962C8B-B14F-4D97-AF65-F5344CB8AC3E}">
        <p14:creationId xmlns:p14="http://schemas.microsoft.com/office/powerpoint/2010/main" val="2132109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16</a:t>
            </a:fld>
            <a:endParaRPr lang="en-US"/>
          </a:p>
        </p:txBody>
      </p:sp>
    </p:spTree>
    <p:extLst>
      <p:ext uri="{BB962C8B-B14F-4D97-AF65-F5344CB8AC3E}">
        <p14:creationId xmlns:p14="http://schemas.microsoft.com/office/powerpoint/2010/main" val="3889834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17</a:t>
            </a:fld>
            <a:endParaRPr lang="en-US"/>
          </a:p>
        </p:txBody>
      </p:sp>
    </p:spTree>
    <p:extLst>
      <p:ext uri="{BB962C8B-B14F-4D97-AF65-F5344CB8AC3E}">
        <p14:creationId xmlns:p14="http://schemas.microsoft.com/office/powerpoint/2010/main" val="2939817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18</a:t>
            </a:fld>
            <a:endParaRPr lang="en-US"/>
          </a:p>
        </p:txBody>
      </p:sp>
    </p:spTree>
    <p:extLst>
      <p:ext uri="{BB962C8B-B14F-4D97-AF65-F5344CB8AC3E}">
        <p14:creationId xmlns:p14="http://schemas.microsoft.com/office/powerpoint/2010/main" val="624147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smtClean="0"/>
              <a:t>Today we will do this as an exercise</a:t>
            </a:r>
            <a:endParaRPr lang="en-US" baseline="0" dirty="0" smtClean="0"/>
          </a:p>
          <a:p>
            <a:pPr marL="171450" indent="-171450">
              <a:buFont typeface="Wingdings" panose="05000000000000000000" pitchFamily="2" charset="2"/>
              <a:buChar char="§"/>
            </a:pPr>
            <a:r>
              <a:rPr lang="en-US" baseline="0" dirty="0" smtClean="0"/>
              <a:t>When you go back and do it with your wider groups of stakeholders in your locality these you will be able to undertake these steps with them</a:t>
            </a:r>
          </a:p>
          <a:p>
            <a:pPr marL="171450" indent="-171450">
              <a:buFont typeface="Wingdings" panose="05000000000000000000" pitchFamily="2" charset="2"/>
              <a:buChar char="§"/>
            </a:pPr>
            <a:r>
              <a:rPr lang="en-US" baseline="0" dirty="0" smtClean="0"/>
              <a:t>If you need any further information before you carry out the exercise with different teams you can contact us and we’ll be happy to support</a:t>
            </a:r>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19</a:t>
            </a:fld>
            <a:endParaRPr lang="en-US"/>
          </a:p>
        </p:txBody>
      </p:sp>
    </p:spTree>
    <p:extLst>
      <p:ext uri="{BB962C8B-B14F-4D97-AF65-F5344CB8AC3E}">
        <p14:creationId xmlns:p14="http://schemas.microsoft.com/office/powerpoint/2010/main" val="3496282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dirty="0" smtClean="0"/>
              <a:t>It doesn’t matter if you can’t get everything set out perfectly</a:t>
            </a:r>
            <a:r>
              <a:rPr lang="en-GB" baseline="0" dirty="0" smtClean="0"/>
              <a:t> – services will have been bolted on based on funding or priorities at different points over time so it won’t be completely logical</a:t>
            </a:r>
            <a:endParaRPr lang="en-GB" dirty="0" smtClean="0"/>
          </a:p>
          <a:p>
            <a:pPr marL="171450" indent="-171450">
              <a:buFont typeface="Wingdings" panose="05000000000000000000" pitchFamily="2" charset="2"/>
              <a:buChar char="§"/>
            </a:pPr>
            <a:r>
              <a:rPr lang="en-GB" dirty="0" smtClean="0"/>
              <a:t>There</a:t>
            </a:r>
            <a:r>
              <a:rPr lang="en-GB" baseline="0" dirty="0" smtClean="0"/>
              <a:t> is also likely to be duplication – it is the same with all sites that we undertake this exercise with</a:t>
            </a:r>
          </a:p>
          <a:p>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20</a:t>
            </a:fld>
            <a:endParaRPr lang="en-US"/>
          </a:p>
        </p:txBody>
      </p:sp>
    </p:spTree>
    <p:extLst>
      <p:ext uri="{BB962C8B-B14F-4D97-AF65-F5344CB8AC3E}">
        <p14:creationId xmlns:p14="http://schemas.microsoft.com/office/powerpoint/2010/main" val="1721827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22</a:t>
            </a:fld>
            <a:endParaRPr lang="en-US"/>
          </a:p>
        </p:txBody>
      </p:sp>
    </p:spTree>
    <p:extLst>
      <p:ext uri="{BB962C8B-B14F-4D97-AF65-F5344CB8AC3E}">
        <p14:creationId xmlns:p14="http://schemas.microsoft.com/office/powerpoint/2010/main" val="3496282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3</a:t>
            </a:fld>
            <a:endParaRPr lang="en-US"/>
          </a:p>
        </p:txBody>
      </p:sp>
    </p:spTree>
    <p:extLst>
      <p:ext uri="{BB962C8B-B14F-4D97-AF65-F5344CB8AC3E}">
        <p14:creationId xmlns:p14="http://schemas.microsoft.com/office/powerpoint/2010/main" val="2112400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25</a:t>
            </a:fld>
            <a:endParaRPr lang="en-US"/>
          </a:p>
        </p:txBody>
      </p:sp>
    </p:spTree>
    <p:extLst>
      <p:ext uri="{BB962C8B-B14F-4D97-AF65-F5344CB8AC3E}">
        <p14:creationId xmlns:p14="http://schemas.microsoft.com/office/powerpoint/2010/main" val="826481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smtClean="0"/>
              <a:t>Today we will do this as an exercise</a:t>
            </a:r>
            <a:endParaRPr lang="en-US" baseline="0" dirty="0" smtClean="0"/>
          </a:p>
          <a:p>
            <a:pPr marL="171450" indent="-171450">
              <a:buFont typeface="Wingdings" panose="05000000000000000000" pitchFamily="2" charset="2"/>
              <a:buChar char="§"/>
            </a:pPr>
            <a:r>
              <a:rPr lang="en-US" baseline="0" dirty="0" smtClean="0"/>
              <a:t>When you go back and do it with your wider groups of stakeholders in your locality these you will be able to undertake these steps with them</a:t>
            </a:r>
          </a:p>
          <a:p>
            <a:pPr marL="171450" indent="-171450">
              <a:buFont typeface="Wingdings" panose="05000000000000000000" pitchFamily="2" charset="2"/>
              <a:buChar char="§"/>
            </a:pPr>
            <a:r>
              <a:rPr lang="en-US" baseline="0" dirty="0" smtClean="0"/>
              <a:t>If you need any further information before you carry out the exercise with different teams you can contact us and we’ll be happy to support</a:t>
            </a:r>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29</a:t>
            </a:fld>
            <a:endParaRPr lang="en-US"/>
          </a:p>
        </p:txBody>
      </p:sp>
    </p:spTree>
    <p:extLst>
      <p:ext uri="{BB962C8B-B14F-4D97-AF65-F5344CB8AC3E}">
        <p14:creationId xmlns:p14="http://schemas.microsoft.com/office/powerpoint/2010/main" val="3987230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30</a:t>
            </a:fld>
            <a:endParaRPr lang="en-US"/>
          </a:p>
        </p:txBody>
      </p:sp>
    </p:spTree>
    <p:extLst>
      <p:ext uri="{BB962C8B-B14F-4D97-AF65-F5344CB8AC3E}">
        <p14:creationId xmlns:p14="http://schemas.microsoft.com/office/powerpoint/2010/main" val="332902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smtClean="0"/>
              <a:t>Today we will do this as an exercise</a:t>
            </a:r>
            <a:endParaRPr lang="en-US" baseline="0" dirty="0" smtClean="0"/>
          </a:p>
          <a:p>
            <a:pPr marL="171450" indent="-171450">
              <a:buFont typeface="Wingdings" panose="05000000000000000000" pitchFamily="2" charset="2"/>
              <a:buChar char="§"/>
            </a:pPr>
            <a:r>
              <a:rPr lang="en-US" baseline="0" dirty="0" smtClean="0"/>
              <a:t>When you go back and do it with your wider groups of stakeholders in your locality these you will be able to undertake these steps with them</a:t>
            </a:r>
          </a:p>
          <a:p>
            <a:pPr marL="171450" indent="-171450">
              <a:buFont typeface="Wingdings" panose="05000000000000000000" pitchFamily="2" charset="2"/>
              <a:buChar char="§"/>
            </a:pPr>
            <a:r>
              <a:rPr lang="en-US" baseline="0" dirty="0" smtClean="0"/>
              <a:t>If you need any further information before you carry out the exercise with different teams you can contact us and we’ll be happy to support</a:t>
            </a:r>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31</a:t>
            </a:fld>
            <a:endParaRPr lang="en-US"/>
          </a:p>
        </p:txBody>
      </p:sp>
    </p:spTree>
    <p:extLst>
      <p:ext uri="{BB962C8B-B14F-4D97-AF65-F5344CB8AC3E}">
        <p14:creationId xmlns:p14="http://schemas.microsoft.com/office/powerpoint/2010/main" val="18710049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32</a:t>
            </a:fld>
            <a:endParaRPr lang="en-US"/>
          </a:p>
        </p:txBody>
      </p:sp>
    </p:spTree>
    <p:extLst>
      <p:ext uri="{BB962C8B-B14F-4D97-AF65-F5344CB8AC3E}">
        <p14:creationId xmlns:p14="http://schemas.microsoft.com/office/powerpoint/2010/main" val="9732431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smtClean="0"/>
              <a:t>Today we will do this as an exercise</a:t>
            </a:r>
            <a:endParaRPr lang="en-US" baseline="0" dirty="0" smtClean="0"/>
          </a:p>
          <a:p>
            <a:pPr marL="171450" indent="-171450">
              <a:buFont typeface="Wingdings" panose="05000000000000000000" pitchFamily="2" charset="2"/>
              <a:buChar char="§"/>
            </a:pPr>
            <a:r>
              <a:rPr lang="en-US" baseline="0" dirty="0" smtClean="0"/>
              <a:t>When you go back and do it with your wider groups of stakeholders in your locality these you will be able to undertake these steps with them</a:t>
            </a:r>
          </a:p>
          <a:p>
            <a:pPr marL="171450" indent="-171450">
              <a:buFont typeface="Wingdings" panose="05000000000000000000" pitchFamily="2" charset="2"/>
              <a:buChar char="§"/>
            </a:pPr>
            <a:r>
              <a:rPr lang="en-US" baseline="0" dirty="0" smtClean="0"/>
              <a:t>If you need any further information before you carry out the exercise with different teams you can contact us and we’ll be happy to support</a:t>
            </a:r>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33</a:t>
            </a:fld>
            <a:endParaRPr lang="en-US"/>
          </a:p>
        </p:txBody>
      </p:sp>
    </p:spTree>
    <p:extLst>
      <p:ext uri="{BB962C8B-B14F-4D97-AF65-F5344CB8AC3E}">
        <p14:creationId xmlns:p14="http://schemas.microsoft.com/office/powerpoint/2010/main" val="2287654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34</a:t>
            </a:fld>
            <a:endParaRPr lang="en-US"/>
          </a:p>
        </p:txBody>
      </p:sp>
    </p:spTree>
    <p:extLst>
      <p:ext uri="{BB962C8B-B14F-4D97-AF65-F5344CB8AC3E}">
        <p14:creationId xmlns:p14="http://schemas.microsoft.com/office/powerpoint/2010/main" val="8600443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smtClean="0"/>
              <a:t>Today we will do this as an exercise</a:t>
            </a:r>
            <a:endParaRPr lang="en-US" baseline="0" dirty="0" smtClean="0"/>
          </a:p>
          <a:p>
            <a:pPr marL="171450" indent="-171450">
              <a:buFont typeface="Wingdings" panose="05000000000000000000" pitchFamily="2" charset="2"/>
              <a:buChar char="§"/>
            </a:pPr>
            <a:r>
              <a:rPr lang="en-US" baseline="0" dirty="0" smtClean="0"/>
              <a:t>When you go back and do it with your wider groups of stakeholders in your locality these you will be able to undertake these steps with them</a:t>
            </a:r>
          </a:p>
          <a:p>
            <a:pPr marL="171450" indent="-171450">
              <a:buFont typeface="Wingdings" panose="05000000000000000000" pitchFamily="2" charset="2"/>
              <a:buChar char="§"/>
            </a:pPr>
            <a:r>
              <a:rPr lang="en-US" baseline="0" dirty="0" smtClean="0"/>
              <a:t>If you need any further information before you carry out the exercise with different teams you can contact us and we’ll be happy to support</a:t>
            </a:r>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35</a:t>
            </a:fld>
            <a:endParaRPr lang="en-US"/>
          </a:p>
        </p:txBody>
      </p:sp>
    </p:spTree>
    <p:extLst>
      <p:ext uri="{BB962C8B-B14F-4D97-AF65-F5344CB8AC3E}">
        <p14:creationId xmlns:p14="http://schemas.microsoft.com/office/powerpoint/2010/main" val="32050357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447537-647E-F34F-A9B5-2267D3F70077}" type="slidenum">
              <a:rPr lang="en-US" smtClean="0"/>
              <a:t>36</a:t>
            </a:fld>
            <a:endParaRPr lang="en-US"/>
          </a:p>
        </p:txBody>
      </p:sp>
    </p:spTree>
    <p:extLst>
      <p:ext uri="{BB962C8B-B14F-4D97-AF65-F5344CB8AC3E}">
        <p14:creationId xmlns:p14="http://schemas.microsoft.com/office/powerpoint/2010/main" val="29079699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Huge</a:t>
            </a:r>
            <a:r>
              <a:rPr lang="en-GB" baseline="0" dirty="0" smtClean="0"/>
              <a:t> </a:t>
            </a:r>
            <a:r>
              <a:rPr lang="en-GB" baseline="0" dirty="0" err="1" smtClean="0"/>
              <a:t>amoutn</a:t>
            </a:r>
            <a:r>
              <a:rPr lang="en-GB" baseline="0" dirty="0" smtClean="0"/>
              <a:t> of work coming out of </a:t>
            </a:r>
            <a:r>
              <a:rPr lang="en-GB" baseline="0" dirty="0" err="1" smtClean="0"/>
              <a:t>NMC</a:t>
            </a:r>
            <a:r>
              <a:rPr lang="en-GB" baseline="0" dirty="0" smtClean="0"/>
              <a:t> – help us think about what </a:t>
            </a:r>
          </a:p>
          <a:p>
            <a:r>
              <a:rPr lang="en-GB" baseline="0" dirty="0" smtClean="0"/>
              <a:t>Send how work is applicable</a:t>
            </a:r>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37</a:t>
            </a:fld>
            <a:endParaRPr lang="en-US"/>
          </a:p>
        </p:txBody>
      </p:sp>
    </p:spTree>
    <p:extLst>
      <p:ext uri="{BB962C8B-B14F-4D97-AF65-F5344CB8AC3E}">
        <p14:creationId xmlns:p14="http://schemas.microsoft.com/office/powerpoint/2010/main" val="775458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Rachel</a:t>
            </a:r>
            <a:endParaRPr lang="en-US" dirty="0"/>
          </a:p>
        </p:txBody>
      </p:sp>
    </p:spTree>
    <p:extLst>
      <p:ext uri="{BB962C8B-B14F-4D97-AF65-F5344CB8AC3E}">
        <p14:creationId xmlns:p14="http://schemas.microsoft.com/office/powerpoint/2010/main" val="38213274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447537-647E-F34F-A9B5-2267D3F70077}" type="slidenum">
              <a:rPr lang="en-US" smtClean="0"/>
              <a:t>38</a:t>
            </a:fld>
            <a:endParaRPr lang="en-US"/>
          </a:p>
        </p:txBody>
      </p:sp>
    </p:spTree>
    <p:extLst>
      <p:ext uri="{BB962C8B-B14F-4D97-AF65-F5344CB8AC3E}">
        <p14:creationId xmlns:p14="http://schemas.microsoft.com/office/powerpoint/2010/main" val="8872509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447537-647E-F34F-A9B5-2267D3F70077}" type="slidenum">
              <a:rPr lang="en-US" smtClean="0"/>
              <a:t>39</a:t>
            </a:fld>
            <a:endParaRPr lang="en-US"/>
          </a:p>
        </p:txBody>
      </p:sp>
    </p:spTree>
    <p:extLst>
      <p:ext uri="{BB962C8B-B14F-4D97-AF65-F5344CB8AC3E}">
        <p14:creationId xmlns:p14="http://schemas.microsoft.com/office/powerpoint/2010/main" val="6449720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447537-647E-F34F-A9B5-2267D3F70077}" type="slidenum">
              <a:rPr lang="en-US" smtClean="0"/>
              <a:t>40</a:t>
            </a:fld>
            <a:endParaRPr lang="en-US"/>
          </a:p>
        </p:txBody>
      </p:sp>
    </p:spTree>
    <p:extLst>
      <p:ext uri="{BB962C8B-B14F-4D97-AF65-F5344CB8AC3E}">
        <p14:creationId xmlns:p14="http://schemas.microsoft.com/office/powerpoint/2010/main" val="36044668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447537-647E-F34F-A9B5-2267D3F70077}" type="slidenum">
              <a:rPr lang="en-US" smtClean="0"/>
              <a:t>41</a:t>
            </a:fld>
            <a:endParaRPr lang="en-US"/>
          </a:p>
        </p:txBody>
      </p:sp>
    </p:spTree>
    <p:extLst>
      <p:ext uri="{BB962C8B-B14F-4D97-AF65-F5344CB8AC3E}">
        <p14:creationId xmlns:p14="http://schemas.microsoft.com/office/powerpoint/2010/main" val="22539704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447537-647E-F34F-A9B5-2267D3F70077}" type="slidenum">
              <a:rPr lang="en-US" smtClean="0"/>
              <a:t>42</a:t>
            </a:fld>
            <a:endParaRPr lang="en-US"/>
          </a:p>
        </p:txBody>
      </p:sp>
    </p:spTree>
    <p:extLst>
      <p:ext uri="{BB962C8B-B14F-4D97-AF65-F5344CB8AC3E}">
        <p14:creationId xmlns:p14="http://schemas.microsoft.com/office/powerpoint/2010/main" val="10856201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447537-647E-F34F-A9B5-2267D3F70077}" type="slidenum">
              <a:rPr lang="en-US" smtClean="0"/>
              <a:t>43</a:t>
            </a:fld>
            <a:endParaRPr lang="en-US"/>
          </a:p>
        </p:txBody>
      </p:sp>
    </p:spTree>
    <p:extLst>
      <p:ext uri="{BB962C8B-B14F-4D97-AF65-F5344CB8AC3E}">
        <p14:creationId xmlns:p14="http://schemas.microsoft.com/office/powerpoint/2010/main" val="23927768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447537-647E-F34F-A9B5-2267D3F70077}" type="slidenum">
              <a:rPr lang="en-US" smtClean="0"/>
              <a:t>44</a:t>
            </a:fld>
            <a:endParaRPr lang="en-US"/>
          </a:p>
        </p:txBody>
      </p:sp>
    </p:spTree>
    <p:extLst>
      <p:ext uri="{BB962C8B-B14F-4D97-AF65-F5344CB8AC3E}">
        <p14:creationId xmlns:p14="http://schemas.microsoft.com/office/powerpoint/2010/main" val="24964354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45</a:t>
            </a:fld>
            <a:endParaRPr lang="en-US"/>
          </a:p>
        </p:txBody>
      </p:sp>
    </p:spTree>
    <p:extLst>
      <p:ext uri="{BB962C8B-B14F-4D97-AF65-F5344CB8AC3E}">
        <p14:creationId xmlns:p14="http://schemas.microsoft.com/office/powerpoint/2010/main" val="3496282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auto">
              <a:spcBef>
                <a:spcPts val="0"/>
              </a:spcBef>
              <a:spcAft>
                <a:spcPts val="600"/>
              </a:spcAft>
              <a:buFont typeface="Wingdings" panose="05000000000000000000" pitchFamily="2" charset="2"/>
              <a:buNone/>
            </a:pPr>
            <a:r>
              <a:rPr lang="en-GB" sz="2000" dirty="0" smtClean="0">
                <a:solidFill>
                  <a:schemeClr val="tx1"/>
                </a:solidFill>
              </a:rPr>
              <a:t>Rachel</a:t>
            </a:r>
            <a:endParaRPr lang="en-US" dirty="0"/>
          </a:p>
        </p:txBody>
      </p:sp>
    </p:spTree>
    <p:extLst>
      <p:ext uri="{BB962C8B-B14F-4D97-AF65-F5344CB8AC3E}">
        <p14:creationId xmlns:p14="http://schemas.microsoft.com/office/powerpoint/2010/main" val="3839294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Rachel</a:t>
            </a:r>
          </a:p>
        </p:txBody>
      </p:sp>
    </p:spTree>
    <p:extLst>
      <p:ext uri="{BB962C8B-B14F-4D97-AF65-F5344CB8AC3E}">
        <p14:creationId xmlns:p14="http://schemas.microsoft.com/office/powerpoint/2010/main" val="1468713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auto">
              <a:spcBef>
                <a:spcPts val="0"/>
              </a:spcBef>
              <a:spcAft>
                <a:spcPts val="600"/>
              </a:spcAft>
              <a:buFont typeface="Wingdings" panose="05000000000000000000" pitchFamily="2" charset="2"/>
              <a:buNone/>
            </a:pPr>
            <a:r>
              <a:rPr lang="en-US" dirty="0" smtClean="0"/>
              <a:t>Rachel</a:t>
            </a:r>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7</a:t>
            </a:fld>
            <a:endParaRPr lang="en-US" dirty="0"/>
          </a:p>
        </p:txBody>
      </p:sp>
    </p:spTree>
    <p:extLst>
      <p:ext uri="{BB962C8B-B14F-4D97-AF65-F5344CB8AC3E}">
        <p14:creationId xmlns:p14="http://schemas.microsoft.com/office/powerpoint/2010/main" val="1610184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36913" y="509588"/>
            <a:ext cx="3398837" cy="2549525"/>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Rachel</a:t>
            </a:r>
          </a:p>
          <a:p>
            <a:endParaRPr lang="en-GB" dirty="0"/>
          </a:p>
        </p:txBody>
      </p:sp>
    </p:spTree>
    <p:extLst>
      <p:ext uri="{BB962C8B-B14F-4D97-AF65-F5344CB8AC3E}">
        <p14:creationId xmlns:p14="http://schemas.microsoft.com/office/powerpoint/2010/main" val="3134516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Rachel</a:t>
            </a:r>
          </a:p>
        </p:txBody>
      </p:sp>
    </p:spTree>
    <p:extLst>
      <p:ext uri="{BB962C8B-B14F-4D97-AF65-F5344CB8AC3E}">
        <p14:creationId xmlns:p14="http://schemas.microsoft.com/office/powerpoint/2010/main" val="1579171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36913" y="509588"/>
            <a:ext cx="3398837" cy="2549525"/>
          </a:xfrm>
        </p:spPr>
      </p:sp>
      <p:sp>
        <p:nvSpPr>
          <p:cNvPr id="3" name="Notes Placeholder 2"/>
          <p:cNvSpPr>
            <a:spLocks noGrp="1"/>
          </p:cNvSpPr>
          <p:nvPr>
            <p:ph type="body" idx="1"/>
          </p:nvPr>
        </p:nvSpPr>
        <p:spPr/>
        <p:txBody>
          <a:bodyPr/>
          <a:lstStyle/>
          <a:p>
            <a:r>
              <a:rPr lang="en-GB" dirty="0" smtClean="0"/>
              <a:t>Emma</a:t>
            </a:r>
            <a:endParaRPr lang="en-GB" dirty="0"/>
          </a:p>
        </p:txBody>
      </p:sp>
    </p:spTree>
    <p:extLst>
      <p:ext uri="{BB962C8B-B14F-4D97-AF65-F5344CB8AC3E}">
        <p14:creationId xmlns:p14="http://schemas.microsoft.com/office/powerpoint/2010/main" val="685932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3.xml"/><Relationship Id="rId1" Type="http://schemas.openxmlformats.org/officeDocument/2006/relationships/tags" Target="../tags/tag2.xml"/><Relationship Id="rId4" Type="http://schemas.openxmlformats.org/officeDocument/2006/relationships/image" Target="../media/image2.jpe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6.xml"/><Relationship Id="rId1" Type="http://schemas.openxmlformats.org/officeDocument/2006/relationships/tags" Target="../tags/tag3.xml"/><Relationship Id="rId4" Type="http://schemas.openxmlformats.org/officeDocument/2006/relationships/image" Target="../media/image2.jpe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7.xml"/><Relationship Id="rId1" Type="http://schemas.openxmlformats.org/officeDocument/2006/relationships/tags" Target="../tags/tag4.xml"/><Relationship Id="rId4" Type="http://schemas.openxmlformats.org/officeDocument/2006/relationships/image" Target="../media/image2.jpe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2281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412" y="0"/>
            <a:ext cx="5236484" cy="6858000"/>
          </a:xfrm>
          <a:prstGeom prst="rect">
            <a:avLst/>
          </a:prstGeom>
        </p:spPr>
      </p:pic>
      <p:sp>
        <p:nvSpPr>
          <p:cNvPr id="6" name="Text Placeholder 9"/>
          <p:cNvSpPr>
            <a:spLocks noGrp="1"/>
          </p:cNvSpPr>
          <p:nvPr>
            <p:ph type="body" sz="quarter" idx="10" hasCustomPrompt="1"/>
          </p:nvPr>
        </p:nvSpPr>
        <p:spPr>
          <a:xfrm>
            <a:off x="2051726" y="5589240"/>
            <a:ext cx="6697663" cy="504056"/>
          </a:xfrm>
          <a:prstGeom prst="rect">
            <a:avLst/>
          </a:prstGeom>
        </p:spPr>
        <p:txBody>
          <a:bodyPr/>
          <a:lstStyle>
            <a:lvl1pPr marL="0" indent="0">
              <a:buNone/>
              <a:defRPr sz="16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72"/>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26" y="6093296"/>
            <a:ext cx="6697663" cy="359370"/>
          </a:xfrm>
          <a:prstGeom prst="rect">
            <a:avLst/>
          </a:prstGeom>
        </p:spPr>
        <p:txBody>
          <a:bodyPr/>
          <a:lstStyle>
            <a:lvl1pPr marL="0" indent="0">
              <a:buNone/>
              <a:defRPr sz="1600" b="0">
                <a:solidFill>
                  <a:srgbClr val="006298"/>
                </a:solidFill>
              </a:defRPr>
            </a:lvl1pPr>
          </a:lstStyle>
          <a:p>
            <a:pPr lvl="0"/>
            <a:r>
              <a:rPr lang="en-GB" dirty="0"/>
              <a:t>Date</a:t>
            </a:r>
          </a:p>
        </p:txBody>
      </p:sp>
    </p:spTree>
    <p:extLst>
      <p:ext uri="{BB962C8B-B14F-4D97-AF65-F5344CB8AC3E}">
        <p14:creationId xmlns:p14="http://schemas.microsoft.com/office/powerpoint/2010/main" val="998409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50"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p:nvSpPr>
        <p:spPr>
          <a:xfrm>
            <a:off x="1997149" y="1844828"/>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a:t>
            </a:r>
            <a:r>
              <a:rPr lang="en-GB" sz="1600" dirty="0" err="1">
                <a:solidFill>
                  <a:srgbClr val="006298"/>
                </a:solidFill>
              </a:rPr>
              <a:t>uclpartners</a:t>
            </a:r>
            <a:endParaRPr lang="en-GB" sz="1600" dirty="0">
              <a:solidFill>
                <a:srgbClr val="006298"/>
              </a:solidFill>
            </a:endParaRPr>
          </a:p>
        </p:txBody>
      </p:sp>
    </p:spTree>
    <p:extLst>
      <p:ext uri="{BB962C8B-B14F-4D97-AF65-F5344CB8AC3E}">
        <p14:creationId xmlns:p14="http://schemas.microsoft.com/office/powerpoint/2010/main" val="639206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7848907-1966-4A26-AC64-AAACD4B8710E}" type="datetimeFigureOut">
              <a:rPr lang="en-GB" smtClean="0"/>
              <a:t>08/01/2018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428248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848907-1966-4A26-AC64-AAACD4B8710E}" type="datetimeFigureOut">
              <a:rPr lang="en-GB" smtClean="0"/>
              <a:t>08/01/2018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1567440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848907-1966-4A26-AC64-AAACD4B8710E}" type="datetimeFigureOut">
              <a:rPr lang="en-GB" smtClean="0"/>
              <a:t>08/01/2018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746523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7848907-1966-4A26-AC64-AAACD4B8710E}" type="datetimeFigureOut">
              <a:rPr lang="en-GB" smtClean="0"/>
              <a:t>08/01/2018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3288158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7848907-1966-4A26-AC64-AAACD4B8710E}" type="datetimeFigureOut">
              <a:rPr lang="en-GB" smtClean="0"/>
              <a:t>08/01/2018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700235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7848907-1966-4A26-AC64-AAACD4B8710E}" type="datetimeFigureOut">
              <a:rPr lang="en-GB" smtClean="0"/>
              <a:t>08/01/2018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3175248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48907-1966-4A26-AC64-AAACD4B8710E}" type="datetimeFigureOut">
              <a:rPr lang="en-GB" smtClean="0"/>
              <a:t>08/01/2018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39958097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848907-1966-4A26-AC64-AAACD4B8710E}" type="datetimeFigureOut">
              <a:rPr lang="en-GB" smtClean="0"/>
              <a:t>08/01/2018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2681280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15244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848907-1966-4A26-AC64-AAACD4B8710E}" type="datetimeFigureOut">
              <a:rPr lang="en-GB" smtClean="0"/>
              <a:t>08/01/2018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1040888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848907-1966-4A26-AC64-AAACD4B8710E}" type="datetimeFigureOut">
              <a:rPr lang="en-GB" smtClean="0"/>
              <a:t>08/01/2018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2917351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848907-1966-4A26-AC64-AAACD4B8710E}" type="datetimeFigureOut">
              <a:rPr lang="en-GB" smtClean="0"/>
              <a:t>08/01/2018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17371122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3510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288363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25231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28124680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5165913" y="3177709"/>
            <a:ext cx="3740710" cy="2581648"/>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anchor="ctr"/>
          <a:lstStyle>
            <a:lvl1pPr marL="0" indent="0">
              <a:buFontTx/>
              <a:buNone/>
              <a:defRPr sz="2800" baseline="0"/>
            </a:lvl1pPr>
          </a:lstStyle>
          <a:p>
            <a:r>
              <a:rPr lang="en-GB"/>
              <a:t>Drag picture to placeholder or click icon to add</a:t>
            </a:r>
            <a:endParaRPr lang="en-GB" dirty="0"/>
          </a:p>
        </p:txBody>
      </p:sp>
    </p:spTree>
    <p:extLst>
      <p:ext uri="{BB962C8B-B14F-4D97-AF65-F5344CB8AC3E}">
        <p14:creationId xmlns:p14="http://schemas.microsoft.com/office/powerpoint/2010/main" val="39225662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344955" y="1125538"/>
            <a:ext cx="8548220"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r>
              <a:rPr lang="en-GB"/>
              <a:t>Drag picture to placeholder or click icon to add</a:t>
            </a:r>
            <a:endParaRPr lang="en-GB" dirty="0"/>
          </a:p>
        </p:txBody>
      </p:sp>
    </p:spTree>
    <p:extLst>
      <p:ext uri="{BB962C8B-B14F-4D97-AF65-F5344CB8AC3E}">
        <p14:creationId xmlns:p14="http://schemas.microsoft.com/office/powerpoint/2010/main" val="35521849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24" y="1124744"/>
            <a:ext cx="8641655" cy="4608512"/>
          </a:xfrm>
          <a:prstGeom prst="rect">
            <a:avLst/>
          </a:prstGeom>
        </p:spPr>
        <p:txBody>
          <a:bodyPr/>
          <a:lstStyle>
            <a:lvl1pPr>
              <a:defRPr sz="30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765531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28986312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ACA269-9148-405F-86A2-ED7573B9B5C6}" type="datetimeFigureOut">
              <a:rPr lang="en-GB" smtClean="0"/>
              <a:t>08/01/2018</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C25EE48-E841-457A-9275-CE7AD3BD4C46}" type="slidenum">
              <a:rPr lang="en-GB" smtClean="0"/>
              <a:t>‹#›</a:t>
            </a:fld>
            <a:endParaRPr lang="en-GB"/>
          </a:p>
        </p:txBody>
      </p:sp>
    </p:spTree>
    <p:extLst>
      <p:ext uri="{BB962C8B-B14F-4D97-AF65-F5344CB8AC3E}">
        <p14:creationId xmlns:p14="http://schemas.microsoft.com/office/powerpoint/2010/main" val="3282258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6553200" y="6356350"/>
            <a:ext cx="2133600" cy="365125"/>
          </a:xfrm>
          <a:prstGeom prst="rect">
            <a:avLst/>
          </a:prstGeom>
          <a:ln/>
        </p:spPr>
        <p:txBody>
          <a:bodyPr/>
          <a:lstStyle>
            <a:lvl1pPr>
              <a:defRPr/>
            </a:lvl1pPr>
          </a:lstStyle>
          <a:p>
            <a:fld id="{DA5A8D2D-B30F-410E-BF0A-C93262F860C7}" type="slidenum">
              <a:rPr lang="en-GB" smtClean="0"/>
              <a:pPr/>
              <a:t>‹#›</a:t>
            </a:fld>
            <a:endParaRPr lang="en-GB"/>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11"/>
            <a:ext cx="9155596" cy="105232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80312" y="266146"/>
            <a:ext cx="1430533" cy="453548"/>
          </a:xfrm>
          <a:prstGeom prst="rect">
            <a:avLst/>
          </a:prstGeom>
        </p:spPr>
      </p:pic>
    </p:spTree>
    <p:extLst>
      <p:ext uri="{BB962C8B-B14F-4D97-AF65-F5344CB8AC3E}">
        <p14:creationId xmlns:p14="http://schemas.microsoft.com/office/powerpoint/2010/main" val="34514398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412" y="0"/>
            <a:ext cx="5236484" cy="6858000"/>
          </a:xfrm>
          <a:prstGeom prst="rect">
            <a:avLst/>
          </a:prstGeom>
        </p:spPr>
      </p:pic>
      <p:sp>
        <p:nvSpPr>
          <p:cNvPr id="6" name="Text Placeholder 9"/>
          <p:cNvSpPr>
            <a:spLocks noGrp="1"/>
          </p:cNvSpPr>
          <p:nvPr>
            <p:ph type="body" sz="quarter" idx="10" hasCustomPrompt="1"/>
          </p:nvPr>
        </p:nvSpPr>
        <p:spPr>
          <a:xfrm>
            <a:off x="2051726" y="5589240"/>
            <a:ext cx="6697663" cy="504056"/>
          </a:xfrm>
          <a:prstGeom prst="rect">
            <a:avLst/>
          </a:prstGeom>
        </p:spPr>
        <p:txBody>
          <a:bodyPr/>
          <a:lstStyle>
            <a:lvl1pPr marL="0" indent="0">
              <a:buNone/>
              <a:defRPr sz="16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72"/>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26" y="6093296"/>
            <a:ext cx="6697663" cy="359370"/>
          </a:xfrm>
          <a:prstGeom prst="rect">
            <a:avLst/>
          </a:prstGeom>
        </p:spPr>
        <p:txBody>
          <a:bodyPr/>
          <a:lstStyle>
            <a:lvl1pPr marL="0" indent="0">
              <a:buNone/>
              <a:defRPr sz="1600" b="0">
                <a:solidFill>
                  <a:srgbClr val="006298"/>
                </a:solidFill>
              </a:defRPr>
            </a:lvl1pPr>
          </a:lstStyle>
          <a:p>
            <a:pPr lvl="0"/>
            <a:r>
              <a:rPr lang="en-GB" dirty="0"/>
              <a:t>Date</a:t>
            </a:r>
          </a:p>
        </p:txBody>
      </p:sp>
    </p:spTree>
    <p:extLst>
      <p:ext uri="{BB962C8B-B14F-4D97-AF65-F5344CB8AC3E}">
        <p14:creationId xmlns:p14="http://schemas.microsoft.com/office/powerpoint/2010/main" val="28375427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50"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p:nvSpPr>
        <p:spPr>
          <a:xfrm>
            <a:off x="1997149" y="1844828"/>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a:t>
            </a:r>
            <a:r>
              <a:rPr lang="en-GB" sz="1600" dirty="0" err="1">
                <a:solidFill>
                  <a:srgbClr val="006298"/>
                </a:solidFill>
              </a:rPr>
              <a:t>uclpartners</a:t>
            </a:r>
            <a:endParaRPr lang="en-GB" sz="1600" dirty="0">
              <a:solidFill>
                <a:srgbClr val="006298"/>
              </a:solidFill>
            </a:endParaRPr>
          </a:p>
        </p:txBody>
      </p:sp>
    </p:spTree>
    <p:extLst>
      <p:ext uri="{BB962C8B-B14F-4D97-AF65-F5344CB8AC3E}">
        <p14:creationId xmlns:p14="http://schemas.microsoft.com/office/powerpoint/2010/main" val="8314972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ondon buses –Whitechapel">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6257925" cy="6858000"/>
          </a:xfrm>
          <a:prstGeom prst="rect">
            <a:avLst/>
          </a:prstGeom>
        </p:spPr>
      </p:pic>
      <p:sp>
        <p:nvSpPr>
          <p:cNvPr id="10" name="Text Placeholder 9"/>
          <p:cNvSpPr>
            <a:spLocks noGrp="1"/>
          </p:cNvSpPr>
          <p:nvPr>
            <p:ph type="body" sz="quarter" idx="10" hasCustomPrompt="1"/>
          </p:nvPr>
        </p:nvSpPr>
        <p:spPr>
          <a:xfrm>
            <a:off x="2051720" y="5589240"/>
            <a:ext cx="6697663" cy="504056"/>
          </a:xfrm>
          <a:prstGeom prst="rect">
            <a:avLst/>
          </a:prstGeom>
        </p:spPr>
        <p:txBody>
          <a:bodyPr/>
          <a:lstStyle>
            <a:lvl1pPr marL="0" indent="0">
              <a:buNone/>
              <a:defRPr sz="1600" b="1">
                <a:solidFill>
                  <a:srgbClr val="006298"/>
                </a:solidFill>
              </a:defRPr>
            </a:lvl1pPr>
          </a:lstStyle>
          <a:p>
            <a:pPr lvl="0"/>
            <a:r>
              <a:rPr lang="en-GB" dirty="0"/>
              <a:t>Presenter name, position, UCLPartners</a:t>
            </a:r>
          </a:p>
          <a:p>
            <a:pPr lvl="0"/>
            <a:endParaRPr lang="en-GB" dirty="0"/>
          </a:p>
        </p:txBody>
      </p:sp>
      <p:sp>
        <p:nvSpPr>
          <p:cNvPr id="12" name="Text Placeholder 11"/>
          <p:cNvSpPr>
            <a:spLocks noGrp="1"/>
          </p:cNvSpPr>
          <p:nvPr>
            <p:ph type="body" sz="quarter" idx="11" hasCustomPrompt="1"/>
          </p:nvPr>
        </p:nvSpPr>
        <p:spPr>
          <a:xfrm>
            <a:off x="2051720" y="4869160"/>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21" name="Text Placeholder 20"/>
          <p:cNvSpPr>
            <a:spLocks noGrp="1"/>
          </p:cNvSpPr>
          <p:nvPr>
            <p:ph type="body" sz="quarter" idx="12" hasCustomPrompt="1"/>
          </p:nvPr>
        </p:nvSpPr>
        <p:spPr>
          <a:xfrm>
            <a:off x="2051720" y="6093296"/>
            <a:ext cx="6697663" cy="359370"/>
          </a:xfrm>
          <a:prstGeom prst="rect">
            <a:avLst/>
          </a:prstGeom>
        </p:spPr>
        <p:txBody>
          <a:bodyPr/>
          <a:lstStyle>
            <a:lvl1pPr marL="0" indent="0">
              <a:buNone/>
              <a:defRPr sz="1600" b="1">
                <a:solidFill>
                  <a:srgbClr val="006298"/>
                </a:solidFill>
              </a:defRPr>
            </a:lvl1pPr>
          </a:lstStyle>
          <a:p>
            <a:pPr lvl="0"/>
            <a:r>
              <a:rPr lang="en-GB" dirty="0"/>
              <a:t>Date</a:t>
            </a:r>
          </a:p>
        </p:txBody>
      </p:sp>
    </p:spTree>
    <p:extLst>
      <p:ext uri="{BB962C8B-B14F-4D97-AF65-F5344CB8AC3E}">
        <p14:creationId xmlns:p14="http://schemas.microsoft.com/office/powerpoint/2010/main" val="39959057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lderly man Whitechapel marke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6257925" cy="6858000"/>
          </a:xfrm>
          <a:prstGeom prst="rect">
            <a:avLst/>
          </a:prstGeom>
        </p:spPr>
      </p:pic>
      <p:sp>
        <p:nvSpPr>
          <p:cNvPr id="6" name="Text Placeholder 9"/>
          <p:cNvSpPr>
            <a:spLocks noGrp="1"/>
          </p:cNvSpPr>
          <p:nvPr>
            <p:ph type="body" sz="quarter" idx="10" hasCustomPrompt="1"/>
          </p:nvPr>
        </p:nvSpPr>
        <p:spPr>
          <a:xfrm>
            <a:off x="2051720" y="5589240"/>
            <a:ext cx="6697663" cy="504056"/>
          </a:xfrm>
          <a:prstGeom prst="rect">
            <a:avLst/>
          </a:prstGeom>
        </p:spPr>
        <p:txBody>
          <a:bodyPr/>
          <a:lstStyle>
            <a:lvl1pPr marL="0" indent="0">
              <a:buNone/>
              <a:defRPr sz="1600" b="1">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60"/>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20" y="6093296"/>
            <a:ext cx="6697663" cy="359370"/>
          </a:xfrm>
          <a:prstGeom prst="rect">
            <a:avLst/>
          </a:prstGeom>
        </p:spPr>
        <p:txBody>
          <a:bodyPr/>
          <a:lstStyle>
            <a:lvl1pPr marL="0" indent="0">
              <a:buNone/>
              <a:defRPr sz="1600" b="1">
                <a:solidFill>
                  <a:srgbClr val="006298"/>
                </a:solidFill>
              </a:defRPr>
            </a:lvl1pPr>
          </a:lstStyle>
          <a:p>
            <a:pPr lvl="0"/>
            <a:r>
              <a:rPr lang="en-GB" dirty="0"/>
              <a:t>Date</a:t>
            </a:r>
          </a:p>
        </p:txBody>
      </p:sp>
    </p:spTree>
    <p:extLst>
      <p:ext uri="{BB962C8B-B14F-4D97-AF65-F5344CB8AC3E}">
        <p14:creationId xmlns:p14="http://schemas.microsoft.com/office/powerpoint/2010/main" val="30354647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UCLPartners closing slide">
    <p:spTree>
      <p:nvGrpSpPr>
        <p:cNvPr id="1" name=""/>
        <p:cNvGrpSpPr/>
        <p:nvPr/>
      </p:nvGrpSpPr>
      <p:grpSpPr>
        <a:xfrm>
          <a:off x="0" y="0"/>
          <a:ext cx="0" cy="0"/>
          <a:chOff x="0" y="0"/>
          <a:chExt cx="0" cy="0"/>
        </a:xfrm>
      </p:grpSpPr>
      <p:sp>
        <p:nvSpPr>
          <p:cNvPr id="2" name="TextBox 1"/>
          <p:cNvSpPr txBox="1"/>
          <p:nvPr userDrawn="1"/>
        </p:nvSpPr>
        <p:spPr>
          <a:xfrm>
            <a:off x="1997148" y="1844824"/>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r>
              <a:rPr lang="en-GB" sz="1600" dirty="0">
                <a:solidFill>
                  <a:srgbClr val="006298"/>
                </a:solidFill>
              </a:rPr>
              <a:t>UCLPartners</a:t>
            </a:r>
            <a:br>
              <a:rPr lang="en-GB" sz="1600" dirty="0">
                <a:solidFill>
                  <a:srgbClr val="006298"/>
                </a:solidFill>
              </a:rPr>
            </a:br>
            <a:r>
              <a:rPr lang="en-GB" sz="1600" dirty="0">
                <a:solidFill>
                  <a:srgbClr val="006298"/>
                </a:solidFill>
              </a:rPr>
              <a:t>3rd Floor</a:t>
            </a:r>
            <a:br>
              <a:rPr lang="en-GB" sz="1600" dirty="0">
                <a:solidFill>
                  <a:srgbClr val="006298"/>
                </a:solidFill>
              </a:rPr>
            </a:br>
            <a:r>
              <a:rPr lang="en-GB" sz="1600" dirty="0">
                <a:solidFill>
                  <a:srgbClr val="006298"/>
                </a:solidFill>
              </a:rPr>
              <a:t>170 Tottenham Court Road</a:t>
            </a:r>
            <a:br>
              <a:rPr lang="en-GB" sz="1600" dirty="0">
                <a:solidFill>
                  <a:srgbClr val="006298"/>
                </a:solidFill>
              </a:rPr>
            </a:br>
            <a:r>
              <a:rPr lang="en-GB" sz="1600" dirty="0">
                <a:solidFill>
                  <a:srgbClr val="006298"/>
                </a:solidFill>
              </a:rPr>
              <a:t>London W1T 7HA</a:t>
            </a:r>
          </a:p>
          <a:p>
            <a:r>
              <a:rPr lang="en-GB" sz="1600" dirty="0">
                <a:solidFill>
                  <a:srgbClr val="006298"/>
                </a:solidFill>
              </a:rPr>
              <a:t/>
            </a:r>
            <a:br>
              <a:rPr lang="en-GB" sz="1600" dirty="0">
                <a:solidFill>
                  <a:srgbClr val="006298"/>
                </a:solidFill>
              </a:rPr>
            </a:br>
            <a:r>
              <a:rPr lang="en-GB" sz="1600" dirty="0">
                <a:solidFill>
                  <a:srgbClr val="006298"/>
                </a:solidFill>
              </a:rPr>
              <a:t>020 7679 6633 </a:t>
            </a:r>
          </a:p>
          <a:p>
            <a:r>
              <a:rPr lang="en-GB" sz="1600" dirty="0">
                <a:solidFill>
                  <a:srgbClr val="006298"/>
                </a:solidFill>
              </a:rPr>
              <a:t>www.uclpartners.com </a:t>
            </a:r>
          </a:p>
          <a:p>
            <a:r>
              <a:rPr lang="en-GB" sz="1600" dirty="0">
                <a:solidFill>
                  <a:srgbClr val="006298"/>
                </a:solidFill>
              </a:rPr>
              <a:t>@</a:t>
            </a:r>
            <a:r>
              <a:rPr lang="en-GB" sz="1600" dirty="0" err="1">
                <a:solidFill>
                  <a:srgbClr val="006298"/>
                </a:solidFill>
              </a:rPr>
              <a:t>uclpartners</a:t>
            </a:r>
            <a:endParaRPr lang="en-GB" sz="1600" dirty="0">
              <a:solidFill>
                <a:srgbClr val="006298"/>
              </a:solidFill>
            </a:endParaRPr>
          </a:p>
        </p:txBody>
      </p:sp>
    </p:spTree>
    <p:extLst>
      <p:ext uri="{BB962C8B-B14F-4D97-AF65-F5344CB8AC3E}">
        <p14:creationId xmlns:p14="http://schemas.microsoft.com/office/powerpoint/2010/main" val="7227234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48"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userDrawn="1"/>
        </p:nvSpPr>
        <p:spPr>
          <a:xfrm>
            <a:off x="1997148" y="1844824"/>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a:t>
            </a:r>
            <a:r>
              <a:rPr lang="en-GB" sz="1600" dirty="0" err="1">
                <a:solidFill>
                  <a:srgbClr val="006298"/>
                </a:solidFill>
              </a:rPr>
              <a:t>uclpartners</a:t>
            </a:r>
            <a:endParaRPr lang="en-GB" sz="1600" dirty="0">
              <a:solidFill>
                <a:srgbClr val="006298"/>
              </a:solidFill>
            </a:endParaRPr>
          </a:p>
        </p:txBody>
      </p:sp>
    </p:spTree>
    <p:extLst>
      <p:ext uri="{BB962C8B-B14F-4D97-AF65-F5344CB8AC3E}">
        <p14:creationId xmlns:p14="http://schemas.microsoft.com/office/powerpoint/2010/main" val="41718969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59959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2594069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1540130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6937009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10232753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5165913" y="3177709"/>
            <a:ext cx="3740710" cy="2581648"/>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anchor="ctr"/>
          <a:lstStyle>
            <a:lvl1pPr marL="0" indent="0">
              <a:buFontTx/>
              <a:buNone/>
              <a:defRPr sz="2800" baseline="0"/>
            </a:lvl1pPr>
          </a:lstStyle>
          <a:p>
            <a:r>
              <a:rPr lang="en-GB"/>
              <a:t>Drag picture to placeholder or click icon to add</a:t>
            </a:r>
            <a:endParaRPr lang="en-GB" dirty="0"/>
          </a:p>
        </p:txBody>
      </p:sp>
    </p:spTree>
    <p:extLst>
      <p:ext uri="{BB962C8B-B14F-4D97-AF65-F5344CB8AC3E}">
        <p14:creationId xmlns:p14="http://schemas.microsoft.com/office/powerpoint/2010/main" val="7542634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344955" y="1125538"/>
            <a:ext cx="8548220"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r>
              <a:rPr lang="en-GB"/>
              <a:t>Drag picture to placeholder or click icon to add</a:t>
            </a:r>
            <a:endParaRPr lang="en-GB" dirty="0"/>
          </a:p>
        </p:txBody>
      </p:sp>
    </p:spTree>
    <p:extLst>
      <p:ext uri="{BB962C8B-B14F-4D97-AF65-F5344CB8AC3E}">
        <p14:creationId xmlns:p14="http://schemas.microsoft.com/office/powerpoint/2010/main" val="104253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24" y="1124744"/>
            <a:ext cx="8641655" cy="4608512"/>
          </a:xfrm>
          <a:prstGeom prst="rect">
            <a:avLst/>
          </a:prstGeom>
        </p:spPr>
        <p:txBody>
          <a:bodyPr/>
          <a:lstStyle>
            <a:lvl1pPr>
              <a:defRPr sz="30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16180605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Tree>
    <p:extLst>
      <p:ext uri="{BB962C8B-B14F-4D97-AF65-F5344CB8AC3E}">
        <p14:creationId xmlns:p14="http://schemas.microsoft.com/office/powerpoint/2010/main" val="6620338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6553200" y="6356350"/>
            <a:ext cx="2133600" cy="365125"/>
          </a:xfrm>
          <a:prstGeom prst="rect">
            <a:avLst/>
          </a:prstGeom>
          <a:ln/>
        </p:spPr>
        <p:txBody>
          <a:bodyPr/>
          <a:lstStyle>
            <a:lvl1pPr>
              <a:defRPr/>
            </a:lvl1pPr>
          </a:lstStyle>
          <a:p>
            <a:fld id="{DA5A8D2D-B30F-410E-BF0A-C93262F860C7}" type="slidenum">
              <a:rPr lang="en-GB" smtClean="0">
                <a:solidFill>
                  <a:prstClr val="black"/>
                </a:solidFill>
              </a:rPr>
              <a:pPr/>
              <a:t>‹#›</a:t>
            </a:fld>
            <a:endParaRPr lang="en-GB">
              <a:solidFill>
                <a:prstClr val="black"/>
              </a:solidFill>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11"/>
            <a:ext cx="9155596" cy="105232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80312" y="266146"/>
            <a:ext cx="1430533" cy="453548"/>
          </a:xfrm>
          <a:prstGeom prst="rect">
            <a:avLst/>
          </a:prstGeom>
        </p:spPr>
      </p:pic>
    </p:spTree>
    <p:extLst>
      <p:ext uri="{BB962C8B-B14F-4D97-AF65-F5344CB8AC3E}">
        <p14:creationId xmlns:p14="http://schemas.microsoft.com/office/powerpoint/2010/main" val="17063973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412" y="0"/>
            <a:ext cx="5236484" cy="6858000"/>
          </a:xfrm>
          <a:prstGeom prst="rect">
            <a:avLst/>
          </a:prstGeom>
        </p:spPr>
      </p:pic>
      <p:sp>
        <p:nvSpPr>
          <p:cNvPr id="6" name="Text Placeholder 9"/>
          <p:cNvSpPr>
            <a:spLocks noGrp="1"/>
          </p:cNvSpPr>
          <p:nvPr>
            <p:ph type="body" sz="quarter" idx="10" hasCustomPrompt="1"/>
          </p:nvPr>
        </p:nvSpPr>
        <p:spPr>
          <a:xfrm>
            <a:off x="2051726" y="5589240"/>
            <a:ext cx="6697663" cy="504056"/>
          </a:xfrm>
          <a:prstGeom prst="rect">
            <a:avLst/>
          </a:prstGeom>
        </p:spPr>
        <p:txBody>
          <a:bodyPr/>
          <a:lstStyle>
            <a:lvl1pPr marL="0" indent="0">
              <a:buNone/>
              <a:defRPr sz="16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72"/>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26" y="6093296"/>
            <a:ext cx="6697663" cy="359370"/>
          </a:xfrm>
          <a:prstGeom prst="rect">
            <a:avLst/>
          </a:prstGeom>
        </p:spPr>
        <p:txBody>
          <a:bodyPr/>
          <a:lstStyle>
            <a:lvl1pPr marL="0" indent="0">
              <a:buNone/>
              <a:defRPr sz="1600" b="0">
                <a:solidFill>
                  <a:srgbClr val="006298"/>
                </a:solidFill>
              </a:defRPr>
            </a:lvl1pPr>
          </a:lstStyle>
          <a:p>
            <a:pPr lvl="0"/>
            <a:r>
              <a:rPr lang="en-GB" dirty="0"/>
              <a:t>Date</a:t>
            </a:r>
          </a:p>
        </p:txBody>
      </p:sp>
    </p:spTree>
    <p:extLst>
      <p:ext uri="{BB962C8B-B14F-4D97-AF65-F5344CB8AC3E}">
        <p14:creationId xmlns:p14="http://schemas.microsoft.com/office/powerpoint/2010/main" val="36299550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50"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p:nvSpPr>
        <p:spPr>
          <a:xfrm>
            <a:off x="1997149" y="1844828"/>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a:t>
            </a:r>
            <a:r>
              <a:rPr lang="en-GB" sz="1600" dirty="0" err="1">
                <a:solidFill>
                  <a:srgbClr val="006298"/>
                </a:solidFill>
              </a:rPr>
              <a:t>uclpartners</a:t>
            </a:r>
            <a:endParaRPr lang="en-GB" sz="1600" dirty="0">
              <a:solidFill>
                <a:srgbClr val="006298"/>
              </a:solidFill>
            </a:endParaRPr>
          </a:p>
        </p:txBody>
      </p:sp>
    </p:spTree>
    <p:extLst>
      <p:ext uri="{BB962C8B-B14F-4D97-AF65-F5344CB8AC3E}">
        <p14:creationId xmlns:p14="http://schemas.microsoft.com/office/powerpoint/2010/main" val="9282189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689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5165913" y="3177709"/>
            <a:ext cx="3740710" cy="2581648"/>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anchor="ctr"/>
          <a:lstStyle>
            <a:lvl1pPr marL="0" indent="0">
              <a:buFontTx/>
              <a:buNone/>
              <a:defRPr sz="2800" baseline="0"/>
            </a:lvl1pPr>
          </a:lstStyle>
          <a:p>
            <a:r>
              <a:rPr lang="en-GB"/>
              <a:t>Drag picture to placeholder or click icon to add</a:t>
            </a:r>
            <a:endParaRPr lang="en-GB" dirty="0"/>
          </a:p>
        </p:txBody>
      </p:sp>
    </p:spTree>
    <p:extLst>
      <p:ext uri="{BB962C8B-B14F-4D97-AF65-F5344CB8AC3E}">
        <p14:creationId xmlns:p14="http://schemas.microsoft.com/office/powerpoint/2010/main" val="26705956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1820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42747531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9088518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12084906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5165913" y="3177709"/>
            <a:ext cx="3740710" cy="2581648"/>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anchor="ctr"/>
          <a:lstStyle>
            <a:lvl1pPr marL="0" indent="0">
              <a:buFontTx/>
              <a:buNone/>
              <a:defRPr sz="2800" baseline="0"/>
            </a:lvl1pPr>
          </a:lstStyle>
          <a:p>
            <a:r>
              <a:rPr lang="en-GB"/>
              <a:t>Drag picture to placeholder or click icon to add</a:t>
            </a:r>
            <a:endParaRPr lang="en-GB" dirty="0"/>
          </a:p>
        </p:txBody>
      </p:sp>
    </p:spTree>
    <p:extLst>
      <p:ext uri="{BB962C8B-B14F-4D97-AF65-F5344CB8AC3E}">
        <p14:creationId xmlns:p14="http://schemas.microsoft.com/office/powerpoint/2010/main" val="23209392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344955" y="1125538"/>
            <a:ext cx="8548220"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r>
              <a:rPr lang="en-GB"/>
              <a:t>Drag picture to placeholder or click icon to add</a:t>
            </a:r>
            <a:endParaRPr lang="en-GB" dirty="0"/>
          </a:p>
        </p:txBody>
      </p:sp>
    </p:spTree>
    <p:extLst>
      <p:ext uri="{BB962C8B-B14F-4D97-AF65-F5344CB8AC3E}">
        <p14:creationId xmlns:p14="http://schemas.microsoft.com/office/powerpoint/2010/main" val="32030371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24" y="1124744"/>
            <a:ext cx="8641655" cy="4608512"/>
          </a:xfrm>
          <a:prstGeom prst="rect">
            <a:avLst/>
          </a:prstGeom>
        </p:spPr>
        <p:txBody>
          <a:bodyPr/>
          <a:lstStyle>
            <a:lvl1pPr>
              <a:defRPr sz="30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7074823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ACA269-9148-405F-86A2-ED7573B9B5C6}" type="datetimeFigureOut">
              <a:rPr lang="en-GB" smtClean="0">
                <a:solidFill>
                  <a:prstClr val="black"/>
                </a:solidFill>
              </a:rPr>
              <a:pPr/>
              <a:t>08/01/2018</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C25EE48-E841-457A-9275-CE7AD3BD4C46}"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7599682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6553200" y="6356350"/>
            <a:ext cx="2133600" cy="365125"/>
          </a:xfrm>
          <a:prstGeom prst="rect">
            <a:avLst/>
          </a:prstGeom>
          <a:ln/>
        </p:spPr>
        <p:txBody>
          <a:bodyPr/>
          <a:lstStyle>
            <a:lvl1pPr>
              <a:defRPr/>
            </a:lvl1pPr>
          </a:lstStyle>
          <a:p>
            <a:fld id="{DA5A8D2D-B30F-410E-BF0A-C93262F860C7}" type="slidenum">
              <a:rPr lang="en-GB" smtClean="0">
                <a:solidFill>
                  <a:prstClr val="black"/>
                </a:solidFill>
              </a:rPr>
              <a:pPr/>
              <a:t>‹#›</a:t>
            </a:fld>
            <a:endParaRPr lang="en-GB">
              <a:solidFill>
                <a:prstClr val="black"/>
              </a:solidFill>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11"/>
            <a:ext cx="9155596" cy="105232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80312" y="266146"/>
            <a:ext cx="1430533" cy="453548"/>
          </a:xfrm>
          <a:prstGeom prst="rect">
            <a:avLst/>
          </a:prstGeom>
        </p:spPr>
      </p:pic>
    </p:spTree>
    <p:extLst>
      <p:ext uri="{BB962C8B-B14F-4D97-AF65-F5344CB8AC3E}">
        <p14:creationId xmlns:p14="http://schemas.microsoft.com/office/powerpoint/2010/main" val="24376050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412" y="0"/>
            <a:ext cx="5236484" cy="6858000"/>
          </a:xfrm>
          <a:prstGeom prst="rect">
            <a:avLst/>
          </a:prstGeom>
        </p:spPr>
      </p:pic>
      <p:sp>
        <p:nvSpPr>
          <p:cNvPr id="6" name="Text Placeholder 9"/>
          <p:cNvSpPr>
            <a:spLocks noGrp="1"/>
          </p:cNvSpPr>
          <p:nvPr>
            <p:ph type="body" sz="quarter" idx="10" hasCustomPrompt="1"/>
          </p:nvPr>
        </p:nvSpPr>
        <p:spPr>
          <a:xfrm>
            <a:off x="2051726" y="5589240"/>
            <a:ext cx="6697663" cy="504056"/>
          </a:xfrm>
          <a:prstGeom prst="rect">
            <a:avLst/>
          </a:prstGeom>
        </p:spPr>
        <p:txBody>
          <a:bodyPr/>
          <a:lstStyle>
            <a:lvl1pPr marL="0" indent="0">
              <a:buNone/>
              <a:defRPr sz="16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72"/>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26" y="6093296"/>
            <a:ext cx="6697663" cy="359370"/>
          </a:xfrm>
          <a:prstGeom prst="rect">
            <a:avLst/>
          </a:prstGeom>
        </p:spPr>
        <p:txBody>
          <a:bodyPr/>
          <a:lstStyle>
            <a:lvl1pPr marL="0" indent="0">
              <a:buNone/>
              <a:defRPr sz="1600" b="0">
                <a:solidFill>
                  <a:srgbClr val="006298"/>
                </a:solidFill>
              </a:defRPr>
            </a:lvl1pPr>
          </a:lstStyle>
          <a:p>
            <a:pPr lvl="0"/>
            <a:r>
              <a:rPr lang="en-GB" dirty="0"/>
              <a:t>Date</a:t>
            </a:r>
          </a:p>
        </p:txBody>
      </p:sp>
    </p:spTree>
    <p:extLst>
      <p:ext uri="{BB962C8B-B14F-4D97-AF65-F5344CB8AC3E}">
        <p14:creationId xmlns:p14="http://schemas.microsoft.com/office/powerpoint/2010/main" val="1915267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344955" y="1125538"/>
            <a:ext cx="8548220"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r>
              <a:rPr lang="en-GB"/>
              <a:t>Drag picture to placeholder or click icon to add</a:t>
            </a:r>
            <a:endParaRPr lang="en-GB" dirty="0"/>
          </a:p>
        </p:txBody>
      </p:sp>
    </p:spTree>
    <p:extLst>
      <p:ext uri="{BB962C8B-B14F-4D97-AF65-F5344CB8AC3E}">
        <p14:creationId xmlns:p14="http://schemas.microsoft.com/office/powerpoint/2010/main" val="14033017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50"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p:nvSpPr>
        <p:spPr>
          <a:xfrm>
            <a:off x="1997149" y="1844828"/>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a:t>
            </a:r>
            <a:r>
              <a:rPr lang="en-GB" sz="1600" dirty="0" err="1">
                <a:solidFill>
                  <a:srgbClr val="006298"/>
                </a:solidFill>
              </a:rPr>
              <a:t>uclpartners</a:t>
            </a:r>
            <a:endParaRPr lang="en-GB" sz="1600" dirty="0">
              <a:solidFill>
                <a:srgbClr val="006298"/>
              </a:solidFill>
            </a:endParaRPr>
          </a:p>
        </p:txBody>
      </p:sp>
    </p:spTree>
    <p:extLst>
      <p:ext uri="{BB962C8B-B14F-4D97-AF65-F5344CB8AC3E}">
        <p14:creationId xmlns:p14="http://schemas.microsoft.com/office/powerpoint/2010/main" val="21820649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3099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24" y="1124744"/>
            <a:ext cx="8641655" cy="4608512"/>
          </a:xfrm>
          <a:prstGeom prst="rect">
            <a:avLst/>
          </a:prstGeom>
        </p:spPr>
        <p:txBody>
          <a:bodyPr/>
          <a:lstStyle>
            <a:lvl1pPr>
              <a:defRPr sz="30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530833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ACA269-9148-405F-86A2-ED7573B9B5C6}" type="datetimeFigureOut">
              <a:rPr lang="en-GB" smtClean="0"/>
              <a:t>08/01/2018</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C25EE48-E841-457A-9275-CE7AD3BD4C46}" type="slidenum">
              <a:rPr lang="en-GB" smtClean="0"/>
              <a:t>‹#›</a:t>
            </a:fld>
            <a:endParaRPr lang="en-GB"/>
          </a:p>
        </p:txBody>
      </p:sp>
    </p:spTree>
    <p:extLst>
      <p:ext uri="{BB962C8B-B14F-4D97-AF65-F5344CB8AC3E}">
        <p14:creationId xmlns:p14="http://schemas.microsoft.com/office/powerpoint/2010/main" val="901961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6553200" y="6356350"/>
            <a:ext cx="2133600" cy="365125"/>
          </a:xfrm>
          <a:prstGeom prst="rect">
            <a:avLst/>
          </a:prstGeom>
          <a:ln/>
        </p:spPr>
        <p:txBody>
          <a:bodyPr/>
          <a:lstStyle>
            <a:lvl1pPr>
              <a:defRPr/>
            </a:lvl1pPr>
          </a:lstStyle>
          <a:p>
            <a:fld id="{DA5A8D2D-B30F-410E-BF0A-C93262F860C7}" type="slidenum">
              <a:rPr lang="en-GB" smtClean="0"/>
              <a:pPr/>
              <a:t>‹#›</a:t>
            </a:fld>
            <a:endParaRPr lang="en-GB"/>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11"/>
            <a:ext cx="9155596" cy="105232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80312" y="266146"/>
            <a:ext cx="1430533" cy="45354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18" Type="http://schemas.openxmlformats.org/officeDocument/2006/relationships/image" Target="../media/image9.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8.png"/><Relationship Id="rId2" Type="http://schemas.openxmlformats.org/officeDocument/2006/relationships/slideLayout" Target="../slideLayouts/slideLayout24.xml"/><Relationship Id="rId16" Type="http://schemas.openxmlformats.org/officeDocument/2006/relationships/image" Target="../media/image7.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6.png"/><Relationship Id="rId10" Type="http://schemas.openxmlformats.org/officeDocument/2006/relationships/slideLayout" Target="../slideLayouts/slideLayout32.xml"/><Relationship Id="rId19" Type="http://schemas.openxmlformats.org/officeDocument/2006/relationships/image" Target="../media/image10.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image" Target="../media/image11.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11.png"/><Relationship Id="rId4" Type="http://schemas.openxmlformats.org/officeDocument/2006/relationships/image" Target="../media/image1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6.xml"/><Relationship Id="rId18" Type="http://schemas.openxmlformats.org/officeDocument/2006/relationships/image" Target="../media/image18.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image" Target="../media/image17.gif"/><Relationship Id="rId2" Type="http://schemas.openxmlformats.org/officeDocument/2006/relationships/slideLayout" Target="../slideLayouts/slideLayout39.xml"/><Relationship Id="rId16" Type="http://schemas.openxmlformats.org/officeDocument/2006/relationships/image" Target="../media/image16.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5.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4.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7.xml"/><Relationship Id="rId18" Type="http://schemas.openxmlformats.org/officeDocument/2006/relationships/image" Target="../media/image18.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image" Target="../media/image17.gif"/><Relationship Id="rId2" Type="http://schemas.openxmlformats.org/officeDocument/2006/relationships/slideLayout" Target="../slideLayouts/slideLayout51.xml"/><Relationship Id="rId16" Type="http://schemas.openxmlformats.org/officeDocument/2006/relationships/image" Target="../media/image16.pn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15.pn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1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3E27A0-6531-479A-B7C6-1AC2347D6923}" type="slidenum">
              <a:rPr kumimoji="0" lang="en-GB" sz="1200" b="0" i="0" u="none" strike="noStrike" kern="1200" cap="none" spc="0" normalizeH="0" baseline="0" noProof="0" smtClean="0">
                <a:ln>
                  <a:noFill/>
                </a:ln>
                <a:solidFill>
                  <a:prstClr val="black">
                    <a:tint val="75000"/>
                  </a:prstClr>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ndParaRPr>
          </a:p>
        </p:txBody>
      </p:sp>
    </p:spTree>
    <p:extLst>
      <p:ext uri="{BB962C8B-B14F-4D97-AF65-F5344CB8AC3E}">
        <p14:creationId xmlns:p14="http://schemas.microsoft.com/office/powerpoint/2010/main" val="380745600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660" r:id="rId9"/>
    <p:sldLayoutId id="2147483714" r:id="rId10"/>
    <p:sldLayoutId id="21474837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48907-1966-4A26-AC64-AAACD4B8710E}" type="datetimeFigureOut">
              <a:rPr lang="en-GB" smtClean="0"/>
              <a:t>08/01/2018</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000F6F-EE41-49A8-9A1A-34C4605C6AA5}" type="slidenum">
              <a:rPr lang="en-GB" smtClean="0"/>
              <a:t>‹#›</a:t>
            </a:fld>
            <a:endParaRPr lang="en-GB"/>
          </a:p>
        </p:txBody>
      </p:sp>
    </p:spTree>
    <p:extLst>
      <p:ext uri="{BB962C8B-B14F-4D97-AF65-F5344CB8AC3E}">
        <p14:creationId xmlns:p14="http://schemas.microsoft.com/office/powerpoint/2010/main" val="59301640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3E27A0-6531-479A-B7C6-1AC2347D6923}" type="slidenum">
              <a:rPr kumimoji="0" lang="en-GB" sz="1200" b="0" i="0" u="none" strike="noStrike" kern="1200" cap="none" spc="0" normalizeH="0" baseline="0" noProof="0" smtClean="0">
                <a:ln>
                  <a:noFill/>
                </a:ln>
                <a:solidFill>
                  <a:prstClr val="black">
                    <a:tint val="75000"/>
                  </a:prstClr>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ndParaRPr>
          </a:p>
        </p:txBody>
      </p:sp>
      <p:pic>
        <p:nvPicPr>
          <p:cNvPr id="3" name="Picture 2"/>
          <p:cNvPicPr>
            <a:picLocks noChangeAspect="1"/>
          </p:cNvPicPr>
          <p:nvPr userDrawn="1"/>
        </p:nvPicPr>
        <p:blipFill>
          <a:blip r:embed="rId13">
            <a:alphaModFix amt="40000"/>
          </a:blip>
          <a:stretch>
            <a:fillRect/>
          </a:stretch>
        </p:blipFill>
        <p:spPr>
          <a:xfrm>
            <a:off x="5521855" y="6296535"/>
            <a:ext cx="1183640" cy="518160"/>
          </a:xfrm>
          <a:prstGeom prst="rect">
            <a:avLst/>
          </a:prstGeom>
        </p:spPr>
      </p:pic>
      <p:grpSp>
        <p:nvGrpSpPr>
          <p:cNvPr id="6" name="Group 5"/>
          <p:cNvGrpSpPr/>
          <p:nvPr userDrawn="1"/>
        </p:nvGrpSpPr>
        <p:grpSpPr>
          <a:xfrm>
            <a:off x="7939558" y="36987"/>
            <a:ext cx="1204442" cy="865692"/>
            <a:chOff x="5523697" y="36987"/>
            <a:chExt cx="3620303" cy="2734270"/>
          </a:xfrm>
        </p:grpSpPr>
        <p:pic>
          <p:nvPicPr>
            <p:cNvPr id="2" name="Picture 1"/>
            <p:cNvPicPr>
              <a:picLocks noChangeAspect="1"/>
            </p:cNvPicPr>
            <p:nvPr userDrawn="1"/>
          </p:nvPicPr>
          <p:blipFill rotWithShape="1">
            <a:blip r:embed="rId14" cstate="print">
              <a:extLst>
                <a:ext uri="{28A0092B-C50C-407E-A947-70E740481C1C}">
                  <a14:useLocalDpi xmlns:a14="http://schemas.microsoft.com/office/drawing/2010/main"/>
                </a:ext>
              </a:extLst>
            </a:blip>
            <a:srcRect/>
            <a:stretch/>
          </p:blipFill>
          <p:spPr>
            <a:xfrm>
              <a:off x="5523697" y="36987"/>
              <a:ext cx="3620303" cy="2734270"/>
            </a:xfrm>
            <a:prstGeom prst="rect">
              <a:avLst/>
            </a:prstGeom>
          </p:spPr>
        </p:pic>
        <p:sp>
          <p:nvSpPr>
            <p:cNvPr id="5" name="Rectangle 4"/>
            <p:cNvSpPr/>
            <p:nvPr userDrawn="1"/>
          </p:nvSpPr>
          <p:spPr>
            <a:xfrm>
              <a:off x="8299191" y="2707267"/>
              <a:ext cx="802353" cy="639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 name="Picture 7"/>
          <p:cNvPicPr>
            <a:picLocks noChangeAspect="1"/>
          </p:cNvPicPr>
          <p:nvPr userDrawn="1"/>
        </p:nvPicPr>
        <p:blipFill>
          <a:blip r:embed="rId15">
            <a:alphaModFix amt="40000"/>
          </a:blip>
          <a:stretch>
            <a:fillRect/>
          </a:stretch>
        </p:blipFill>
        <p:spPr>
          <a:xfrm>
            <a:off x="3568749" y="6406551"/>
            <a:ext cx="1914525" cy="371475"/>
          </a:xfrm>
          <a:prstGeom prst="rect">
            <a:avLst/>
          </a:prstGeom>
        </p:spPr>
      </p:pic>
      <p:pic>
        <p:nvPicPr>
          <p:cNvPr id="9" name="Picture 8"/>
          <p:cNvPicPr>
            <a:picLocks noChangeAspect="1"/>
          </p:cNvPicPr>
          <p:nvPr userDrawn="1"/>
        </p:nvPicPr>
        <p:blipFill>
          <a:blip r:embed="rId16" cstate="print">
            <a:alphaModFix amt="40000"/>
            <a:extLst>
              <a:ext uri="{28A0092B-C50C-407E-A947-70E740481C1C}">
                <a14:useLocalDpi xmlns:a14="http://schemas.microsoft.com/office/drawing/2010/main"/>
              </a:ext>
            </a:extLst>
          </a:blip>
          <a:stretch>
            <a:fillRect/>
          </a:stretch>
        </p:blipFill>
        <p:spPr>
          <a:xfrm>
            <a:off x="6752884" y="6327896"/>
            <a:ext cx="1128105" cy="451883"/>
          </a:xfrm>
          <a:prstGeom prst="rect">
            <a:avLst/>
          </a:prstGeom>
        </p:spPr>
      </p:pic>
      <p:pic>
        <p:nvPicPr>
          <p:cNvPr id="11" name="Picture 10"/>
          <p:cNvPicPr>
            <a:picLocks noChangeAspect="1"/>
          </p:cNvPicPr>
          <p:nvPr userDrawn="1"/>
        </p:nvPicPr>
        <p:blipFill>
          <a:blip r:embed="rId17" cstate="print">
            <a:alphaModFix amt="40000"/>
            <a:extLst>
              <a:ext uri="{28A0092B-C50C-407E-A947-70E740481C1C}">
                <a14:useLocalDpi xmlns:a14="http://schemas.microsoft.com/office/drawing/2010/main"/>
              </a:ext>
            </a:extLst>
          </a:blip>
          <a:stretch>
            <a:fillRect/>
          </a:stretch>
        </p:blipFill>
        <p:spPr>
          <a:xfrm>
            <a:off x="1579817" y="6480023"/>
            <a:ext cx="1984268" cy="320876"/>
          </a:xfrm>
          <a:prstGeom prst="rect">
            <a:avLst/>
          </a:prstGeom>
        </p:spPr>
      </p:pic>
      <p:pic>
        <p:nvPicPr>
          <p:cNvPr id="12" name="Picture 11"/>
          <p:cNvPicPr>
            <a:picLocks noChangeAspect="1"/>
          </p:cNvPicPr>
          <p:nvPr userDrawn="1"/>
        </p:nvPicPr>
        <p:blipFill>
          <a:blip r:embed="rId18">
            <a:alphaModFix amt="40000"/>
          </a:blip>
          <a:stretch>
            <a:fillRect/>
          </a:stretch>
        </p:blipFill>
        <p:spPr>
          <a:xfrm>
            <a:off x="7939558" y="6322583"/>
            <a:ext cx="1181046" cy="424302"/>
          </a:xfrm>
          <a:prstGeom prst="rect">
            <a:avLst/>
          </a:prstGeom>
        </p:spPr>
      </p:pic>
      <p:pic>
        <p:nvPicPr>
          <p:cNvPr id="13" name="Picture 12"/>
          <p:cNvPicPr>
            <a:picLocks noChangeAspect="1"/>
          </p:cNvPicPr>
          <p:nvPr userDrawn="1"/>
        </p:nvPicPr>
        <p:blipFill>
          <a:blip r:embed="rId19" cstate="print">
            <a:alphaModFix amt="40000"/>
            <a:extLst>
              <a:ext uri="{28A0092B-C50C-407E-A947-70E740481C1C}">
                <a14:useLocalDpi xmlns:a14="http://schemas.microsoft.com/office/drawing/2010/main"/>
              </a:ext>
            </a:extLst>
          </a:blip>
          <a:stretch>
            <a:fillRect/>
          </a:stretch>
        </p:blipFill>
        <p:spPr>
          <a:xfrm>
            <a:off x="48958" y="6325051"/>
            <a:ext cx="1546322" cy="536684"/>
          </a:xfrm>
          <a:prstGeom prst="rect">
            <a:avLst/>
          </a:prstGeom>
        </p:spPr>
      </p:pic>
    </p:spTree>
    <p:extLst>
      <p:ext uri="{BB962C8B-B14F-4D97-AF65-F5344CB8AC3E}">
        <p14:creationId xmlns:p14="http://schemas.microsoft.com/office/powerpoint/2010/main" val="105397558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80313" y="323402"/>
            <a:ext cx="1430529" cy="450895"/>
          </a:xfrm>
          <a:prstGeom prst="rect">
            <a:avLst/>
          </a:prstGeom>
        </p:spPr>
      </p:pic>
      <p:sp>
        <p:nvSpPr>
          <p:cNvPr id="3"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3E27A0-6531-479A-B7C6-1AC2347D6923}" type="slidenum">
              <a:rPr kumimoji="0" lang="en-GB" sz="1200" b="0" i="0" u="none" strike="noStrike" kern="1200" cap="none" spc="0" normalizeH="0" baseline="0" noProof="0" smtClean="0">
                <a:ln>
                  <a:noFill/>
                </a:ln>
                <a:solidFill>
                  <a:prstClr val="black">
                    <a:tint val="75000"/>
                  </a:prstClr>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ndParaRPr>
          </a:p>
        </p:txBody>
      </p:sp>
    </p:spTree>
    <p:extLst>
      <p:ext uri="{BB962C8B-B14F-4D97-AF65-F5344CB8AC3E}">
        <p14:creationId xmlns:p14="http://schemas.microsoft.com/office/powerpoint/2010/main" val="1287807669"/>
      </p:ext>
    </p:extLst>
  </p:cSld>
  <p:clrMap bg1="lt1" tx1="dk1" bg2="lt2" tx2="dk2" accent1="accent1" accent2="accent2" accent3="accent3" accent4="accent4" accent5="accent5" accent6="accent6" hlink="hlink" folHlink="folHlink"/>
  <p:sldLayoutIdLst>
    <p:sldLayoutId id="2147483709" r:id="rId1"/>
    <p:sldLayoutId id="214748371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238" y="-15974"/>
            <a:ext cx="5917790" cy="68580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80313" y="323402"/>
            <a:ext cx="1430529" cy="450895"/>
          </a:xfrm>
          <a:prstGeom prst="rect">
            <a:avLst/>
          </a:prstGeom>
        </p:spPr>
      </p:pic>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3E27A0-6531-479A-B7C6-1AC2347D6923}" type="slidenum">
              <a:rPr kumimoji="0" lang="en-GB" sz="1200" b="0" i="0" u="none" strike="noStrike" kern="1200" cap="none" spc="0" normalizeH="0" baseline="0" noProof="0" smtClean="0">
                <a:ln>
                  <a:noFill/>
                </a:ln>
                <a:solidFill>
                  <a:prstClr val="black">
                    <a:tint val="75000"/>
                  </a:prstClr>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ndParaRPr>
          </a:p>
        </p:txBody>
      </p:sp>
    </p:spTree>
    <p:extLst>
      <p:ext uri="{BB962C8B-B14F-4D97-AF65-F5344CB8AC3E}">
        <p14:creationId xmlns:p14="http://schemas.microsoft.com/office/powerpoint/2010/main" val="1427414522"/>
      </p:ext>
    </p:extLst>
  </p:cSld>
  <p:clrMap bg1="lt1" tx1="dk1" bg2="lt2" tx2="dk2" accent1="accent1" accent2="accent2" accent3="accent3" accent4="accent4" accent5="accent5" accent6="accent6" hlink="hlink" folHlink="folHlink"/>
  <p:sldLayoutIdLst>
    <p:sldLayoutId id="2147483712" r:id="rId1"/>
    <p:sldLayoutId id="2147483713"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3E27A0-6531-479A-B7C6-1AC2347D6923}" type="slidenum">
              <a:rPr lang="en-GB" smtClean="0">
                <a:solidFill>
                  <a:prstClr val="black">
                    <a:tint val="75000"/>
                  </a:prstClr>
                </a:solidFill>
              </a:rPr>
              <a:pPr>
                <a:defRPr/>
              </a:pPr>
              <a:t>‹#›</a:t>
            </a:fld>
            <a:endParaRPr lang="en-GB" dirty="0">
              <a:solidFill>
                <a:prstClr val="black">
                  <a:tint val="75000"/>
                </a:prstClr>
              </a:solidFill>
            </a:endParaRPr>
          </a:p>
        </p:txBody>
      </p:sp>
      <p:pic>
        <p:nvPicPr>
          <p:cNvPr id="7" name="Picture 6"/>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8435689" y="56265"/>
            <a:ext cx="636780" cy="629144"/>
          </a:xfrm>
          <a:prstGeom prst="rect">
            <a:avLst/>
          </a:prstGeom>
        </p:spPr>
      </p:pic>
      <p:pic>
        <p:nvPicPr>
          <p:cNvPr id="1026" name="Picture 2" descr="Anna Freud Centre - Caring for young minds"/>
          <p:cNvPicPr>
            <a:picLocks noChangeAspect="1" noChangeArrowheads="1"/>
          </p:cNvPicPr>
          <p:nvPr userDrawn="1"/>
        </p:nvPicPr>
        <p:blipFill>
          <a:blip r:embed="rId15" cstate="email">
            <a:extLst>
              <a:ext uri="{28A0092B-C50C-407E-A947-70E740481C1C}">
                <a14:useLocalDpi xmlns:a14="http://schemas.microsoft.com/office/drawing/2010/main" val="0"/>
              </a:ext>
            </a:extLst>
          </a:blip>
          <a:srcRect/>
          <a:stretch>
            <a:fillRect/>
          </a:stretch>
        </p:blipFill>
        <p:spPr bwMode="auto">
          <a:xfrm>
            <a:off x="653510" y="6270103"/>
            <a:ext cx="1556839" cy="47678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a:xfrm>
            <a:off x="5427582" y="6170411"/>
            <a:ext cx="1245592" cy="619317"/>
          </a:xfrm>
          <a:prstGeom prst="rect">
            <a:avLst/>
          </a:prstGeom>
        </p:spPr>
      </p:pic>
      <p:pic>
        <p:nvPicPr>
          <p:cNvPr id="3" name="Picture 2" descr="\\annafreud2.local\dfs\MyDocuments\ilee\My Documents\My Pictures\Work images\tavistock logo.gif"/>
          <p:cNvPicPr>
            <a:picLocks noChangeAspect="1" noChangeArrowheads="1"/>
          </p:cNvPicPr>
          <p:nvPr userDrawn="1"/>
        </p:nvPicPr>
        <p:blipFill>
          <a:blip r:embed="rId17" cstate="email">
            <a:extLst>
              <a:ext uri="{28A0092B-C50C-407E-A947-70E740481C1C}">
                <a14:useLocalDpi xmlns:a14="http://schemas.microsoft.com/office/drawing/2010/main" val="0"/>
              </a:ext>
            </a:extLst>
          </a:blip>
          <a:srcRect/>
          <a:stretch>
            <a:fillRect/>
          </a:stretch>
        </p:blipFill>
        <p:spPr bwMode="auto">
          <a:xfrm>
            <a:off x="2667098" y="6357491"/>
            <a:ext cx="2221894" cy="27773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annafreud2.local\dfs\MyDocuments\ilee\My Documents\My Pictures\Work images\uclp logo.png"/>
          <p:cNvPicPr>
            <a:picLocks noChangeAspect="1" noChangeArrowheads="1"/>
          </p:cNvPicPr>
          <p:nvPr userDrawn="1"/>
        </p:nvPicPr>
        <p:blipFill>
          <a:blip r:embed="rId18" cstate="email">
            <a:extLst>
              <a:ext uri="{28A0092B-C50C-407E-A947-70E740481C1C}">
                <a14:useLocalDpi xmlns:a14="http://schemas.microsoft.com/office/drawing/2010/main" val="0"/>
              </a:ext>
            </a:extLst>
          </a:blip>
          <a:srcRect/>
          <a:stretch>
            <a:fillRect/>
          </a:stretch>
        </p:blipFill>
        <p:spPr bwMode="auto">
          <a:xfrm>
            <a:off x="7179203" y="6164336"/>
            <a:ext cx="1489310" cy="535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461624"/>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3E27A0-6531-479A-B7C6-1AC2347D6923}" type="slidenum">
              <a:rPr lang="en-GB" smtClean="0">
                <a:solidFill>
                  <a:prstClr val="black">
                    <a:tint val="75000"/>
                  </a:prstClr>
                </a:solidFill>
              </a:rPr>
              <a:pPr>
                <a:defRPr/>
              </a:pPr>
              <a:t>‹#›</a:t>
            </a:fld>
            <a:endParaRPr lang="en-GB" dirty="0">
              <a:solidFill>
                <a:prstClr val="black">
                  <a:tint val="75000"/>
                </a:prstClr>
              </a:solidFill>
            </a:endParaRPr>
          </a:p>
        </p:txBody>
      </p:sp>
      <p:pic>
        <p:nvPicPr>
          <p:cNvPr id="7" name="Picture 6"/>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8435689" y="56265"/>
            <a:ext cx="636780" cy="629144"/>
          </a:xfrm>
          <a:prstGeom prst="rect">
            <a:avLst/>
          </a:prstGeom>
        </p:spPr>
      </p:pic>
      <p:pic>
        <p:nvPicPr>
          <p:cNvPr id="1026" name="Picture 2" descr="Anna Freud Centre - Caring for young minds"/>
          <p:cNvPicPr>
            <a:picLocks noChangeAspect="1" noChangeArrowheads="1"/>
          </p:cNvPicPr>
          <p:nvPr userDrawn="1"/>
        </p:nvPicPr>
        <p:blipFill>
          <a:blip r:embed="rId15" cstate="email">
            <a:extLst>
              <a:ext uri="{28A0092B-C50C-407E-A947-70E740481C1C}">
                <a14:useLocalDpi xmlns:a14="http://schemas.microsoft.com/office/drawing/2010/main" val="0"/>
              </a:ext>
            </a:extLst>
          </a:blip>
          <a:srcRect/>
          <a:stretch>
            <a:fillRect/>
          </a:stretch>
        </p:blipFill>
        <p:spPr bwMode="auto">
          <a:xfrm>
            <a:off x="653510" y="6270103"/>
            <a:ext cx="1556839" cy="47678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a:xfrm>
            <a:off x="5427582" y="6170411"/>
            <a:ext cx="1245592" cy="619317"/>
          </a:xfrm>
          <a:prstGeom prst="rect">
            <a:avLst/>
          </a:prstGeom>
        </p:spPr>
      </p:pic>
      <p:pic>
        <p:nvPicPr>
          <p:cNvPr id="8" name="Picture 7" descr="\\annafreud2.local\dfs\MyDocuments\ilee\My Documents\My Pictures\Work images\tavistock logo.gif"/>
          <p:cNvPicPr>
            <a:picLocks noChangeAspect="1" noChangeArrowheads="1"/>
          </p:cNvPicPr>
          <p:nvPr userDrawn="1"/>
        </p:nvPicPr>
        <p:blipFill>
          <a:blip r:embed="rId17" cstate="email">
            <a:extLst>
              <a:ext uri="{28A0092B-C50C-407E-A947-70E740481C1C}">
                <a14:useLocalDpi xmlns:a14="http://schemas.microsoft.com/office/drawing/2010/main" val="0"/>
              </a:ext>
            </a:extLst>
          </a:blip>
          <a:srcRect/>
          <a:stretch>
            <a:fillRect/>
          </a:stretch>
        </p:blipFill>
        <p:spPr bwMode="auto">
          <a:xfrm>
            <a:off x="2679290" y="6313796"/>
            <a:ext cx="2221894" cy="2777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annafreud2.local\dfs\MyDocuments\ilee\My Documents\My Pictures\Work images\uclp logo.png"/>
          <p:cNvPicPr>
            <a:picLocks noChangeAspect="1" noChangeArrowheads="1"/>
          </p:cNvPicPr>
          <p:nvPr userDrawn="1"/>
        </p:nvPicPr>
        <p:blipFill>
          <a:blip r:embed="rId18" cstate="email">
            <a:extLst>
              <a:ext uri="{28A0092B-C50C-407E-A947-70E740481C1C}">
                <a14:useLocalDpi xmlns:a14="http://schemas.microsoft.com/office/drawing/2010/main" val="0"/>
              </a:ext>
            </a:extLst>
          </a:blip>
          <a:srcRect/>
          <a:stretch>
            <a:fillRect/>
          </a:stretch>
        </p:blipFill>
        <p:spPr bwMode="auto">
          <a:xfrm>
            <a:off x="7179203" y="6164336"/>
            <a:ext cx="1489310" cy="535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139992"/>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20.gif"/><Relationship Id="rId7" Type="http://schemas.openxmlformats.org/officeDocument/2006/relationships/hyperlink" Target="http://pbrcamhs.org/final-report-published/"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hyperlink" Target="http://capa.co.uk/" TargetMode="External"/><Relationship Id="rId5" Type="http://schemas.openxmlformats.org/officeDocument/2006/relationships/hyperlink" Target="http://www.corc.uk.net/" TargetMode="External"/><Relationship Id="rId4" Type="http://schemas.openxmlformats.org/officeDocument/2006/relationships/image" Target="../media/image2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7.xml.rels><?xml version="1.0" encoding="UTF-8" standalone="yes"?>
<Relationships xmlns="http://schemas.openxmlformats.org/package/2006/relationships"><Relationship Id="rId3" Type="http://schemas.openxmlformats.org/officeDocument/2006/relationships/hyperlink" Target="mailto:rjames@tavi-port.nhs.uk" TargetMode="External"/><Relationship Id="rId7" Type="http://schemas.openxmlformats.org/officeDocument/2006/relationships/image" Target="../media/image36.jpeg"/><Relationship Id="rId2" Type="http://schemas.openxmlformats.org/officeDocument/2006/relationships/hyperlink" Target="mailto:a.moore@ucl.ac.uk" TargetMode="External"/><Relationship Id="rId1" Type="http://schemas.openxmlformats.org/officeDocument/2006/relationships/slideLayout" Target="../slideLayouts/slideLayout5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mailto:Ilse.Lee@annafreud.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25777"/>
            <a:ext cx="7772400" cy="1831623"/>
          </a:xfrm>
        </p:spPr>
        <p:txBody>
          <a:bodyPr/>
          <a:lstStyle/>
          <a:p>
            <a:r>
              <a:rPr lang="en-GB" sz="3600" dirty="0">
                <a:solidFill>
                  <a:schemeClr val="accent5"/>
                </a:solidFill>
              </a:rPr>
              <a:t>Implementing THRIVE Phase </a:t>
            </a:r>
            <a:r>
              <a:rPr lang="en-GB" sz="3600" dirty="0" smtClean="0">
                <a:solidFill>
                  <a:schemeClr val="accent5"/>
                </a:solidFill>
              </a:rPr>
              <a:t>1: </a:t>
            </a:r>
            <a:r>
              <a:rPr lang="en-GB" sz="3600" dirty="0">
                <a:solidFill>
                  <a:schemeClr val="accent5"/>
                </a:solidFill>
              </a:rPr>
              <a:t>Developing a full understanding of your current system</a:t>
            </a:r>
            <a:endParaRPr lang="en-US" sz="3600" b="1" i="1" dirty="0">
              <a:solidFill>
                <a:schemeClr val="accent5"/>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0866" y="3801107"/>
            <a:ext cx="4771180" cy="1997931"/>
          </a:xfrm>
          <a:prstGeom prst="rect">
            <a:avLst/>
          </a:prstGeom>
        </p:spPr>
      </p:pic>
      <p:sp>
        <p:nvSpPr>
          <p:cNvPr id="4" name="Rectangle 3"/>
          <p:cNvSpPr/>
          <p:nvPr/>
        </p:nvSpPr>
        <p:spPr>
          <a:xfrm>
            <a:off x="1808915" y="2217405"/>
            <a:ext cx="5575082" cy="1200328"/>
          </a:xfrm>
          <a:prstGeom prst="rect">
            <a:avLst/>
          </a:prstGeom>
        </p:spPr>
        <p:txBody>
          <a:bodyPr wrap="square">
            <a:spAutoFit/>
          </a:bodyPr>
          <a:lstStyle/>
          <a:p>
            <a:pPr algn="ctr"/>
            <a:r>
              <a:rPr lang="en-US" sz="2400" i="1" dirty="0">
                <a:solidFill>
                  <a:srgbClr val="F32F79"/>
                </a:solidFill>
              </a:rPr>
              <a:t>“If we keep on doing what we have been doing, we are going to keep on getting what we have been getting</a:t>
            </a:r>
            <a:r>
              <a:rPr lang="en-US" sz="2400" i="1" dirty="0" smtClean="0">
                <a:solidFill>
                  <a:srgbClr val="F32F79"/>
                </a:solidFill>
              </a:rPr>
              <a:t>”</a:t>
            </a:r>
            <a:endParaRPr lang="en-US" sz="2400" i="1" dirty="0">
              <a:solidFill>
                <a:srgbClr val="F32F79"/>
              </a:solidFill>
            </a:endParaRPr>
          </a:p>
        </p:txBody>
      </p:sp>
      <p:sp>
        <p:nvSpPr>
          <p:cNvPr id="6" name="PB"/>
          <p:cNvSpPr/>
          <p:nvPr/>
        </p:nvSpPr>
        <p:spPr>
          <a:xfrm>
            <a:off x="0" y="0"/>
            <a:ext cx="0" cy="0"/>
          </a:xfrm>
          <a:prstGeom prst="rect">
            <a:avLst/>
          </a:prstGeom>
          <a:solidFill>
            <a:srgbClr val="7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32757592"/>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Aligned to existing programmes</a:t>
            </a:r>
            <a:endParaRPr lang="en-US" dirty="0"/>
          </a:p>
        </p:txBody>
      </p:sp>
      <p:sp>
        <p:nvSpPr>
          <p:cNvPr id="3" name="Text Placeholder 2"/>
          <p:cNvSpPr>
            <a:spLocks noGrp="1"/>
          </p:cNvSpPr>
          <p:nvPr>
            <p:ph type="body" sz="quarter" idx="11"/>
          </p:nvPr>
        </p:nvSpPr>
        <p:spPr>
          <a:xfrm>
            <a:off x="250825" y="1196974"/>
            <a:ext cx="8642350" cy="4527551"/>
          </a:xfrm>
        </p:spPr>
        <p:txBody>
          <a:bodyPr/>
          <a:lstStyle/>
          <a:p>
            <a:r>
              <a:rPr lang="en-US" dirty="0" smtClean="0"/>
              <a:t>The </a:t>
            </a:r>
            <a:r>
              <a:rPr lang="en-US" dirty="0" err="1" smtClean="0"/>
              <a:t>i</a:t>
            </a:r>
            <a:r>
              <a:rPr lang="en-US" dirty="0" smtClean="0"/>
              <a:t>-THRIVE </a:t>
            </a:r>
            <a:r>
              <a:rPr lang="en-US" dirty="0" err="1" smtClean="0"/>
              <a:t>programme</a:t>
            </a:r>
            <a:r>
              <a:rPr lang="en-US" dirty="0" smtClean="0"/>
              <a:t> complements existing transformation and Quality Improvement </a:t>
            </a:r>
            <a:r>
              <a:rPr lang="en-US" dirty="0" err="1" smtClean="0"/>
              <a:t>programmes</a:t>
            </a:r>
            <a:r>
              <a:rPr lang="en-US" dirty="0" smtClean="0"/>
              <a:t> in the NHS</a:t>
            </a:r>
          </a:p>
          <a:p>
            <a:endParaRPr lang="en-US" dirty="0"/>
          </a:p>
          <a:p>
            <a:endParaRPr lang="en-US" dirty="0" smtClean="0"/>
          </a:p>
          <a:p>
            <a:pPr marL="0" indent="0">
              <a:buNone/>
            </a:pPr>
            <a:endParaRPr lang="en-US" dirty="0"/>
          </a:p>
          <a:p>
            <a:endParaRPr lang="en-US" dirty="0" smtClean="0"/>
          </a:p>
          <a:p>
            <a:endParaRPr lang="en-US" dirty="0"/>
          </a:p>
          <a:p>
            <a:endParaRPr lang="en-US" dirty="0" smtClean="0"/>
          </a:p>
          <a:p>
            <a:pPr marL="0" indent="0">
              <a:buNone/>
            </a:pPr>
            <a:endParaRPr lang="en-US" dirty="0" smtClean="0"/>
          </a:p>
          <a:p>
            <a:endParaRPr lang="en-US" dirty="0"/>
          </a:p>
          <a:p>
            <a:endParaRPr lang="en-US" dirty="0" smtClean="0"/>
          </a:p>
          <a:p>
            <a:r>
              <a:rPr lang="en-US" dirty="0" smtClean="0"/>
              <a:t>Builds on local strengths across whole system</a:t>
            </a:r>
            <a:endParaRPr lang="en-US" dirty="0"/>
          </a:p>
        </p:txBody>
      </p:sp>
      <p:pic>
        <p:nvPicPr>
          <p:cNvPr id="4" name="Picture 3"/>
          <p:cNvPicPr>
            <a:picLocks noChangeAspect="1"/>
          </p:cNvPicPr>
          <p:nvPr/>
        </p:nvPicPr>
        <p:blipFill rotWithShape="1">
          <a:blip r:embed="rId2"/>
          <a:srcRect l="56043"/>
          <a:stretch/>
        </p:blipFill>
        <p:spPr>
          <a:xfrm>
            <a:off x="1764628" y="3407409"/>
            <a:ext cx="5355400" cy="888365"/>
          </a:xfrm>
          <a:prstGeom prst="rect">
            <a:avLst/>
          </a:prstGeom>
        </p:spPr>
      </p:pic>
      <p:pic>
        <p:nvPicPr>
          <p:cNvPr id="5" name="Picture 4"/>
          <p:cNvPicPr>
            <a:picLocks noChangeAspect="1"/>
          </p:cNvPicPr>
          <p:nvPr/>
        </p:nvPicPr>
        <p:blipFill>
          <a:blip r:embed="rId3"/>
          <a:stretch>
            <a:fillRect/>
          </a:stretch>
        </p:blipFill>
        <p:spPr>
          <a:xfrm>
            <a:off x="4771288" y="2200572"/>
            <a:ext cx="2321662" cy="898040"/>
          </a:xfrm>
          <a:prstGeom prst="rect">
            <a:avLst/>
          </a:prstGeom>
        </p:spPr>
      </p:pic>
      <p:pic>
        <p:nvPicPr>
          <p:cNvPr id="6" name="Picture 5"/>
          <p:cNvPicPr>
            <a:picLocks noChangeAspect="1"/>
          </p:cNvPicPr>
          <p:nvPr/>
        </p:nvPicPr>
        <p:blipFill>
          <a:blip r:embed="rId4"/>
          <a:stretch>
            <a:fillRect/>
          </a:stretch>
        </p:blipFill>
        <p:spPr>
          <a:xfrm>
            <a:off x="1647383" y="2200572"/>
            <a:ext cx="2343592" cy="898867"/>
          </a:xfrm>
          <a:prstGeom prst="rect">
            <a:avLst/>
          </a:prstGeom>
        </p:spPr>
      </p:pic>
    </p:spTree>
    <p:extLst>
      <p:ext uri="{BB962C8B-B14F-4D97-AF65-F5344CB8AC3E}">
        <p14:creationId xmlns:p14="http://schemas.microsoft.com/office/powerpoint/2010/main" val="4218082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25338" y="173630"/>
            <a:ext cx="6842125" cy="576263"/>
          </a:xfrm>
        </p:spPr>
        <p:txBody>
          <a:bodyPr/>
          <a:lstStyle/>
          <a:p>
            <a:r>
              <a:rPr lang="en-US" dirty="0">
                <a:solidFill>
                  <a:schemeClr val="accent5"/>
                </a:solidFill>
              </a:rPr>
              <a:t>i-THRIVE </a:t>
            </a:r>
            <a:r>
              <a:rPr lang="en-US" dirty="0" smtClean="0">
                <a:solidFill>
                  <a:schemeClr val="accent5"/>
                </a:solidFill>
              </a:rPr>
              <a:t>Programme: offer to sites</a:t>
            </a:r>
            <a:endParaRPr lang="en-GB"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86019" y="2311313"/>
            <a:ext cx="2754318" cy="2721292"/>
          </a:xfrm>
          <a:prstGeom prst="rect">
            <a:avLst/>
          </a:prstGeom>
        </p:spPr>
      </p:pic>
      <p:sp>
        <p:nvSpPr>
          <p:cNvPr id="9" name="TextBox 8"/>
          <p:cNvSpPr txBox="1"/>
          <p:nvPr/>
        </p:nvSpPr>
        <p:spPr>
          <a:xfrm>
            <a:off x="6151498" y="729475"/>
            <a:ext cx="2459865" cy="1477328"/>
          </a:xfrm>
          <a:prstGeom prst="rect">
            <a:avLst/>
          </a:prstGeom>
          <a:noFill/>
        </p:spPr>
        <p:txBody>
          <a:bodyPr wrap="square" rtlCol="0">
            <a:spAutoFit/>
          </a:bodyPr>
          <a:lstStyle/>
          <a:p>
            <a:pPr algn="ctr"/>
            <a:r>
              <a:rPr lang="en-GB" dirty="0" smtClean="0">
                <a:solidFill>
                  <a:schemeClr val="accent4"/>
                </a:solidFill>
              </a:rPr>
              <a:t>i-THRIVE Academy</a:t>
            </a:r>
          </a:p>
          <a:p>
            <a:pPr algn="ctr"/>
            <a:r>
              <a:rPr lang="en-GB" dirty="0" smtClean="0"/>
              <a:t>Learning and development support for leaders and training modules for sites</a:t>
            </a:r>
            <a:endParaRPr lang="en-GB" dirty="0"/>
          </a:p>
        </p:txBody>
      </p:sp>
      <p:sp>
        <p:nvSpPr>
          <p:cNvPr id="10" name="TextBox 9"/>
          <p:cNvSpPr txBox="1"/>
          <p:nvPr/>
        </p:nvSpPr>
        <p:spPr>
          <a:xfrm>
            <a:off x="7143258" y="2503727"/>
            <a:ext cx="2042710" cy="1200329"/>
          </a:xfrm>
          <a:prstGeom prst="rect">
            <a:avLst/>
          </a:prstGeom>
          <a:noFill/>
        </p:spPr>
        <p:txBody>
          <a:bodyPr wrap="square" rtlCol="0">
            <a:spAutoFit/>
          </a:bodyPr>
          <a:lstStyle/>
          <a:p>
            <a:pPr algn="ctr"/>
            <a:r>
              <a:rPr lang="en-GB" dirty="0" smtClean="0">
                <a:solidFill>
                  <a:schemeClr val="accent4"/>
                </a:solidFill>
              </a:rPr>
              <a:t>i-THRIVE Toolkit</a:t>
            </a:r>
          </a:p>
          <a:p>
            <a:pPr algn="ctr"/>
            <a:r>
              <a:rPr lang="en-GB" dirty="0" smtClean="0"/>
              <a:t>Evidence based tools to aid implementation</a:t>
            </a:r>
            <a:endParaRPr lang="en-GB" dirty="0"/>
          </a:p>
        </p:txBody>
      </p:sp>
      <p:sp>
        <p:nvSpPr>
          <p:cNvPr id="11" name="TextBox 10"/>
          <p:cNvSpPr txBox="1"/>
          <p:nvPr/>
        </p:nvSpPr>
        <p:spPr>
          <a:xfrm>
            <a:off x="6731645" y="4398239"/>
            <a:ext cx="2395613" cy="2031325"/>
          </a:xfrm>
          <a:prstGeom prst="rect">
            <a:avLst/>
          </a:prstGeom>
          <a:noFill/>
        </p:spPr>
        <p:txBody>
          <a:bodyPr wrap="square" rtlCol="0">
            <a:spAutoFit/>
          </a:bodyPr>
          <a:lstStyle/>
          <a:p>
            <a:pPr algn="ctr"/>
            <a:r>
              <a:rPr lang="en-GB" dirty="0" smtClean="0">
                <a:solidFill>
                  <a:schemeClr val="accent4"/>
                </a:solidFill>
              </a:rPr>
              <a:t>i-THRIVE Community of Practice</a:t>
            </a:r>
          </a:p>
          <a:p>
            <a:pPr algn="ctr"/>
            <a:r>
              <a:rPr lang="en-GB" dirty="0" smtClean="0"/>
              <a:t>Shared learning events and forum for sites to share experiences about implementing THRIVE</a:t>
            </a:r>
            <a:endParaRPr lang="en-GB" dirty="0"/>
          </a:p>
        </p:txBody>
      </p:sp>
      <p:sp>
        <p:nvSpPr>
          <p:cNvPr id="12" name="TextBox 11"/>
          <p:cNvSpPr txBox="1"/>
          <p:nvPr/>
        </p:nvSpPr>
        <p:spPr>
          <a:xfrm>
            <a:off x="-251893" y="3122453"/>
            <a:ext cx="2794716" cy="1754326"/>
          </a:xfrm>
          <a:prstGeom prst="rect">
            <a:avLst/>
          </a:prstGeom>
          <a:noFill/>
        </p:spPr>
        <p:txBody>
          <a:bodyPr wrap="square" rtlCol="0">
            <a:spAutoFit/>
          </a:bodyPr>
          <a:lstStyle/>
          <a:p>
            <a:pPr algn="ctr"/>
            <a:r>
              <a:rPr lang="en-GB" dirty="0" smtClean="0">
                <a:solidFill>
                  <a:schemeClr val="accent4"/>
                </a:solidFill>
              </a:rPr>
              <a:t>i-THRIVE Approach to Implementation</a:t>
            </a:r>
          </a:p>
          <a:p>
            <a:pPr algn="ctr"/>
            <a:r>
              <a:rPr lang="en-GB" dirty="0" smtClean="0"/>
              <a:t>Four phase approach to implementation drawn from implementation science evidence base</a:t>
            </a:r>
            <a:endParaRPr lang="en-GB" dirty="0"/>
          </a:p>
        </p:txBody>
      </p:sp>
      <p:sp>
        <p:nvSpPr>
          <p:cNvPr id="13" name="TextBox 12"/>
          <p:cNvSpPr txBox="1"/>
          <p:nvPr/>
        </p:nvSpPr>
        <p:spPr>
          <a:xfrm>
            <a:off x="760219" y="5341364"/>
            <a:ext cx="2263086" cy="923330"/>
          </a:xfrm>
          <a:prstGeom prst="rect">
            <a:avLst/>
          </a:prstGeom>
          <a:noFill/>
        </p:spPr>
        <p:txBody>
          <a:bodyPr wrap="square" rtlCol="0">
            <a:spAutoFit/>
          </a:bodyPr>
          <a:lstStyle/>
          <a:p>
            <a:pPr algn="ctr"/>
            <a:r>
              <a:rPr lang="en-GB" dirty="0" smtClean="0">
                <a:solidFill>
                  <a:schemeClr val="accent4"/>
                </a:solidFill>
              </a:rPr>
              <a:t>Direct support to sites</a:t>
            </a:r>
          </a:p>
          <a:p>
            <a:pPr algn="ctr"/>
            <a:r>
              <a:rPr lang="en-GB" dirty="0"/>
              <a:t>f</a:t>
            </a:r>
            <a:r>
              <a:rPr lang="en-GB" dirty="0" smtClean="0"/>
              <a:t>rom the national programme team</a:t>
            </a:r>
            <a:endParaRPr lang="en-GB" dirty="0"/>
          </a:p>
        </p:txBody>
      </p:sp>
      <p:sp>
        <p:nvSpPr>
          <p:cNvPr id="14" name="TextBox 13"/>
          <p:cNvSpPr txBox="1"/>
          <p:nvPr/>
        </p:nvSpPr>
        <p:spPr>
          <a:xfrm>
            <a:off x="3725428" y="664911"/>
            <a:ext cx="2075503" cy="1200329"/>
          </a:xfrm>
          <a:prstGeom prst="rect">
            <a:avLst/>
          </a:prstGeom>
          <a:noFill/>
        </p:spPr>
        <p:txBody>
          <a:bodyPr wrap="square" rtlCol="0">
            <a:spAutoFit/>
          </a:bodyPr>
          <a:lstStyle/>
          <a:p>
            <a:pPr algn="ctr"/>
            <a:r>
              <a:rPr lang="en-GB" dirty="0" smtClean="0">
                <a:solidFill>
                  <a:schemeClr val="accent4"/>
                </a:solidFill>
              </a:rPr>
              <a:t>Evaluation</a:t>
            </a:r>
          </a:p>
          <a:p>
            <a:pPr algn="ctr"/>
            <a:r>
              <a:rPr lang="en-GB" dirty="0" smtClean="0"/>
              <a:t>Two year evaluation of i-THRIVE for accelerator sites</a:t>
            </a:r>
            <a:endParaRPr lang="en-GB" dirty="0"/>
          </a:p>
        </p:txBody>
      </p:sp>
      <p:sp>
        <p:nvSpPr>
          <p:cNvPr id="15" name="TextBox 14"/>
          <p:cNvSpPr txBox="1"/>
          <p:nvPr/>
        </p:nvSpPr>
        <p:spPr>
          <a:xfrm>
            <a:off x="368911" y="1066147"/>
            <a:ext cx="2803443" cy="1754326"/>
          </a:xfrm>
          <a:prstGeom prst="rect">
            <a:avLst/>
          </a:prstGeom>
          <a:noFill/>
        </p:spPr>
        <p:txBody>
          <a:bodyPr wrap="square" rtlCol="0">
            <a:spAutoFit/>
          </a:bodyPr>
          <a:lstStyle/>
          <a:p>
            <a:pPr algn="ctr"/>
            <a:r>
              <a:rPr lang="en-GB" dirty="0" smtClean="0">
                <a:solidFill>
                  <a:schemeClr val="accent4"/>
                </a:solidFill>
              </a:rPr>
              <a:t>Funded projects</a:t>
            </a:r>
          </a:p>
          <a:p>
            <a:pPr algn="ctr"/>
            <a:r>
              <a:rPr lang="en-GB" dirty="0" smtClean="0"/>
              <a:t>Individual projects to create and test shared decision making aids in Camden  and to implement THRIVE in NELFT</a:t>
            </a:r>
            <a:endParaRPr lang="en-GB" dirty="0"/>
          </a:p>
        </p:txBody>
      </p:sp>
      <p:cxnSp>
        <p:nvCxnSpPr>
          <p:cNvPr id="7" name="Straight Connector 6"/>
          <p:cNvCxnSpPr/>
          <p:nvPr/>
        </p:nvCxnSpPr>
        <p:spPr>
          <a:xfrm>
            <a:off x="2794716" y="2820473"/>
            <a:ext cx="772732" cy="297774"/>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0" idx="1"/>
          </p:cNvCxnSpPr>
          <p:nvPr/>
        </p:nvCxnSpPr>
        <p:spPr>
          <a:xfrm flipV="1">
            <a:off x="6140338" y="3103892"/>
            <a:ext cx="1002920" cy="318849"/>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074916" y="4594500"/>
            <a:ext cx="714312" cy="740558"/>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452981" y="3889959"/>
            <a:ext cx="1012050" cy="5336"/>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661132" y="2131097"/>
            <a:ext cx="664987" cy="597460"/>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693276" y="1865240"/>
            <a:ext cx="0" cy="446077"/>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951100" y="4155442"/>
            <a:ext cx="780545" cy="622620"/>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465037" y="5431805"/>
            <a:ext cx="2931879" cy="1477328"/>
          </a:xfrm>
          <a:prstGeom prst="rect">
            <a:avLst/>
          </a:prstGeom>
          <a:noFill/>
        </p:spPr>
        <p:txBody>
          <a:bodyPr wrap="square" rtlCol="0">
            <a:spAutoFit/>
          </a:bodyPr>
          <a:lstStyle/>
          <a:p>
            <a:pPr algn="ctr"/>
            <a:r>
              <a:rPr lang="en-GB" dirty="0" smtClean="0">
                <a:solidFill>
                  <a:schemeClr val="accent4"/>
                </a:solidFill>
              </a:rPr>
              <a:t>THRIVE Illustrated</a:t>
            </a:r>
          </a:p>
          <a:p>
            <a:pPr algn="ctr"/>
            <a:r>
              <a:rPr lang="en-GB" dirty="0" smtClean="0"/>
              <a:t>Series of case studies highlighting how </a:t>
            </a:r>
            <a:r>
              <a:rPr lang="en-GB" dirty="0"/>
              <a:t>s</a:t>
            </a:r>
            <a:r>
              <a:rPr lang="en-GB" dirty="0" smtClean="0"/>
              <a:t>ites have approached the implementation of THRIVE</a:t>
            </a:r>
            <a:endParaRPr lang="en-GB" dirty="0"/>
          </a:p>
        </p:txBody>
      </p:sp>
      <p:cxnSp>
        <p:nvCxnSpPr>
          <p:cNvPr id="40" name="Straight Connector 39"/>
          <p:cNvCxnSpPr/>
          <p:nvPr/>
        </p:nvCxnSpPr>
        <p:spPr>
          <a:xfrm flipV="1">
            <a:off x="4814643" y="5013157"/>
            <a:ext cx="0" cy="465529"/>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3298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715916" y="2394118"/>
            <a:ext cx="7650162" cy="1481848"/>
          </a:xfrm>
          <a:prstGeom prst="rect">
            <a:avLst/>
          </a:prstGeom>
        </p:spPr>
        <p:txBody>
          <a:bodyPr/>
          <a:lstStyle/>
          <a:p>
            <a:r>
              <a:rPr lang="en-GB" sz="3600" dirty="0">
                <a:solidFill>
                  <a:schemeClr val="accent5"/>
                </a:solidFill>
              </a:rPr>
              <a:t>Core </a:t>
            </a:r>
            <a:r>
              <a:rPr lang="en-GB" sz="3600" dirty="0" smtClean="0">
                <a:solidFill>
                  <a:schemeClr val="accent5"/>
                </a:solidFill>
              </a:rPr>
              <a:t>principles and components of the i-THRIVE model of care</a:t>
            </a:r>
            <a:r>
              <a:rPr lang="en-GB" sz="3600" dirty="0">
                <a:solidFill>
                  <a:schemeClr val="accent5"/>
                </a:solidFill>
              </a:rPr>
              <a:t/>
            </a:r>
            <a:br>
              <a:rPr lang="en-GB" sz="3600" dirty="0">
                <a:solidFill>
                  <a:schemeClr val="accent5"/>
                </a:solidFill>
              </a:rPr>
            </a:br>
            <a:endParaRPr lang="en-US" sz="2800" b="1" i="1" dirty="0">
              <a:solidFill>
                <a:schemeClr val="accent5"/>
              </a:solidFill>
            </a:endParaRPr>
          </a:p>
        </p:txBody>
      </p:sp>
      <p:sp>
        <p:nvSpPr>
          <p:cNvPr id="3" name="PB"/>
          <p:cNvSpPr/>
          <p:nvPr/>
        </p:nvSpPr>
        <p:spPr>
          <a:xfrm>
            <a:off x="0" y="0"/>
            <a:ext cx="0" cy="0"/>
          </a:xfrm>
          <a:prstGeom prst="rect">
            <a:avLst/>
          </a:prstGeom>
          <a:solidFill>
            <a:srgbClr val="7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69836779"/>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1523999" y="836613"/>
          <a:ext cx="6335889" cy="5806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1"/>
          <p:cNvSpPr>
            <a:spLocks noGrp="1"/>
          </p:cNvSpPr>
          <p:nvPr>
            <p:ph type="body" sz="quarter" idx="10"/>
          </p:nvPr>
        </p:nvSpPr>
        <p:spPr>
          <a:xfrm>
            <a:off x="250831" y="260354"/>
            <a:ext cx="8738623" cy="872987"/>
          </a:xfrm>
        </p:spPr>
        <p:txBody>
          <a:bodyPr/>
          <a:lstStyle/>
          <a:p>
            <a:r>
              <a:rPr lang="en-US" dirty="0"/>
              <a:t>i-THRIVE Approach to Implementation: </a:t>
            </a:r>
            <a:r>
              <a:rPr lang="en-US" dirty="0" smtClean="0"/>
              <a:t>whole system change</a:t>
            </a:r>
            <a:endParaRPr lang="en-US" dirty="0"/>
          </a:p>
        </p:txBody>
      </p:sp>
    </p:spTree>
    <p:extLst>
      <p:ext uri="{BB962C8B-B14F-4D97-AF65-F5344CB8AC3E}">
        <p14:creationId xmlns:p14="http://schemas.microsoft.com/office/powerpoint/2010/main" val="2536324751"/>
      </p:ext>
    </p:extLst>
  </p:cSld>
  <p:clrMapOvr>
    <a:masterClrMapping/>
  </p:clrMapOvr>
  <mc:AlternateContent xmlns:mc="http://schemas.openxmlformats.org/markup-compatibility/2006" xmlns:p14="http://schemas.microsoft.com/office/powerpoint/2010/main">
    <mc:Choice Requires="p14">
      <p:transition spd="slow" p14:dur="2000" advTm="20159"/>
    </mc:Choice>
    <mc:Fallback xmlns="">
      <p:transition xmlns:p14="http://schemas.microsoft.com/office/powerpoint/2010/main" spd="slow" advTm="20159"/>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31" y="260354"/>
            <a:ext cx="8738623" cy="872987"/>
          </a:xfrm>
        </p:spPr>
        <p:txBody>
          <a:bodyPr/>
          <a:lstStyle/>
          <a:p>
            <a:r>
              <a:rPr lang="en-US" dirty="0"/>
              <a:t>i-THRIVE Approach to Implementation: </a:t>
            </a:r>
            <a:r>
              <a:rPr lang="en-US" dirty="0" smtClean="0"/>
              <a:t>whole system change</a:t>
            </a:r>
            <a:endParaRPr lang="en-US" dirty="0"/>
          </a:p>
        </p:txBody>
      </p:sp>
      <p:pic>
        <p:nvPicPr>
          <p:cNvPr id="1026" name="Picture 2" descr="C:\Users\Emmalou\AppData\Local\Microsoft\Windows\Temporary Internet Files\Content.Outlook\JRGIGG0R\mmm and whole system diagram v3.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937796"/>
            <a:ext cx="9144000" cy="2982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6537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1"/>
          <p:cNvSpPr>
            <a:spLocks noGrp="1"/>
          </p:cNvSpPr>
          <p:nvPr>
            <p:ph type="body" sz="quarter" idx="10"/>
          </p:nvPr>
        </p:nvSpPr>
        <p:spPr>
          <a:xfrm>
            <a:off x="250825" y="257361"/>
            <a:ext cx="7632692" cy="576263"/>
          </a:xfrm>
        </p:spPr>
        <p:txBody>
          <a:bodyPr/>
          <a:lstStyle/>
          <a:p>
            <a:r>
              <a:rPr lang="en-US" dirty="0" smtClean="0"/>
              <a:t>Core Components of </a:t>
            </a:r>
            <a:r>
              <a:rPr lang="en-US" dirty="0"/>
              <a:t>an i-THRIVE Model of Care</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825" y="703547"/>
            <a:ext cx="8010661" cy="6019310"/>
          </a:xfrm>
          <a:prstGeom prst="rect">
            <a:avLst/>
          </a:prstGeom>
        </p:spPr>
      </p:pic>
    </p:spTree>
    <p:extLst>
      <p:ext uri="{BB962C8B-B14F-4D97-AF65-F5344CB8AC3E}">
        <p14:creationId xmlns:p14="http://schemas.microsoft.com/office/powerpoint/2010/main" val="3973970575"/>
      </p:ext>
    </p:extLst>
  </p:cSld>
  <p:clrMapOvr>
    <a:masterClrMapping/>
  </p:clrMapOvr>
  <mc:AlternateContent xmlns:mc="http://schemas.openxmlformats.org/markup-compatibility/2006" xmlns:p14="http://schemas.microsoft.com/office/powerpoint/2010/main">
    <mc:Choice Requires="p14">
      <p:transition spd="slow" p14:dur="2000" advTm="67636"/>
    </mc:Choice>
    <mc:Fallback xmlns="">
      <p:transition xmlns:p14="http://schemas.microsoft.com/office/powerpoint/2010/main" spd="slow" advTm="67636"/>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573206" y="2403475"/>
            <a:ext cx="7772400" cy="1158875"/>
          </a:xfrm>
          <a:prstGeom prst="rect">
            <a:avLst/>
          </a:prstGeom>
        </p:spPr>
        <p:txBody>
          <a:bodyPr/>
          <a:lstStyle/>
          <a:p>
            <a:r>
              <a:rPr lang="en-GB" sz="3600" dirty="0" err="1" smtClean="0">
                <a:solidFill>
                  <a:schemeClr val="accent5"/>
                </a:solidFill>
              </a:rPr>
              <a:t>i</a:t>
            </a:r>
            <a:r>
              <a:rPr lang="en-GB" sz="3600" dirty="0" smtClean="0">
                <a:solidFill>
                  <a:schemeClr val="accent5"/>
                </a:solidFill>
              </a:rPr>
              <a:t>-THRIVE Approach to Implementation</a:t>
            </a:r>
            <a:br>
              <a:rPr lang="en-GB" sz="3600" dirty="0" smtClean="0">
                <a:solidFill>
                  <a:schemeClr val="accent5"/>
                </a:solidFill>
              </a:rPr>
            </a:br>
            <a:r>
              <a:rPr lang="en-GB" sz="3600" dirty="0" smtClean="0">
                <a:solidFill>
                  <a:schemeClr val="accent5"/>
                </a:solidFill>
              </a:rPr>
              <a:t>Phase 1: Understanding Your System</a:t>
            </a:r>
            <a:endParaRPr lang="en-US" sz="3600" b="1" i="1" dirty="0">
              <a:solidFill>
                <a:schemeClr val="accent5"/>
              </a:solidFill>
            </a:endParaRPr>
          </a:p>
        </p:txBody>
      </p:sp>
      <p:sp>
        <p:nvSpPr>
          <p:cNvPr id="3" name="PB"/>
          <p:cNvSpPr/>
          <p:nvPr/>
        </p:nvSpPr>
        <p:spPr>
          <a:xfrm>
            <a:off x="0" y="0"/>
            <a:ext cx="0" cy="0"/>
          </a:xfrm>
          <a:prstGeom prst="rect">
            <a:avLst/>
          </a:prstGeom>
          <a:solidFill>
            <a:srgbClr val="7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49492576"/>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a:xfrm>
            <a:off x="237996" y="3925941"/>
            <a:ext cx="4162414" cy="2552708"/>
          </a:xfrm>
          <a:prstGeom prst="roundRect">
            <a:avLst>
              <a:gd name="adj" fmla="val 4202"/>
            </a:avLst>
          </a:prstGeom>
        </p:spPr>
        <p:style>
          <a:lnRef idx="2">
            <a:schemeClr val="accent5"/>
          </a:lnRef>
          <a:fillRef idx="1">
            <a:schemeClr val="lt1"/>
          </a:fillRef>
          <a:effectRef idx="0">
            <a:schemeClr val="accent5"/>
          </a:effectRef>
          <a:fontRef idx="minor">
            <a:schemeClr val="dk1"/>
          </a:fontRef>
        </p:style>
        <p:txBody>
          <a:bodyPr rIns="576000" numCol="1" rtlCol="0" anchor="t"/>
          <a:lstStyle/>
          <a:p>
            <a:r>
              <a:rPr lang="en-US" sz="1400" b="1" dirty="0"/>
              <a:t>Learning from </a:t>
            </a:r>
          </a:p>
          <a:p>
            <a:r>
              <a:rPr lang="en-US" sz="1400" b="1" dirty="0" smtClean="0"/>
              <a:t>Experience</a:t>
            </a:r>
          </a:p>
          <a:p>
            <a:endParaRPr lang="en-US" sz="1400" b="1" dirty="0"/>
          </a:p>
          <a:p>
            <a:r>
              <a:rPr lang="en-US" sz="1400" b="1" dirty="0" smtClean="0"/>
              <a:t>Sustainability</a:t>
            </a:r>
            <a:endParaRPr lang="en-US" sz="1400" b="1" i="1" dirty="0"/>
          </a:p>
          <a:p>
            <a:pPr marL="216000" indent="-180000">
              <a:buFont typeface="Arial" panose="020B0604020202020204" pitchFamily="34" charset="0"/>
              <a:buChar char="•"/>
            </a:pPr>
            <a:r>
              <a:rPr lang="en-US" sz="1400" dirty="0" err="1" smtClean="0"/>
              <a:t>Normalisation</a:t>
            </a:r>
            <a:r>
              <a:rPr lang="en-US" sz="1400" dirty="0"/>
              <a:t> </a:t>
            </a:r>
            <a:endParaRPr lang="en-US" sz="1400" dirty="0" smtClean="0"/>
          </a:p>
          <a:p>
            <a:pPr marL="198000"/>
            <a:r>
              <a:rPr lang="en-US" sz="1400" dirty="0" smtClean="0"/>
              <a:t>Process Theory</a:t>
            </a:r>
          </a:p>
        </p:txBody>
      </p:sp>
      <p:sp>
        <p:nvSpPr>
          <p:cNvPr id="23" name="Rounded Rectangle 22"/>
          <p:cNvSpPr/>
          <p:nvPr/>
        </p:nvSpPr>
        <p:spPr>
          <a:xfrm>
            <a:off x="4565639" y="3927471"/>
            <a:ext cx="4466106" cy="2552708"/>
          </a:xfrm>
          <a:prstGeom prst="roundRect">
            <a:avLst>
              <a:gd name="adj" fmla="val 4202"/>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lIns="1908000" rIns="180000" numCol="1" rtlCol="0" anchor="t"/>
          <a:lstStyle/>
          <a:p>
            <a:pPr marL="190800"/>
            <a:r>
              <a:rPr lang="en-US" sz="1400" b="1" dirty="0" smtClean="0"/>
              <a:t>   Ongoing Implementation</a:t>
            </a:r>
          </a:p>
          <a:p>
            <a:pPr marL="288000"/>
            <a:r>
              <a:rPr lang="en-US" sz="1400" b="1" dirty="0"/>
              <a:t> </a:t>
            </a:r>
            <a:r>
              <a:rPr lang="en-US" sz="1400" b="1" dirty="0" smtClean="0"/>
              <a:t>Support Strategies</a:t>
            </a:r>
          </a:p>
          <a:p>
            <a:pPr marL="504000" indent="-180000">
              <a:buFont typeface="Arial" panose="020B0604020202020204" pitchFamily="34" charset="0"/>
              <a:buChar char="•"/>
            </a:pPr>
            <a:r>
              <a:rPr lang="en-US" sz="1400" dirty="0" smtClean="0"/>
              <a:t>Making changes – use of Quality Improvement</a:t>
            </a:r>
          </a:p>
          <a:p>
            <a:pPr marL="504000" indent="-180000">
              <a:buFont typeface="Arial" panose="020B0604020202020204" pitchFamily="34" charset="0"/>
              <a:buChar char="•"/>
            </a:pPr>
            <a:r>
              <a:rPr lang="en-US" sz="1400" dirty="0" smtClean="0"/>
              <a:t>Technical Assistance /Coaching/Supervision in Change Management</a:t>
            </a:r>
            <a:endParaRPr lang="en-US" sz="1400" dirty="0"/>
          </a:p>
          <a:p>
            <a:pPr marL="504000" indent="-180000">
              <a:buFont typeface="Arial" panose="020B0604020202020204" pitchFamily="34" charset="0"/>
              <a:buChar char="•"/>
            </a:pPr>
            <a:r>
              <a:rPr lang="en-US" sz="1400" dirty="0" smtClean="0"/>
              <a:t>Supportive Feedback Mechanisms</a:t>
            </a:r>
          </a:p>
        </p:txBody>
      </p:sp>
      <p:sp>
        <p:nvSpPr>
          <p:cNvPr id="22" name="Rounded Rectangle 21"/>
          <p:cNvSpPr/>
          <p:nvPr/>
        </p:nvSpPr>
        <p:spPr>
          <a:xfrm>
            <a:off x="4565639" y="1235191"/>
            <a:ext cx="4466106" cy="2552708"/>
          </a:xfrm>
          <a:prstGeom prst="roundRect">
            <a:avLst>
              <a:gd name="adj" fmla="val 4202"/>
            </a:avLst>
          </a:prstGeom>
        </p:spPr>
        <p:style>
          <a:lnRef idx="2">
            <a:schemeClr val="accent6"/>
          </a:lnRef>
          <a:fillRef idx="1">
            <a:schemeClr val="lt1"/>
          </a:fillRef>
          <a:effectRef idx="0">
            <a:schemeClr val="accent6"/>
          </a:effectRef>
          <a:fontRef idx="minor">
            <a:schemeClr val="dk1"/>
          </a:fontRef>
        </p:style>
        <p:txBody>
          <a:bodyPr lIns="1908000" rIns="180000" numCol="1" rtlCol="0" anchor="t"/>
          <a:lstStyle/>
          <a:p>
            <a:pPr marL="288000"/>
            <a:r>
              <a:rPr lang="en-US" sz="1400" b="1" dirty="0" smtClean="0"/>
              <a:t>Structural features of Implementation</a:t>
            </a:r>
            <a:endParaRPr lang="en-US" sz="1400" dirty="0" smtClean="0"/>
          </a:p>
          <a:p>
            <a:pPr marL="504000" indent="-180000">
              <a:buFont typeface="Arial"/>
              <a:buChar char="•"/>
            </a:pPr>
            <a:r>
              <a:rPr lang="en-US" sz="1400" dirty="0"/>
              <a:t>Developing Implementation t</a:t>
            </a:r>
            <a:r>
              <a:rPr lang="en-US" sz="1400" dirty="0" smtClean="0"/>
              <a:t>eams</a:t>
            </a:r>
          </a:p>
          <a:p>
            <a:pPr marL="504000" indent="-180000">
              <a:buFont typeface="Arial"/>
              <a:buChar char="•"/>
            </a:pPr>
            <a:r>
              <a:rPr lang="en-US" sz="1400" dirty="0" smtClean="0"/>
              <a:t>Workforce planning</a:t>
            </a:r>
          </a:p>
          <a:p>
            <a:pPr marL="504000" indent="-180000">
              <a:buFont typeface="Arial"/>
              <a:buChar char="•"/>
            </a:pPr>
            <a:r>
              <a:rPr lang="en-US" sz="1400" dirty="0" smtClean="0"/>
              <a:t>Community of Practice</a:t>
            </a:r>
            <a:endParaRPr lang="en-US" sz="1400" dirty="0"/>
          </a:p>
          <a:p>
            <a:pPr marL="504000" indent="-180000">
              <a:buFont typeface="Arial"/>
              <a:buChar char="•"/>
            </a:pPr>
            <a:r>
              <a:rPr lang="en-US" sz="1400" dirty="0" smtClean="0"/>
              <a:t>Training Clinical and Professional teams</a:t>
            </a:r>
          </a:p>
          <a:p>
            <a:pPr marL="504000" indent="-180000">
              <a:buFont typeface="Arial"/>
              <a:buChar char="•"/>
            </a:pPr>
            <a:r>
              <a:rPr lang="en-US" sz="1400" dirty="0" smtClean="0"/>
              <a:t>Measurement in place</a:t>
            </a:r>
            <a:endParaRPr lang="en-US" sz="1400" dirty="0"/>
          </a:p>
        </p:txBody>
      </p:sp>
      <p:sp>
        <p:nvSpPr>
          <p:cNvPr id="21" name="Rounded Rectangle 20"/>
          <p:cNvSpPr/>
          <p:nvPr/>
        </p:nvSpPr>
        <p:spPr>
          <a:xfrm>
            <a:off x="237996" y="1231459"/>
            <a:ext cx="4162414" cy="2552708"/>
          </a:xfrm>
          <a:prstGeom prst="roundRect">
            <a:avLst>
              <a:gd name="adj" fmla="val 3217"/>
            </a:avLst>
          </a:prstGeom>
        </p:spPr>
        <p:style>
          <a:lnRef idx="2">
            <a:schemeClr val="accent5"/>
          </a:lnRef>
          <a:fillRef idx="1">
            <a:schemeClr val="lt1"/>
          </a:fillRef>
          <a:effectRef idx="0">
            <a:schemeClr val="accent5"/>
          </a:effectRef>
          <a:fontRef idx="minor">
            <a:schemeClr val="dk1"/>
          </a:fontRef>
        </p:style>
        <p:txBody>
          <a:bodyPr rIns="576000" numCol="1" rtlCol="0" anchor="t"/>
          <a:lstStyle/>
          <a:p>
            <a:r>
              <a:rPr lang="en-US" sz="1400" b="1" dirty="0" smtClean="0"/>
              <a:t>Set up and governance</a:t>
            </a:r>
          </a:p>
          <a:p>
            <a:endParaRPr lang="en-US" sz="1400" b="1" dirty="0"/>
          </a:p>
          <a:p>
            <a:r>
              <a:rPr lang="en-US" sz="1400" b="1" dirty="0" smtClean="0"/>
              <a:t>Engagement</a:t>
            </a:r>
          </a:p>
          <a:p>
            <a:endParaRPr lang="en-US" sz="1400" b="1" dirty="0"/>
          </a:p>
          <a:p>
            <a:r>
              <a:rPr lang="en-US" sz="1400" b="1" dirty="0" smtClean="0"/>
              <a:t>Understanding your system</a:t>
            </a:r>
          </a:p>
          <a:p>
            <a:endParaRPr lang="en-US" sz="1400" b="1" dirty="0" smtClean="0"/>
          </a:p>
          <a:p>
            <a:r>
              <a:rPr lang="en-US" sz="1400" b="1" dirty="0" smtClean="0"/>
              <a:t>Prioritisation</a:t>
            </a:r>
          </a:p>
          <a:p>
            <a:endParaRPr lang="en-US" sz="1400" b="1" dirty="0"/>
          </a:p>
          <a:p>
            <a:r>
              <a:rPr lang="en-US" sz="1400" b="1" dirty="0" smtClean="0"/>
              <a:t>Re-design</a:t>
            </a:r>
            <a:endParaRPr lang="en-US" sz="1400" b="1" dirty="0"/>
          </a:p>
          <a:p>
            <a:endParaRPr lang="en-US" sz="1400" b="1" dirty="0"/>
          </a:p>
          <a:p>
            <a:r>
              <a:rPr lang="en-US" sz="1400" b="1" dirty="0" smtClean="0"/>
              <a:t>Implementation Planning</a:t>
            </a:r>
          </a:p>
        </p:txBody>
      </p:sp>
      <p:sp>
        <p:nvSpPr>
          <p:cNvPr id="4" name="Text Placeholder 3"/>
          <p:cNvSpPr>
            <a:spLocks noGrp="1"/>
          </p:cNvSpPr>
          <p:nvPr>
            <p:ph type="body" sz="quarter" idx="10"/>
          </p:nvPr>
        </p:nvSpPr>
        <p:spPr>
          <a:xfrm>
            <a:off x="281305" y="153670"/>
            <a:ext cx="8081645" cy="903605"/>
          </a:xfrm>
        </p:spPr>
        <p:txBody>
          <a:bodyPr/>
          <a:lstStyle/>
          <a:p>
            <a:r>
              <a:rPr lang="en-US" dirty="0"/>
              <a:t>i-THRIVE Approach to Implementation: process of implementation</a:t>
            </a:r>
          </a:p>
        </p:txBody>
      </p:sp>
      <p:grpSp>
        <p:nvGrpSpPr>
          <p:cNvPr id="20" name="Group 19"/>
          <p:cNvGrpSpPr/>
          <p:nvPr/>
        </p:nvGrpSpPr>
        <p:grpSpPr>
          <a:xfrm>
            <a:off x="933859" y="1397000"/>
            <a:ext cx="7135698" cy="4927048"/>
            <a:chOff x="933859" y="1397000"/>
            <a:chExt cx="7135698" cy="4927048"/>
          </a:xfrm>
        </p:grpSpPr>
        <p:graphicFrame>
          <p:nvGraphicFramePr>
            <p:cNvPr id="7" name="Diagram 6"/>
            <p:cNvGraphicFramePr/>
            <p:nvPr>
              <p:extLst/>
            </p:nvPr>
          </p:nvGraphicFramePr>
          <p:xfrm>
            <a:off x="933859" y="1397000"/>
            <a:ext cx="7135698" cy="4927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9" name="Group 18"/>
            <p:cNvGrpSpPr/>
            <p:nvPr/>
          </p:nvGrpSpPr>
          <p:grpSpPr>
            <a:xfrm>
              <a:off x="2796762" y="2129385"/>
              <a:ext cx="3451049" cy="3062349"/>
              <a:chOff x="2796762" y="2129385"/>
              <a:chExt cx="3451049" cy="3062349"/>
            </a:xfrm>
          </p:grpSpPr>
          <p:grpSp>
            <p:nvGrpSpPr>
              <p:cNvPr id="18" name="Group 17"/>
              <p:cNvGrpSpPr/>
              <p:nvPr/>
            </p:nvGrpSpPr>
            <p:grpSpPr>
              <a:xfrm>
                <a:off x="3374071" y="2129385"/>
                <a:ext cx="2178521" cy="2240642"/>
                <a:chOff x="3374071" y="2129385"/>
                <a:chExt cx="2178521" cy="2240642"/>
              </a:xfrm>
            </p:grpSpPr>
            <p:sp>
              <p:nvSpPr>
                <p:cNvPr id="8" name="TextBox 7"/>
                <p:cNvSpPr txBox="1"/>
                <p:nvPr/>
              </p:nvSpPr>
              <p:spPr>
                <a:xfrm>
                  <a:off x="3374071" y="2129385"/>
                  <a:ext cx="922811" cy="369332"/>
                </a:xfrm>
                <a:prstGeom prst="rect">
                  <a:avLst/>
                </a:prstGeom>
                <a:noFill/>
              </p:spPr>
              <p:txBody>
                <a:bodyPr wrap="none" rtlCol="0">
                  <a:spAutoFit/>
                </a:bodyPr>
                <a:lstStyle/>
                <a:p>
                  <a:r>
                    <a:rPr lang="en-US" b="1" dirty="0" smtClean="0">
                      <a:solidFill>
                        <a:schemeClr val="bg1"/>
                      </a:solidFill>
                    </a:rPr>
                    <a:t>Phase 1</a:t>
                  </a:r>
                  <a:endParaRPr lang="en-US" b="1" dirty="0">
                    <a:solidFill>
                      <a:schemeClr val="bg1"/>
                    </a:solidFill>
                  </a:endParaRPr>
                </a:p>
              </p:txBody>
            </p:sp>
            <p:sp>
              <p:nvSpPr>
                <p:cNvPr id="9" name="TextBox 8"/>
                <p:cNvSpPr txBox="1"/>
                <p:nvPr/>
              </p:nvSpPr>
              <p:spPr>
                <a:xfrm>
                  <a:off x="4629781" y="2129385"/>
                  <a:ext cx="922811" cy="369332"/>
                </a:xfrm>
                <a:prstGeom prst="rect">
                  <a:avLst/>
                </a:prstGeom>
                <a:noFill/>
              </p:spPr>
              <p:txBody>
                <a:bodyPr wrap="none" rtlCol="0">
                  <a:spAutoFit/>
                </a:bodyPr>
                <a:lstStyle/>
                <a:p>
                  <a:r>
                    <a:rPr lang="en-US" b="1" dirty="0" smtClean="0">
                      <a:solidFill>
                        <a:schemeClr val="bg1"/>
                      </a:solidFill>
                    </a:rPr>
                    <a:t>Phase 2</a:t>
                  </a:r>
                  <a:endParaRPr lang="en-US" b="1" dirty="0">
                    <a:solidFill>
                      <a:schemeClr val="bg1"/>
                    </a:solidFill>
                  </a:endParaRPr>
                </a:p>
              </p:txBody>
            </p:sp>
            <p:sp>
              <p:nvSpPr>
                <p:cNvPr id="10" name="TextBox 9"/>
                <p:cNvSpPr txBox="1"/>
                <p:nvPr/>
              </p:nvSpPr>
              <p:spPr>
                <a:xfrm>
                  <a:off x="4629781" y="4000695"/>
                  <a:ext cx="922811" cy="369332"/>
                </a:xfrm>
                <a:prstGeom prst="rect">
                  <a:avLst/>
                </a:prstGeom>
                <a:noFill/>
              </p:spPr>
              <p:txBody>
                <a:bodyPr wrap="none" rtlCol="0">
                  <a:spAutoFit/>
                </a:bodyPr>
                <a:lstStyle/>
                <a:p>
                  <a:r>
                    <a:rPr lang="en-US" b="1" dirty="0" smtClean="0">
                      <a:solidFill>
                        <a:schemeClr val="bg1"/>
                      </a:solidFill>
                    </a:rPr>
                    <a:t>Phase 3</a:t>
                  </a:r>
                  <a:endParaRPr lang="en-US" b="1" dirty="0">
                    <a:solidFill>
                      <a:schemeClr val="bg1"/>
                    </a:solidFill>
                  </a:endParaRPr>
                </a:p>
              </p:txBody>
            </p:sp>
            <p:sp>
              <p:nvSpPr>
                <p:cNvPr id="11" name="TextBox 10"/>
                <p:cNvSpPr txBox="1"/>
                <p:nvPr/>
              </p:nvSpPr>
              <p:spPr>
                <a:xfrm>
                  <a:off x="3374071" y="4000695"/>
                  <a:ext cx="922811" cy="369332"/>
                </a:xfrm>
                <a:prstGeom prst="rect">
                  <a:avLst/>
                </a:prstGeom>
                <a:noFill/>
              </p:spPr>
              <p:txBody>
                <a:bodyPr wrap="none" rtlCol="0">
                  <a:spAutoFit/>
                </a:bodyPr>
                <a:lstStyle/>
                <a:p>
                  <a:r>
                    <a:rPr lang="en-US" b="1" dirty="0" smtClean="0">
                      <a:solidFill>
                        <a:schemeClr val="bg1"/>
                      </a:solidFill>
                    </a:rPr>
                    <a:t>Phase 4</a:t>
                  </a:r>
                  <a:endParaRPr lang="en-US" b="1" dirty="0">
                    <a:solidFill>
                      <a:schemeClr val="bg1"/>
                    </a:solidFill>
                  </a:endParaRPr>
                </a:p>
              </p:txBody>
            </p:sp>
          </p:grpSp>
          <p:grpSp>
            <p:nvGrpSpPr>
              <p:cNvPr id="16" name="Group 15"/>
              <p:cNvGrpSpPr/>
              <p:nvPr/>
            </p:nvGrpSpPr>
            <p:grpSpPr>
              <a:xfrm>
                <a:off x="2796762" y="2720831"/>
                <a:ext cx="3451049" cy="2470903"/>
                <a:chOff x="2796762" y="2720831"/>
                <a:chExt cx="3451049" cy="2470903"/>
              </a:xfrm>
            </p:grpSpPr>
            <p:sp>
              <p:nvSpPr>
                <p:cNvPr id="12" name="TextBox 11"/>
                <p:cNvSpPr txBox="1"/>
                <p:nvPr/>
              </p:nvSpPr>
              <p:spPr>
                <a:xfrm>
                  <a:off x="2847054" y="2720831"/>
                  <a:ext cx="1500120" cy="954107"/>
                </a:xfrm>
                <a:prstGeom prst="rect">
                  <a:avLst/>
                </a:prstGeom>
                <a:noFill/>
              </p:spPr>
              <p:txBody>
                <a:bodyPr wrap="square" rtlCol="0">
                  <a:spAutoFit/>
                </a:bodyPr>
                <a:lstStyle/>
                <a:p>
                  <a:pPr algn="r"/>
                  <a:r>
                    <a:rPr lang="en-GB" sz="1400" dirty="0" smtClean="0">
                      <a:solidFill>
                        <a:srgbClr val="FFFFFF"/>
                      </a:solidFill>
                    </a:rPr>
                    <a:t>Engagement, understanding </a:t>
                  </a:r>
                  <a:r>
                    <a:rPr lang="en-GB" sz="1400" dirty="0">
                      <a:solidFill>
                        <a:srgbClr val="FFFFFF"/>
                      </a:solidFill>
                    </a:rPr>
                    <a:t>your system, and </a:t>
                  </a:r>
                  <a:r>
                    <a:rPr lang="en-GB" sz="1400" dirty="0" smtClean="0">
                      <a:solidFill>
                        <a:srgbClr val="FFFFFF"/>
                      </a:solidFill>
                    </a:rPr>
                    <a:t>planning</a:t>
                  </a:r>
                  <a:endParaRPr lang="en-US" sz="1400" dirty="0">
                    <a:solidFill>
                      <a:srgbClr val="FFFFFF"/>
                    </a:solidFill>
                  </a:endParaRPr>
                </a:p>
              </p:txBody>
            </p:sp>
            <p:sp>
              <p:nvSpPr>
                <p:cNvPr id="13" name="TextBox 12"/>
                <p:cNvSpPr txBox="1"/>
                <p:nvPr/>
              </p:nvSpPr>
              <p:spPr>
                <a:xfrm>
                  <a:off x="2796762" y="4360737"/>
                  <a:ext cx="1500120" cy="830997"/>
                </a:xfrm>
                <a:prstGeom prst="rect">
                  <a:avLst/>
                </a:prstGeom>
                <a:noFill/>
              </p:spPr>
              <p:txBody>
                <a:bodyPr wrap="square" rtlCol="0">
                  <a:spAutoFit/>
                </a:bodyPr>
                <a:lstStyle/>
                <a:p>
                  <a:pPr algn="r"/>
                  <a:r>
                    <a:rPr lang="en-US" sz="1600" dirty="0" smtClean="0">
                      <a:solidFill>
                        <a:srgbClr val="FFFFFF"/>
                      </a:solidFill>
                    </a:rPr>
                    <a:t>Learning, embedding  and sustaining</a:t>
                  </a:r>
                  <a:endParaRPr lang="en-US" sz="1600" dirty="0">
                    <a:solidFill>
                      <a:srgbClr val="FFFFFF"/>
                    </a:solidFill>
                  </a:endParaRPr>
                </a:p>
              </p:txBody>
            </p:sp>
            <p:sp>
              <p:nvSpPr>
                <p:cNvPr id="14" name="TextBox 13"/>
                <p:cNvSpPr txBox="1"/>
                <p:nvPr/>
              </p:nvSpPr>
              <p:spPr>
                <a:xfrm>
                  <a:off x="4629780" y="2838443"/>
                  <a:ext cx="1474806" cy="836496"/>
                </a:xfrm>
                <a:prstGeom prst="rect">
                  <a:avLst/>
                </a:prstGeom>
                <a:noFill/>
              </p:spPr>
              <p:txBody>
                <a:bodyPr wrap="square" rtlCol="0">
                  <a:spAutoFit/>
                </a:bodyPr>
                <a:lstStyle/>
                <a:p>
                  <a:r>
                    <a:rPr lang="en-GB" sz="1600" dirty="0">
                      <a:solidFill>
                        <a:srgbClr val="FFFFFF"/>
                      </a:solidFill>
                    </a:rPr>
                    <a:t>Building </a:t>
                  </a:r>
                  <a:r>
                    <a:rPr lang="en-GB" sz="1600" dirty="0" smtClean="0">
                      <a:solidFill>
                        <a:srgbClr val="FFFFFF"/>
                      </a:solidFill>
                    </a:rPr>
                    <a:t>capacity within your system </a:t>
                  </a:r>
                  <a:endParaRPr lang="en-US" sz="1600" dirty="0">
                    <a:solidFill>
                      <a:srgbClr val="FFFFFF"/>
                    </a:solidFill>
                  </a:endParaRPr>
                </a:p>
              </p:txBody>
            </p:sp>
            <p:sp>
              <p:nvSpPr>
                <p:cNvPr id="15" name="TextBox 14"/>
                <p:cNvSpPr txBox="1"/>
                <p:nvPr/>
              </p:nvSpPr>
              <p:spPr>
                <a:xfrm>
                  <a:off x="4629780" y="4370023"/>
                  <a:ext cx="1618031" cy="338554"/>
                </a:xfrm>
                <a:prstGeom prst="rect">
                  <a:avLst/>
                </a:prstGeom>
                <a:noFill/>
              </p:spPr>
              <p:txBody>
                <a:bodyPr wrap="square" rtlCol="0">
                  <a:spAutoFit/>
                </a:bodyPr>
                <a:lstStyle/>
                <a:p>
                  <a:r>
                    <a:rPr lang="en-US" sz="1600" dirty="0" smtClean="0">
                      <a:solidFill>
                        <a:srgbClr val="FFFFFF"/>
                      </a:solidFill>
                    </a:rPr>
                    <a:t>Implementation</a:t>
                  </a:r>
                  <a:endParaRPr lang="en-US" sz="1600" dirty="0">
                    <a:solidFill>
                      <a:srgbClr val="FFFFFF"/>
                    </a:solidFill>
                  </a:endParaRPr>
                </a:p>
              </p:txBody>
            </p:sp>
          </p:grpSp>
        </p:grpSp>
      </p:grpSp>
    </p:spTree>
    <p:extLst>
      <p:ext uri="{BB962C8B-B14F-4D97-AF65-F5344CB8AC3E}">
        <p14:creationId xmlns:p14="http://schemas.microsoft.com/office/powerpoint/2010/main" val="1503892584"/>
      </p:ext>
    </p:extLst>
  </p:cSld>
  <p:clrMapOvr>
    <a:masterClrMapping/>
  </p:clrMapOvr>
  <mc:AlternateContent xmlns:mc="http://schemas.openxmlformats.org/markup-compatibility/2006" xmlns:p14="http://schemas.microsoft.com/office/powerpoint/2010/main">
    <mc:Choice Requires="p14">
      <p:transition spd="slow" p14:dur="2000" advTm="85501"/>
    </mc:Choice>
    <mc:Fallback xmlns="">
      <p:transition xmlns:p14="http://schemas.microsoft.com/office/powerpoint/2010/main" spd="slow" advTm="85501"/>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160734"/>
            <a:ext cx="8642350" cy="576263"/>
          </a:xfrm>
        </p:spPr>
        <p:txBody>
          <a:bodyPr/>
          <a:lstStyle/>
          <a:p>
            <a:r>
              <a:rPr lang="en-US" dirty="0" smtClean="0"/>
              <a:t>Phase 1: Understanding </a:t>
            </a:r>
            <a:r>
              <a:rPr lang="en-US" dirty="0"/>
              <a:t>Your System and Agreeing Your Priorities</a:t>
            </a:r>
          </a:p>
        </p:txBody>
      </p:sp>
      <p:sp>
        <p:nvSpPr>
          <p:cNvPr id="3" name="Text Placeholder 2"/>
          <p:cNvSpPr>
            <a:spLocks noGrp="1"/>
          </p:cNvSpPr>
          <p:nvPr>
            <p:ph type="body" sz="quarter" idx="11"/>
          </p:nvPr>
        </p:nvSpPr>
        <p:spPr>
          <a:xfrm>
            <a:off x="250825" y="1066800"/>
            <a:ext cx="8642350" cy="5133975"/>
          </a:xfrm>
        </p:spPr>
        <p:txBody>
          <a:bodyPr/>
          <a:lstStyle/>
          <a:p>
            <a:pPr marL="0" indent="0">
              <a:buNone/>
            </a:pPr>
            <a:r>
              <a:rPr lang="en-US" sz="1750" b="1" dirty="0" smtClean="0">
                <a:solidFill>
                  <a:srgbClr val="A4D620"/>
                </a:solidFill>
              </a:rPr>
              <a:t>1. </a:t>
            </a:r>
            <a:r>
              <a:rPr lang="en-US" sz="1750" b="1" dirty="0" smtClean="0"/>
              <a:t>Establishing </a:t>
            </a:r>
            <a:r>
              <a:rPr lang="en-US" sz="1750" b="1" dirty="0"/>
              <a:t>a team who will oversee this process</a:t>
            </a:r>
          </a:p>
          <a:p>
            <a:pPr marL="548640" lvl="1" indent="-274320">
              <a:buFont typeface="Arial" panose="020B0604020202020204" pitchFamily="34" charset="0"/>
              <a:buChar char="•"/>
            </a:pPr>
            <a:r>
              <a:rPr lang="en-US" sz="1750" dirty="0" smtClean="0"/>
              <a:t>Senior oversight, includes </a:t>
            </a:r>
            <a:r>
              <a:rPr lang="en-US" sz="1750" dirty="0"/>
              <a:t>commissioners and providers of health, care and education. </a:t>
            </a:r>
          </a:p>
          <a:p>
            <a:pPr marL="0" indent="0">
              <a:buNone/>
            </a:pPr>
            <a:r>
              <a:rPr lang="en-US" sz="1750" b="1" dirty="0" smtClean="0">
                <a:solidFill>
                  <a:srgbClr val="A4D620"/>
                </a:solidFill>
              </a:rPr>
              <a:t>2.</a:t>
            </a:r>
            <a:r>
              <a:rPr lang="en-US" sz="1750" b="1" dirty="0" smtClean="0"/>
              <a:t> Initial </a:t>
            </a:r>
            <a:r>
              <a:rPr lang="en-US" sz="1750" b="1" dirty="0"/>
              <a:t>engagement with </a:t>
            </a:r>
            <a:r>
              <a:rPr lang="en-US" sz="1750" b="1" dirty="0" smtClean="0"/>
              <a:t>the system</a:t>
            </a:r>
            <a:endParaRPr lang="en-US" sz="1750" b="1" dirty="0"/>
          </a:p>
          <a:p>
            <a:pPr marL="548640" lvl="1" indent="-274320">
              <a:buFont typeface="Arial" panose="020B0604020202020204" pitchFamily="34" charset="0"/>
              <a:buChar char="•"/>
            </a:pPr>
            <a:r>
              <a:rPr lang="en-US" sz="1750" dirty="0"/>
              <a:t>Communication and engagement across the system, from </a:t>
            </a:r>
            <a:r>
              <a:rPr lang="en-US" sz="1750" dirty="0" smtClean="0"/>
              <a:t>senior leadership </a:t>
            </a:r>
            <a:r>
              <a:rPr lang="en-US" sz="1750" dirty="0"/>
              <a:t>to team leads and those working with </a:t>
            </a:r>
            <a:r>
              <a:rPr lang="en-US" sz="1750" dirty="0" smtClean="0"/>
              <a:t>children and young people </a:t>
            </a:r>
            <a:r>
              <a:rPr lang="en-US" sz="1750" dirty="0"/>
              <a:t>day to day. </a:t>
            </a:r>
          </a:p>
          <a:p>
            <a:pPr marL="548640" lvl="1" indent="-274320">
              <a:buFont typeface="Arial" panose="020B0604020202020204" pitchFamily="34" charset="0"/>
              <a:buChar char="•"/>
            </a:pPr>
            <a:r>
              <a:rPr lang="en-US" sz="1750" dirty="0"/>
              <a:t>Aim for </a:t>
            </a:r>
            <a:r>
              <a:rPr lang="en-US" sz="1750" dirty="0" smtClean="0"/>
              <a:t>agreement from </a:t>
            </a:r>
            <a:r>
              <a:rPr lang="en-US" sz="1750" dirty="0"/>
              <a:t>the system, to increase awareness of issues as well as understanding of the possible approaches to </a:t>
            </a:r>
            <a:r>
              <a:rPr lang="en-US" sz="1750" dirty="0" smtClean="0"/>
              <a:t>improvement.</a:t>
            </a:r>
          </a:p>
          <a:p>
            <a:pPr marL="0" lvl="1" indent="0">
              <a:buNone/>
            </a:pPr>
            <a:r>
              <a:rPr lang="en-US" sz="1750" b="1" dirty="0" smtClean="0">
                <a:solidFill>
                  <a:srgbClr val="A4D620"/>
                </a:solidFill>
              </a:rPr>
              <a:t>3. </a:t>
            </a:r>
            <a:r>
              <a:rPr lang="en-US" sz="1750" b="1" dirty="0" smtClean="0"/>
              <a:t>Analysis </a:t>
            </a:r>
            <a:r>
              <a:rPr lang="en-US" sz="1750" b="1" dirty="0"/>
              <a:t>of your existing systems</a:t>
            </a:r>
          </a:p>
          <a:p>
            <a:pPr marL="548640" lvl="1" indent="-274320">
              <a:buFont typeface="+mj-lt"/>
              <a:buAutoNum type="romanLcPeriod"/>
            </a:pPr>
            <a:r>
              <a:rPr lang="en-US" sz="1750" dirty="0" smtClean="0"/>
              <a:t>Pathway Mapping</a:t>
            </a:r>
            <a:endParaRPr lang="en-US" sz="1750" dirty="0"/>
          </a:p>
          <a:p>
            <a:pPr marL="548640" lvl="1" indent="-274320">
              <a:buFont typeface="+mj-lt"/>
              <a:buAutoNum type="romanLcPeriod"/>
            </a:pPr>
            <a:r>
              <a:rPr lang="en-US" sz="1750" dirty="0"/>
              <a:t>Data Analysis</a:t>
            </a:r>
          </a:p>
          <a:p>
            <a:pPr marL="548640" lvl="1" indent="-274320">
              <a:buFont typeface="+mj-lt"/>
              <a:buAutoNum type="romanLcPeriod"/>
            </a:pPr>
            <a:r>
              <a:rPr lang="en-US" sz="1750" dirty="0"/>
              <a:t>Qualitative Understanding</a:t>
            </a:r>
          </a:p>
          <a:p>
            <a:pPr marL="0" indent="0">
              <a:buNone/>
            </a:pPr>
            <a:r>
              <a:rPr lang="en-US" sz="1750" b="1" dirty="0" smtClean="0">
                <a:solidFill>
                  <a:srgbClr val="A4D620"/>
                </a:solidFill>
              </a:rPr>
              <a:t>4. </a:t>
            </a:r>
            <a:r>
              <a:rPr lang="en-US" sz="1750" b="1" dirty="0" smtClean="0"/>
              <a:t>THRIVE </a:t>
            </a:r>
            <a:r>
              <a:rPr lang="en-US" sz="1750" b="1" dirty="0"/>
              <a:t>Baseline: How THRIVE-like are we currently? </a:t>
            </a:r>
          </a:p>
          <a:p>
            <a:pPr marL="0" indent="0">
              <a:buNone/>
            </a:pPr>
            <a:r>
              <a:rPr lang="en-US" sz="1750" b="1" dirty="0" smtClean="0">
                <a:solidFill>
                  <a:srgbClr val="A4D620"/>
                </a:solidFill>
              </a:rPr>
              <a:t>5. </a:t>
            </a:r>
            <a:r>
              <a:rPr lang="en-US" sz="1750" b="1" dirty="0" smtClean="0"/>
              <a:t>Agreeing </a:t>
            </a:r>
            <a:r>
              <a:rPr lang="en-US" sz="1750" b="1" dirty="0"/>
              <a:t>priorities for improvement</a:t>
            </a:r>
          </a:p>
          <a:p>
            <a:pPr marL="548640" lvl="1" indent="-274320">
              <a:buFont typeface="+mj-lt"/>
              <a:buAutoNum type="romanLcPeriod"/>
            </a:pPr>
            <a:r>
              <a:rPr lang="en-US" sz="1750" dirty="0"/>
              <a:t>What are our collective aims? </a:t>
            </a:r>
          </a:p>
          <a:p>
            <a:pPr marL="548640" lvl="1" indent="-274320">
              <a:buFont typeface="+mj-lt"/>
              <a:buAutoNum type="romanLcPeriod"/>
            </a:pPr>
            <a:r>
              <a:rPr lang="en-US" sz="1750" dirty="0"/>
              <a:t>What are the priority areas that will help us improve on these areas? </a:t>
            </a:r>
            <a:endParaRPr lang="en-US" sz="1750" dirty="0" smtClean="0"/>
          </a:p>
          <a:p>
            <a:pPr marL="0" indent="0">
              <a:buNone/>
            </a:pPr>
            <a:r>
              <a:rPr lang="en-US" sz="1750" b="1" dirty="0" smtClean="0">
                <a:solidFill>
                  <a:srgbClr val="A4D620"/>
                </a:solidFill>
              </a:rPr>
              <a:t>6. </a:t>
            </a:r>
            <a:r>
              <a:rPr lang="en-US" sz="1750" b="1" dirty="0" smtClean="0"/>
              <a:t>Transformation Design and Implementation Planning</a:t>
            </a:r>
            <a:endParaRPr lang="en-US" sz="1750" b="1" dirty="0"/>
          </a:p>
        </p:txBody>
      </p:sp>
      <p:pic>
        <p:nvPicPr>
          <p:cNvPr id="2050" name="Picture 2" descr="https://openclipart.org/image/2400px/svg_to_png/167549/Kliponious-green-tick.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92596" y="973793"/>
            <a:ext cx="385337" cy="4410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openclipart.org/image/2400px/svg_to_png/167549/Kliponious-green-tick.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00667" y="1567208"/>
            <a:ext cx="385337" cy="44101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openclipart.org/image/2400px/svg_to_png/167549/Kliponious-green-tick.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71997" y="3413279"/>
            <a:ext cx="385337" cy="44101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openclipart.org/image/2400px/svg_to_png/167549/Kliponious-green-tick.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56610" y="3786186"/>
            <a:ext cx="385337" cy="44101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openclipart.org/image/2400px/svg_to_png/167549/Kliponious-green-tick.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85264" y="4351290"/>
            <a:ext cx="385337" cy="44101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openclipart.org/image/2400px/svg_to_png/167549/Kliponious-green-tick.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47376" y="4686141"/>
            <a:ext cx="385337" cy="44101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openclipart.org/image/2400px/svg_to_png/167549/Kliponious-green-tick.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01829" y="4009624"/>
            <a:ext cx="385337" cy="441015"/>
          </a:xfrm>
          <a:prstGeom prst="rect">
            <a:avLst/>
          </a:prstGeom>
          <a:noFill/>
          <a:extLst>
            <a:ext uri="{909E8E84-426E-40DD-AFC4-6F175D3DCCD1}">
              <a14:hiddenFill xmlns:a14="http://schemas.microsoft.com/office/drawing/2010/main">
                <a:solidFill>
                  <a:srgbClr val="FFFFFF"/>
                </a:solidFill>
              </a14:hiddenFill>
            </a:ext>
          </a:extLst>
        </p:spPr>
      </p:pic>
      <p:sp>
        <p:nvSpPr>
          <p:cNvPr id="5" name="PB"/>
          <p:cNvSpPr/>
          <p:nvPr/>
        </p:nvSpPr>
        <p:spPr>
          <a:xfrm>
            <a:off x="0" y="0"/>
            <a:ext cx="0" cy="0"/>
          </a:xfrm>
          <a:prstGeom prst="rect">
            <a:avLst/>
          </a:prstGeom>
          <a:solidFill>
            <a:srgbClr val="7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83188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403967"/>
            <a:ext cx="7772400" cy="2596658"/>
          </a:xfrm>
        </p:spPr>
        <p:txBody>
          <a:bodyPr/>
          <a:lstStyle/>
          <a:p>
            <a:r>
              <a:rPr lang="en-GB" sz="3600" dirty="0" smtClean="0">
                <a:solidFill>
                  <a:schemeClr val="accent5"/>
                </a:solidFill>
              </a:rPr>
              <a:t>i-THRIVE Approach to Implementation</a:t>
            </a:r>
            <a:br>
              <a:rPr lang="en-GB" sz="3600" dirty="0" smtClean="0">
                <a:solidFill>
                  <a:schemeClr val="accent5"/>
                </a:solidFill>
              </a:rPr>
            </a:br>
            <a:r>
              <a:rPr lang="en-GB" sz="3600" dirty="0" smtClean="0">
                <a:solidFill>
                  <a:schemeClr val="accent5"/>
                </a:solidFill>
              </a:rPr>
              <a:t>Phase 1: Understanding Your System</a:t>
            </a:r>
            <a:br>
              <a:rPr lang="en-GB" sz="3600" dirty="0" smtClean="0">
                <a:solidFill>
                  <a:schemeClr val="accent5"/>
                </a:solidFill>
              </a:rPr>
            </a:br>
            <a:r>
              <a:rPr lang="en-GB" sz="3600">
                <a:solidFill>
                  <a:schemeClr val="accent5"/>
                </a:solidFill>
              </a:rPr>
              <a:t/>
            </a:r>
            <a:br>
              <a:rPr lang="en-GB" sz="3600">
                <a:solidFill>
                  <a:schemeClr val="accent5"/>
                </a:solidFill>
              </a:rPr>
            </a:br>
            <a:r>
              <a:rPr lang="en-GB" sz="3600" smtClean="0">
                <a:solidFill>
                  <a:schemeClr val="accent5"/>
                </a:solidFill>
              </a:rPr>
              <a:t>Mapping </a:t>
            </a:r>
            <a:r>
              <a:rPr lang="en-GB" sz="3600" dirty="0" smtClean="0">
                <a:solidFill>
                  <a:schemeClr val="accent5"/>
                </a:solidFill>
              </a:rPr>
              <a:t>Your Pathways</a:t>
            </a:r>
            <a:endParaRPr lang="en-US" sz="3600" b="1" i="1" dirty="0">
              <a:solidFill>
                <a:schemeClr val="accent5"/>
              </a:solidFill>
            </a:endParaRPr>
          </a:p>
        </p:txBody>
      </p:sp>
      <p:sp>
        <p:nvSpPr>
          <p:cNvPr id="3" name="PB"/>
          <p:cNvSpPr/>
          <p:nvPr/>
        </p:nvSpPr>
        <p:spPr>
          <a:xfrm>
            <a:off x="0" y="0"/>
            <a:ext cx="0" cy="0"/>
          </a:xfrm>
          <a:prstGeom prst="rect">
            <a:avLst/>
          </a:prstGeom>
          <a:solidFill>
            <a:srgbClr val="7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69103231"/>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Our Presentation Today</a:t>
            </a:r>
          </a:p>
        </p:txBody>
      </p:sp>
      <p:sp>
        <p:nvSpPr>
          <p:cNvPr id="5" name="Text Placeholder 4"/>
          <p:cNvSpPr>
            <a:spLocks noGrp="1"/>
          </p:cNvSpPr>
          <p:nvPr>
            <p:ph type="body" sz="quarter" idx="11"/>
          </p:nvPr>
        </p:nvSpPr>
        <p:spPr>
          <a:xfrm>
            <a:off x="250825" y="1116540"/>
            <a:ext cx="8642350" cy="4903260"/>
          </a:xfrm>
        </p:spPr>
        <p:txBody>
          <a:bodyPr/>
          <a:lstStyle/>
          <a:p>
            <a:pPr marL="457200" indent="-457200">
              <a:lnSpc>
                <a:spcPct val="150000"/>
              </a:lnSpc>
              <a:buFont typeface="+mj-lt"/>
              <a:buAutoNum type="arabicPeriod"/>
            </a:pPr>
            <a:r>
              <a:rPr lang="en-US" sz="3200" dirty="0" smtClean="0"/>
              <a:t>Overview of THRIVE and i-THRIVE</a:t>
            </a:r>
            <a:endParaRPr lang="en-US" sz="3200" dirty="0"/>
          </a:p>
          <a:p>
            <a:pPr marL="457200" indent="-457200">
              <a:lnSpc>
                <a:spcPct val="150000"/>
              </a:lnSpc>
              <a:buFont typeface="+mj-lt"/>
              <a:buAutoNum type="arabicPeriod"/>
            </a:pPr>
            <a:r>
              <a:rPr lang="en-US" sz="3200" dirty="0" smtClean="0"/>
              <a:t>Recap of work already undertaken</a:t>
            </a:r>
          </a:p>
          <a:p>
            <a:pPr marL="457200" indent="-457200">
              <a:lnSpc>
                <a:spcPct val="150000"/>
              </a:lnSpc>
              <a:buFont typeface="+mj-lt"/>
              <a:buAutoNum type="arabicPeriod"/>
            </a:pPr>
            <a:r>
              <a:rPr lang="en-US" sz="3200" dirty="0" smtClean="0"/>
              <a:t>Thinking about Redesign</a:t>
            </a:r>
          </a:p>
          <a:p>
            <a:pPr marL="457200" indent="-457200">
              <a:lnSpc>
                <a:spcPct val="150000"/>
              </a:lnSpc>
              <a:buFont typeface="+mj-lt"/>
              <a:buAutoNum type="arabicPeriod"/>
            </a:pPr>
            <a:r>
              <a:rPr lang="en-US" sz="3200" dirty="0" smtClean="0"/>
              <a:t>Top level actions to take forward</a:t>
            </a:r>
            <a:endParaRPr lang="en-US" sz="3200" dirty="0"/>
          </a:p>
          <a:p>
            <a:pPr marL="457200" indent="-457200">
              <a:lnSpc>
                <a:spcPct val="150000"/>
              </a:lnSpc>
              <a:buFont typeface="+mj-lt"/>
              <a:buAutoNum type="arabicPeriod"/>
            </a:pPr>
            <a:endParaRPr lang="en-US" sz="2200" dirty="0"/>
          </a:p>
          <a:p>
            <a:pPr marL="457200" indent="-457200">
              <a:lnSpc>
                <a:spcPct val="150000"/>
              </a:lnSpc>
              <a:buFont typeface="+mj-lt"/>
              <a:buAutoNum type="arabicPeriod"/>
            </a:pPr>
            <a:endParaRPr lang="en-US" dirty="0"/>
          </a:p>
        </p:txBody>
      </p:sp>
      <p:sp>
        <p:nvSpPr>
          <p:cNvPr id="6" name="PB"/>
          <p:cNvSpPr/>
          <p:nvPr/>
        </p:nvSpPr>
        <p:spPr>
          <a:xfrm>
            <a:off x="0" y="0"/>
            <a:ext cx="0" cy="0"/>
          </a:xfrm>
          <a:prstGeom prst="rect">
            <a:avLst/>
          </a:prstGeom>
          <a:solidFill>
            <a:srgbClr val="7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99857307"/>
      </p:ext>
    </p:extLst>
  </p:cSld>
  <p:clrMapOvr>
    <a:masterClrMapping/>
  </p:clrMapOvr>
  <mc:AlternateContent xmlns:mc="http://schemas.openxmlformats.org/markup-compatibility/2006" xmlns:p14="http://schemas.microsoft.com/office/powerpoint/2010/main">
    <mc:Choice Requires="p14">
      <p:transition spd="slow" p14:dur="2000" advTm="4093"/>
    </mc:Choice>
    <mc:Fallback xmlns="">
      <p:transition xmlns:p14="http://schemas.microsoft.com/office/powerpoint/2010/main" spd="slow" advTm="4093"/>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8068927" cy="576263"/>
          </a:xfrm>
        </p:spPr>
        <p:txBody>
          <a:bodyPr/>
          <a:lstStyle/>
          <a:p>
            <a:r>
              <a:rPr lang="en-US" dirty="0" smtClean="0"/>
              <a:t>Mapping Your Pathways: work completed</a:t>
            </a:r>
            <a:endParaRPr lang="en-US" dirty="0"/>
          </a:p>
        </p:txBody>
      </p:sp>
      <p:sp>
        <p:nvSpPr>
          <p:cNvPr id="3" name="Text Placeholder 2"/>
          <p:cNvSpPr>
            <a:spLocks noGrp="1"/>
          </p:cNvSpPr>
          <p:nvPr>
            <p:ph type="body" sz="quarter" idx="11"/>
          </p:nvPr>
        </p:nvSpPr>
        <p:spPr>
          <a:xfrm>
            <a:off x="250825" y="950279"/>
            <a:ext cx="8642350" cy="5759614"/>
          </a:xfrm>
        </p:spPr>
        <p:txBody>
          <a:bodyPr/>
          <a:lstStyle/>
          <a:p>
            <a:pPr marL="0" indent="0">
              <a:spcBef>
                <a:spcPts val="0"/>
              </a:spcBef>
              <a:buNone/>
            </a:pPr>
            <a:r>
              <a:rPr lang="en-US" sz="2400" dirty="0" smtClean="0"/>
              <a:t>At the last two workshops we:</a:t>
            </a:r>
          </a:p>
          <a:p>
            <a:pPr marL="0" indent="0">
              <a:spcBef>
                <a:spcPts val="0"/>
              </a:spcBef>
              <a:buNone/>
            </a:pPr>
            <a:endParaRPr lang="en-US" sz="1000" dirty="0" smtClean="0"/>
          </a:p>
          <a:p>
            <a:pPr>
              <a:spcBef>
                <a:spcPts val="0"/>
              </a:spcBef>
            </a:pPr>
            <a:r>
              <a:rPr lang="en-US" sz="2400" dirty="0" smtClean="0"/>
              <a:t>Defined the scope of our pathway</a:t>
            </a:r>
          </a:p>
          <a:p>
            <a:pPr>
              <a:spcBef>
                <a:spcPts val="0"/>
              </a:spcBef>
            </a:pPr>
            <a:r>
              <a:rPr lang="en-US" sz="2400" dirty="0" smtClean="0"/>
              <a:t>Built our pathway</a:t>
            </a:r>
          </a:p>
          <a:p>
            <a:pPr>
              <a:spcBef>
                <a:spcPts val="0"/>
              </a:spcBef>
            </a:pPr>
            <a:r>
              <a:rPr lang="en-US" sz="2400" dirty="0" smtClean="0"/>
              <a:t>Reviewed the pathway as a group</a:t>
            </a:r>
          </a:p>
          <a:p>
            <a:pPr>
              <a:spcBef>
                <a:spcPts val="0"/>
              </a:spcBef>
            </a:pPr>
            <a:r>
              <a:rPr lang="en-US" sz="2400" dirty="0" err="1" smtClean="0"/>
              <a:t>Analysed</a:t>
            </a:r>
            <a:r>
              <a:rPr lang="en-US" sz="2400" dirty="0" smtClean="0"/>
              <a:t> the pathway from four different perspectives:</a:t>
            </a:r>
            <a:endParaRPr lang="en-US" sz="2400" dirty="0"/>
          </a:p>
          <a:p>
            <a:pPr marL="685800" indent="-274320">
              <a:spcBef>
                <a:spcPts val="0"/>
              </a:spcBef>
              <a:buFont typeface="+mj-lt"/>
              <a:buAutoNum type="arabicPeriod"/>
            </a:pPr>
            <a:r>
              <a:rPr lang="en-US" sz="1900" dirty="0"/>
              <a:t>Patient experience</a:t>
            </a:r>
          </a:p>
          <a:p>
            <a:pPr marL="685800" indent="-274320">
              <a:spcBef>
                <a:spcPts val="0"/>
              </a:spcBef>
              <a:buFont typeface="+mj-lt"/>
              <a:buAutoNum type="arabicPeriod"/>
            </a:pPr>
            <a:r>
              <a:rPr lang="en-US" sz="1900" dirty="0"/>
              <a:t>Operations (interactions between services and agencies)</a:t>
            </a:r>
          </a:p>
          <a:p>
            <a:pPr marL="685800" indent="-274320">
              <a:spcBef>
                <a:spcPts val="0"/>
              </a:spcBef>
              <a:buFont typeface="+mj-lt"/>
              <a:buAutoNum type="arabicPeriod"/>
            </a:pPr>
            <a:r>
              <a:rPr lang="en-US" sz="1900" dirty="0"/>
              <a:t>Evidenced based interventions</a:t>
            </a:r>
          </a:p>
          <a:p>
            <a:pPr marL="685800" indent="-274320">
              <a:spcBef>
                <a:spcPts val="0"/>
              </a:spcBef>
              <a:buFont typeface="+mj-lt"/>
              <a:buAutoNum type="arabicPeriod"/>
            </a:pPr>
            <a:r>
              <a:rPr lang="en-US" sz="1900" dirty="0"/>
              <a:t>Outcomes and </a:t>
            </a:r>
            <a:r>
              <a:rPr lang="en-US" sz="1900" dirty="0" smtClean="0"/>
              <a:t>measures</a:t>
            </a:r>
            <a:endParaRPr lang="en-US" sz="1900" dirty="0"/>
          </a:p>
          <a:p>
            <a:pPr>
              <a:spcBef>
                <a:spcPts val="0"/>
              </a:spcBef>
            </a:pPr>
            <a:r>
              <a:rPr lang="en-US" sz="2200" dirty="0" smtClean="0"/>
              <a:t>Highlighted areas of good practice, problems with quality and problems with duplication and inefficiency</a:t>
            </a:r>
          </a:p>
          <a:p>
            <a:pPr>
              <a:spcBef>
                <a:spcPts val="0"/>
              </a:spcBef>
            </a:pPr>
            <a:r>
              <a:rPr lang="en-US" sz="2200" dirty="0" smtClean="0"/>
              <a:t>Reviewed the pathway as a group again</a:t>
            </a:r>
          </a:p>
          <a:p>
            <a:pPr>
              <a:spcBef>
                <a:spcPts val="0"/>
              </a:spcBef>
            </a:pPr>
            <a:r>
              <a:rPr lang="en-US" sz="2200" dirty="0" smtClean="0"/>
              <a:t>Added in additional agencies that had previously been missed</a:t>
            </a:r>
          </a:p>
          <a:p>
            <a:pPr>
              <a:spcBef>
                <a:spcPts val="0"/>
              </a:spcBef>
            </a:pPr>
            <a:r>
              <a:rPr lang="en-US" sz="2200" dirty="0" smtClean="0"/>
              <a:t>Identified areas that needed further work or a ‘deep dive’</a:t>
            </a:r>
            <a:endParaRPr lang="en-US" sz="2200" dirty="0"/>
          </a:p>
          <a:p>
            <a:pPr>
              <a:lnSpc>
                <a:spcPct val="140000"/>
              </a:lnSpc>
            </a:pPr>
            <a:endParaRPr lang="en-US" sz="2200" dirty="0"/>
          </a:p>
          <a:p>
            <a:pPr>
              <a:lnSpc>
                <a:spcPct val="140000"/>
              </a:lnSpc>
            </a:pPr>
            <a:endParaRPr lang="en-US" sz="2400" dirty="0"/>
          </a:p>
        </p:txBody>
      </p:sp>
      <p:sp>
        <p:nvSpPr>
          <p:cNvPr id="5" name="PB"/>
          <p:cNvSpPr/>
          <p:nvPr/>
        </p:nvSpPr>
        <p:spPr>
          <a:xfrm>
            <a:off x="0" y="0"/>
            <a:ext cx="0" cy="0"/>
          </a:xfrm>
          <a:prstGeom prst="rect">
            <a:avLst/>
          </a:prstGeom>
          <a:solidFill>
            <a:srgbClr val="7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59064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50825" y="260350"/>
            <a:ext cx="8893175" cy="576263"/>
          </a:xfrm>
        </p:spPr>
        <p:txBody>
          <a:bodyPr/>
          <a:lstStyle/>
          <a:p>
            <a:r>
              <a:rPr lang="en-US" dirty="0" smtClean="0"/>
              <a:t>Mapped Pathway</a:t>
            </a:r>
            <a:endParaRPr lang="en-US" dirty="0"/>
          </a:p>
        </p:txBody>
      </p:sp>
      <p:sp>
        <p:nvSpPr>
          <p:cNvPr id="2" name="TextBox 1"/>
          <p:cNvSpPr txBox="1"/>
          <p:nvPr/>
        </p:nvSpPr>
        <p:spPr>
          <a:xfrm>
            <a:off x="386366" y="1133341"/>
            <a:ext cx="8281116" cy="5078313"/>
          </a:xfrm>
          <a:prstGeom prst="rect">
            <a:avLst/>
          </a:prstGeom>
          <a:noFill/>
          <a:ln>
            <a:solidFill>
              <a:schemeClr val="accent1"/>
            </a:solidFill>
          </a:ln>
        </p:spPr>
        <p:txBody>
          <a:bodyPr wrap="square" rtlCol="0">
            <a:spAutoFit/>
          </a:bodyPr>
          <a:lstStyle/>
          <a:p>
            <a:endParaRPr lang="en-GB" dirty="0" smtClean="0"/>
          </a:p>
          <a:p>
            <a:endParaRPr lang="en-GB" dirty="0"/>
          </a:p>
          <a:p>
            <a:endParaRPr lang="en-GB" dirty="0" smtClean="0"/>
          </a:p>
          <a:p>
            <a:endParaRPr lang="en-GB" dirty="0"/>
          </a:p>
          <a:p>
            <a:pPr algn="ctr"/>
            <a:r>
              <a:rPr lang="en-GB" dirty="0" smtClean="0"/>
              <a:t>[enter picture of mapped pathway]</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sp>
        <p:nvSpPr>
          <p:cNvPr id="5" name="PB"/>
          <p:cNvSpPr/>
          <p:nvPr/>
        </p:nvSpPr>
        <p:spPr>
          <a:xfrm>
            <a:off x="0" y="0"/>
            <a:ext cx="0" cy="0"/>
          </a:xfrm>
          <a:prstGeom prst="rect">
            <a:avLst/>
          </a:prstGeom>
          <a:solidFill>
            <a:srgbClr val="7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9795834"/>
      </p:ext>
    </p:extLst>
  </p:cSld>
  <p:clrMapOvr>
    <a:masterClrMapping/>
  </p:clrMapOvr>
  <mc:AlternateContent xmlns:mc="http://schemas.openxmlformats.org/markup-compatibility/2006" xmlns:p14="http://schemas.microsoft.com/office/powerpoint/2010/main">
    <mc:Choice Requires="p14">
      <p:transition spd="slow" p14:dur="2000" advTm="4093"/>
    </mc:Choice>
    <mc:Fallback xmlns="">
      <p:transition xmlns:p14="http://schemas.microsoft.com/office/powerpoint/2010/main" spd="slow" advTm="4093"/>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772902"/>
            <a:ext cx="7772400" cy="2939558"/>
          </a:xfrm>
        </p:spPr>
        <p:txBody>
          <a:bodyPr/>
          <a:lstStyle/>
          <a:p>
            <a:r>
              <a:rPr lang="en-GB" sz="3600" dirty="0" smtClean="0">
                <a:solidFill>
                  <a:schemeClr val="accent5"/>
                </a:solidFill>
              </a:rPr>
              <a:t>i-THRIVE Approach to Implementation</a:t>
            </a:r>
            <a:br>
              <a:rPr lang="en-GB" sz="3600" dirty="0" smtClean="0">
                <a:solidFill>
                  <a:schemeClr val="accent5"/>
                </a:solidFill>
              </a:rPr>
            </a:br>
            <a:r>
              <a:rPr lang="en-GB" sz="3600" dirty="0" smtClean="0">
                <a:solidFill>
                  <a:schemeClr val="accent5"/>
                </a:solidFill>
              </a:rPr>
              <a:t>Phase 1: Understanding Your System</a:t>
            </a:r>
            <a:br>
              <a:rPr lang="en-GB" sz="3600" dirty="0" smtClean="0">
                <a:solidFill>
                  <a:schemeClr val="accent5"/>
                </a:solidFill>
              </a:rPr>
            </a:br>
            <a:r>
              <a:rPr lang="en-GB" sz="3600" dirty="0">
                <a:solidFill>
                  <a:schemeClr val="accent5"/>
                </a:solidFill>
              </a:rPr>
              <a:t/>
            </a:r>
            <a:br>
              <a:rPr lang="en-GB" sz="3600" dirty="0">
                <a:solidFill>
                  <a:schemeClr val="accent5"/>
                </a:solidFill>
              </a:rPr>
            </a:br>
            <a:r>
              <a:rPr lang="en-GB" sz="3600" dirty="0" smtClean="0">
                <a:solidFill>
                  <a:schemeClr val="accent5"/>
                </a:solidFill>
              </a:rPr>
              <a:t>Data Analysis</a:t>
            </a:r>
            <a:endParaRPr lang="en-US" sz="3600" b="1" i="1" dirty="0">
              <a:solidFill>
                <a:schemeClr val="accent5"/>
              </a:solidFill>
            </a:endParaRPr>
          </a:p>
        </p:txBody>
      </p:sp>
      <p:sp>
        <p:nvSpPr>
          <p:cNvPr id="3" name="PB"/>
          <p:cNvSpPr/>
          <p:nvPr/>
        </p:nvSpPr>
        <p:spPr>
          <a:xfrm>
            <a:off x="0" y="0"/>
            <a:ext cx="0" cy="0"/>
          </a:xfrm>
          <a:prstGeom prst="rect">
            <a:avLst/>
          </a:prstGeom>
          <a:solidFill>
            <a:srgbClr val="7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53048736"/>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50825" y="260350"/>
            <a:ext cx="8893175" cy="576263"/>
          </a:xfrm>
        </p:spPr>
        <p:txBody>
          <a:bodyPr/>
          <a:lstStyle/>
          <a:p>
            <a:r>
              <a:rPr lang="en-US" dirty="0" smtClean="0"/>
              <a:t>System Data Analysis: Quantitative</a:t>
            </a:r>
            <a:endParaRPr lang="en-US" dirty="0"/>
          </a:p>
        </p:txBody>
      </p:sp>
      <p:sp>
        <p:nvSpPr>
          <p:cNvPr id="2" name="TextBox 1"/>
          <p:cNvSpPr txBox="1"/>
          <p:nvPr/>
        </p:nvSpPr>
        <p:spPr>
          <a:xfrm>
            <a:off x="386366" y="1133341"/>
            <a:ext cx="8281116" cy="5078313"/>
          </a:xfrm>
          <a:prstGeom prst="rect">
            <a:avLst/>
          </a:prstGeom>
          <a:noFill/>
          <a:ln>
            <a:solidFill>
              <a:schemeClr val="accent1"/>
            </a:solidFill>
          </a:ln>
        </p:spPr>
        <p:txBody>
          <a:bodyPr wrap="square" rtlCol="0">
            <a:spAutoFit/>
          </a:bodyPr>
          <a:lstStyle/>
          <a:p>
            <a:endParaRPr lang="en-GB" dirty="0" smtClean="0"/>
          </a:p>
          <a:p>
            <a:endParaRPr lang="en-GB" dirty="0"/>
          </a:p>
          <a:p>
            <a:endParaRPr lang="en-GB" dirty="0" smtClean="0"/>
          </a:p>
          <a:p>
            <a:endParaRPr lang="en-GB" dirty="0"/>
          </a:p>
          <a:p>
            <a:pPr algn="ctr"/>
            <a:r>
              <a:rPr lang="en-GB" dirty="0" smtClean="0"/>
              <a:t>[enter overview of quantitative data from review of the system]</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sp>
        <p:nvSpPr>
          <p:cNvPr id="5" name="PB"/>
          <p:cNvSpPr/>
          <p:nvPr/>
        </p:nvSpPr>
        <p:spPr>
          <a:xfrm>
            <a:off x="0" y="0"/>
            <a:ext cx="0" cy="0"/>
          </a:xfrm>
          <a:prstGeom prst="rect">
            <a:avLst/>
          </a:prstGeom>
          <a:solidFill>
            <a:srgbClr val="7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51049328"/>
      </p:ext>
    </p:extLst>
  </p:cSld>
  <p:clrMapOvr>
    <a:masterClrMapping/>
  </p:clrMapOvr>
  <mc:AlternateContent xmlns:mc="http://schemas.openxmlformats.org/markup-compatibility/2006" xmlns:p14="http://schemas.microsoft.com/office/powerpoint/2010/main">
    <mc:Choice Requires="p14">
      <p:transition spd="slow" p14:dur="2000" advTm="4093"/>
    </mc:Choice>
    <mc:Fallback xmlns="">
      <p:transition xmlns:p14="http://schemas.microsoft.com/office/powerpoint/2010/main" spd="slow" advTm="4093"/>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50825" y="260350"/>
            <a:ext cx="8893175" cy="576263"/>
          </a:xfrm>
        </p:spPr>
        <p:txBody>
          <a:bodyPr/>
          <a:lstStyle/>
          <a:p>
            <a:r>
              <a:rPr lang="en-US" dirty="0" smtClean="0"/>
              <a:t>System Data Analysis: Qualitative</a:t>
            </a:r>
            <a:endParaRPr lang="en-US" dirty="0"/>
          </a:p>
        </p:txBody>
      </p:sp>
      <p:sp>
        <p:nvSpPr>
          <p:cNvPr id="2" name="TextBox 1"/>
          <p:cNvSpPr txBox="1"/>
          <p:nvPr/>
        </p:nvSpPr>
        <p:spPr>
          <a:xfrm>
            <a:off x="386366" y="1133341"/>
            <a:ext cx="8281116" cy="5078313"/>
          </a:xfrm>
          <a:prstGeom prst="rect">
            <a:avLst/>
          </a:prstGeom>
          <a:noFill/>
          <a:ln>
            <a:solidFill>
              <a:schemeClr val="accent1"/>
            </a:solidFill>
          </a:ln>
        </p:spPr>
        <p:txBody>
          <a:bodyPr wrap="square" rtlCol="0">
            <a:spAutoFit/>
          </a:bodyPr>
          <a:lstStyle/>
          <a:p>
            <a:endParaRPr lang="en-GB" dirty="0" smtClean="0"/>
          </a:p>
          <a:p>
            <a:endParaRPr lang="en-GB" dirty="0"/>
          </a:p>
          <a:p>
            <a:endParaRPr lang="en-GB" dirty="0" smtClean="0"/>
          </a:p>
          <a:p>
            <a:endParaRPr lang="en-GB" dirty="0"/>
          </a:p>
          <a:p>
            <a:pPr algn="ctr"/>
            <a:r>
              <a:rPr lang="en-GB" dirty="0" smtClean="0"/>
              <a:t>[enter overview of qualitative data from review of the system]</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sp>
        <p:nvSpPr>
          <p:cNvPr id="5" name="PB"/>
          <p:cNvSpPr/>
          <p:nvPr/>
        </p:nvSpPr>
        <p:spPr>
          <a:xfrm>
            <a:off x="0" y="0"/>
            <a:ext cx="0" cy="0"/>
          </a:xfrm>
          <a:prstGeom prst="rect">
            <a:avLst/>
          </a:prstGeom>
          <a:solidFill>
            <a:srgbClr val="7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20674907"/>
      </p:ext>
    </p:extLst>
  </p:cSld>
  <p:clrMapOvr>
    <a:masterClrMapping/>
  </p:clrMapOvr>
  <mc:AlternateContent xmlns:mc="http://schemas.openxmlformats.org/markup-compatibility/2006" xmlns:p14="http://schemas.microsoft.com/office/powerpoint/2010/main">
    <mc:Choice Requires="p14">
      <p:transition spd="slow" p14:dur="2000" advTm="4093"/>
    </mc:Choice>
    <mc:Fallback xmlns="">
      <p:transition xmlns:p14="http://schemas.microsoft.com/office/powerpoint/2010/main" spd="slow" advTm="4093"/>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772902"/>
            <a:ext cx="7772400" cy="2939558"/>
          </a:xfrm>
        </p:spPr>
        <p:txBody>
          <a:bodyPr/>
          <a:lstStyle/>
          <a:p>
            <a:r>
              <a:rPr lang="en-GB" sz="3600" dirty="0" smtClean="0">
                <a:solidFill>
                  <a:schemeClr val="accent5"/>
                </a:solidFill>
              </a:rPr>
              <a:t>i-THRIVE Approach to Implementation</a:t>
            </a:r>
            <a:br>
              <a:rPr lang="en-GB" sz="3600" dirty="0" smtClean="0">
                <a:solidFill>
                  <a:schemeClr val="accent5"/>
                </a:solidFill>
              </a:rPr>
            </a:br>
            <a:r>
              <a:rPr lang="en-GB" sz="3600" dirty="0" smtClean="0">
                <a:solidFill>
                  <a:schemeClr val="accent5"/>
                </a:solidFill>
              </a:rPr>
              <a:t>Phase 1: Understanding Your System</a:t>
            </a:r>
            <a:br>
              <a:rPr lang="en-GB" sz="3600" dirty="0" smtClean="0">
                <a:solidFill>
                  <a:schemeClr val="accent5"/>
                </a:solidFill>
              </a:rPr>
            </a:br>
            <a:r>
              <a:rPr lang="en-GB" sz="3600" dirty="0">
                <a:solidFill>
                  <a:schemeClr val="accent5"/>
                </a:solidFill>
              </a:rPr>
              <a:t/>
            </a:r>
            <a:br>
              <a:rPr lang="en-GB" sz="3600" dirty="0">
                <a:solidFill>
                  <a:schemeClr val="accent5"/>
                </a:solidFill>
              </a:rPr>
            </a:br>
            <a:r>
              <a:rPr lang="en-GB" sz="3600" dirty="0" smtClean="0">
                <a:solidFill>
                  <a:schemeClr val="accent5"/>
                </a:solidFill>
              </a:rPr>
              <a:t>THRIVE Assessment Tool</a:t>
            </a:r>
            <a:br>
              <a:rPr lang="en-GB" sz="3600" dirty="0" smtClean="0">
                <a:solidFill>
                  <a:schemeClr val="accent5"/>
                </a:solidFill>
              </a:rPr>
            </a:br>
            <a:r>
              <a:rPr lang="en-GB" sz="3600" dirty="0" smtClean="0">
                <a:solidFill>
                  <a:schemeClr val="accent5"/>
                </a:solidFill>
              </a:rPr>
              <a:t>How THRIVE-like is your current system?</a:t>
            </a:r>
            <a:endParaRPr lang="en-US" sz="3600" b="1" i="1" dirty="0">
              <a:solidFill>
                <a:schemeClr val="accent5"/>
              </a:solidFill>
            </a:endParaRPr>
          </a:p>
        </p:txBody>
      </p:sp>
      <p:sp>
        <p:nvSpPr>
          <p:cNvPr id="3" name="PB"/>
          <p:cNvSpPr/>
          <p:nvPr/>
        </p:nvSpPr>
        <p:spPr>
          <a:xfrm>
            <a:off x="0" y="0"/>
            <a:ext cx="0" cy="0"/>
          </a:xfrm>
          <a:prstGeom prst="rect">
            <a:avLst/>
          </a:prstGeom>
          <a:solidFill>
            <a:srgbClr val="7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18777326"/>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50825" y="260350"/>
            <a:ext cx="8893175" cy="576263"/>
          </a:xfrm>
        </p:spPr>
        <p:txBody>
          <a:bodyPr/>
          <a:lstStyle/>
          <a:p>
            <a:r>
              <a:rPr lang="en-US" dirty="0" smtClean="0"/>
              <a:t>THRIVE Assessment Tool</a:t>
            </a:r>
            <a:endParaRPr lang="en-US" dirty="0"/>
          </a:p>
        </p:txBody>
      </p:sp>
      <p:sp>
        <p:nvSpPr>
          <p:cNvPr id="2" name="TextBox 1"/>
          <p:cNvSpPr txBox="1"/>
          <p:nvPr/>
        </p:nvSpPr>
        <p:spPr>
          <a:xfrm>
            <a:off x="386366" y="1133341"/>
            <a:ext cx="8281116" cy="5078313"/>
          </a:xfrm>
          <a:prstGeom prst="rect">
            <a:avLst/>
          </a:prstGeom>
          <a:noFill/>
          <a:ln>
            <a:solidFill>
              <a:schemeClr val="accent1"/>
            </a:solidFill>
          </a:ln>
        </p:spPr>
        <p:txBody>
          <a:bodyPr wrap="square" rtlCol="0">
            <a:spAutoFit/>
          </a:bodyPr>
          <a:lstStyle/>
          <a:p>
            <a:endParaRPr lang="en-GB" dirty="0" smtClean="0"/>
          </a:p>
          <a:p>
            <a:endParaRPr lang="en-GB" dirty="0"/>
          </a:p>
          <a:p>
            <a:endParaRPr lang="en-GB" dirty="0" smtClean="0"/>
          </a:p>
          <a:p>
            <a:endParaRPr lang="en-GB" dirty="0"/>
          </a:p>
          <a:p>
            <a:pPr algn="ctr"/>
            <a:r>
              <a:rPr lang="en-GB" dirty="0" smtClean="0"/>
              <a:t>[enter scores from THRIVE Assessment Tool (macro)]</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sp>
        <p:nvSpPr>
          <p:cNvPr id="5" name="PB"/>
          <p:cNvSpPr/>
          <p:nvPr/>
        </p:nvSpPr>
        <p:spPr>
          <a:xfrm>
            <a:off x="0" y="0"/>
            <a:ext cx="0" cy="0"/>
          </a:xfrm>
          <a:prstGeom prst="rect">
            <a:avLst/>
          </a:prstGeom>
          <a:solidFill>
            <a:srgbClr val="7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82710126"/>
      </p:ext>
    </p:extLst>
  </p:cSld>
  <p:clrMapOvr>
    <a:masterClrMapping/>
  </p:clrMapOvr>
  <mc:AlternateContent xmlns:mc="http://schemas.openxmlformats.org/markup-compatibility/2006" xmlns:p14="http://schemas.microsoft.com/office/powerpoint/2010/main">
    <mc:Choice Requires="p14">
      <p:transition spd="slow" p14:dur="2000" advTm="4093"/>
    </mc:Choice>
    <mc:Fallback xmlns="">
      <p:transition xmlns:p14="http://schemas.microsoft.com/office/powerpoint/2010/main" spd="slow" advTm="4093"/>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50825" y="260350"/>
            <a:ext cx="8893175" cy="576263"/>
          </a:xfrm>
        </p:spPr>
        <p:txBody>
          <a:bodyPr/>
          <a:lstStyle/>
          <a:p>
            <a:r>
              <a:rPr lang="en-US" dirty="0" smtClean="0"/>
              <a:t>THRIVE Assessment Tool</a:t>
            </a:r>
            <a:endParaRPr lang="en-US" dirty="0"/>
          </a:p>
        </p:txBody>
      </p:sp>
      <p:sp>
        <p:nvSpPr>
          <p:cNvPr id="2" name="TextBox 1"/>
          <p:cNvSpPr txBox="1"/>
          <p:nvPr/>
        </p:nvSpPr>
        <p:spPr>
          <a:xfrm>
            <a:off x="386366" y="1133341"/>
            <a:ext cx="8281116" cy="5078313"/>
          </a:xfrm>
          <a:prstGeom prst="rect">
            <a:avLst/>
          </a:prstGeom>
          <a:noFill/>
          <a:ln>
            <a:solidFill>
              <a:schemeClr val="accent1"/>
            </a:solidFill>
          </a:ln>
        </p:spPr>
        <p:txBody>
          <a:bodyPr wrap="square" rtlCol="0">
            <a:spAutoFit/>
          </a:bodyPr>
          <a:lstStyle/>
          <a:p>
            <a:endParaRPr lang="en-GB" dirty="0" smtClean="0"/>
          </a:p>
          <a:p>
            <a:endParaRPr lang="en-GB" dirty="0"/>
          </a:p>
          <a:p>
            <a:endParaRPr lang="en-GB" dirty="0" smtClean="0"/>
          </a:p>
          <a:p>
            <a:endParaRPr lang="en-GB" dirty="0"/>
          </a:p>
          <a:p>
            <a:pPr algn="ctr"/>
            <a:r>
              <a:rPr lang="en-GB" dirty="0" smtClean="0"/>
              <a:t>[enter scores from THRIVE Assessment Tool (</a:t>
            </a:r>
            <a:r>
              <a:rPr lang="en-GB" dirty="0" err="1" smtClean="0"/>
              <a:t>meso</a:t>
            </a:r>
            <a:r>
              <a:rPr lang="en-GB" dirty="0" smtClean="0"/>
              <a:t>)]</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sp>
        <p:nvSpPr>
          <p:cNvPr id="5" name="PB"/>
          <p:cNvSpPr/>
          <p:nvPr/>
        </p:nvSpPr>
        <p:spPr>
          <a:xfrm>
            <a:off x="0" y="0"/>
            <a:ext cx="0" cy="0"/>
          </a:xfrm>
          <a:prstGeom prst="rect">
            <a:avLst/>
          </a:prstGeom>
          <a:solidFill>
            <a:srgbClr val="7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01109467"/>
      </p:ext>
    </p:extLst>
  </p:cSld>
  <p:clrMapOvr>
    <a:masterClrMapping/>
  </p:clrMapOvr>
  <mc:AlternateContent xmlns:mc="http://schemas.openxmlformats.org/markup-compatibility/2006" xmlns:p14="http://schemas.microsoft.com/office/powerpoint/2010/main">
    <mc:Choice Requires="p14">
      <p:transition spd="slow" p14:dur="2000" advTm="4093"/>
    </mc:Choice>
    <mc:Fallback xmlns="">
      <p:transition xmlns:p14="http://schemas.microsoft.com/office/powerpoint/2010/main" spd="slow" advTm="4093"/>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50825" y="260350"/>
            <a:ext cx="8893175" cy="576263"/>
          </a:xfrm>
        </p:spPr>
        <p:txBody>
          <a:bodyPr/>
          <a:lstStyle/>
          <a:p>
            <a:r>
              <a:rPr lang="en-US" dirty="0" smtClean="0"/>
              <a:t>THRIVE Assessment Tool</a:t>
            </a:r>
            <a:endParaRPr lang="en-US" dirty="0"/>
          </a:p>
        </p:txBody>
      </p:sp>
      <p:sp>
        <p:nvSpPr>
          <p:cNvPr id="2" name="TextBox 1"/>
          <p:cNvSpPr txBox="1"/>
          <p:nvPr/>
        </p:nvSpPr>
        <p:spPr>
          <a:xfrm>
            <a:off x="386366" y="1133341"/>
            <a:ext cx="8281116" cy="5078313"/>
          </a:xfrm>
          <a:prstGeom prst="rect">
            <a:avLst/>
          </a:prstGeom>
          <a:noFill/>
          <a:ln>
            <a:solidFill>
              <a:schemeClr val="accent1"/>
            </a:solidFill>
          </a:ln>
        </p:spPr>
        <p:txBody>
          <a:bodyPr wrap="square" rtlCol="0">
            <a:spAutoFit/>
          </a:bodyPr>
          <a:lstStyle/>
          <a:p>
            <a:endParaRPr lang="en-GB" dirty="0" smtClean="0"/>
          </a:p>
          <a:p>
            <a:endParaRPr lang="en-GB" dirty="0"/>
          </a:p>
          <a:p>
            <a:endParaRPr lang="en-GB" dirty="0" smtClean="0"/>
          </a:p>
          <a:p>
            <a:endParaRPr lang="en-GB" dirty="0"/>
          </a:p>
          <a:p>
            <a:pPr algn="ctr"/>
            <a:r>
              <a:rPr lang="en-GB" dirty="0" smtClean="0"/>
              <a:t>[enter scores from THRIVE Assessment Tool (micro)]</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sp>
        <p:nvSpPr>
          <p:cNvPr id="5" name="PB"/>
          <p:cNvSpPr/>
          <p:nvPr/>
        </p:nvSpPr>
        <p:spPr>
          <a:xfrm>
            <a:off x="0" y="0"/>
            <a:ext cx="0" cy="0"/>
          </a:xfrm>
          <a:prstGeom prst="rect">
            <a:avLst/>
          </a:prstGeom>
          <a:solidFill>
            <a:srgbClr val="7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64893135"/>
      </p:ext>
    </p:extLst>
  </p:cSld>
  <p:clrMapOvr>
    <a:masterClrMapping/>
  </p:clrMapOvr>
  <mc:AlternateContent xmlns:mc="http://schemas.openxmlformats.org/markup-compatibility/2006" xmlns:p14="http://schemas.microsoft.com/office/powerpoint/2010/main">
    <mc:Choice Requires="p14">
      <p:transition spd="slow" p14:dur="2000" advTm="4093"/>
    </mc:Choice>
    <mc:Fallback xmlns="">
      <p:transition xmlns:p14="http://schemas.microsoft.com/office/powerpoint/2010/main" spd="slow" advTm="4093"/>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403967"/>
            <a:ext cx="7772400" cy="2596658"/>
          </a:xfrm>
        </p:spPr>
        <p:txBody>
          <a:bodyPr/>
          <a:lstStyle/>
          <a:p>
            <a:r>
              <a:rPr lang="en-GB" sz="3600" dirty="0" smtClean="0">
                <a:solidFill>
                  <a:schemeClr val="accent5"/>
                </a:solidFill>
              </a:rPr>
              <a:t>i-THRIVE Approach to Implementation</a:t>
            </a:r>
            <a:br>
              <a:rPr lang="en-GB" sz="3600" dirty="0" smtClean="0">
                <a:solidFill>
                  <a:schemeClr val="accent5"/>
                </a:solidFill>
              </a:rPr>
            </a:br>
            <a:r>
              <a:rPr lang="en-GB" sz="3600" dirty="0" smtClean="0">
                <a:solidFill>
                  <a:schemeClr val="accent5"/>
                </a:solidFill>
              </a:rPr>
              <a:t>Phase 1: Understanding Your System</a:t>
            </a:r>
            <a:br>
              <a:rPr lang="en-GB" sz="3600" dirty="0" smtClean="0">
                <a:solidFill>
                  <a:schemeClr val="accent5"/>
                </a:solidFill>
              </a:rPr>
            </a:br>
            <a:r>
              <a:rPr lang="en-GB" sz="3600" dirty="0">
                <a:solidFill>
                  <a:schemeClr val="accent5"/>
                </a:solidFill>
              </a:rPr>
              <a:t/>
            </a:r>
            <a:br>
              <a:rPr lang="en-GB" sz="3600" dirty="0">
                <a:solidFill>
                  <a:schemeClr val="accent5"/>
                </a:solidFill>
              </a:rPr>
            </a:br>
            <a:r>
              <a:rPr lang="en-GB" sz="3600" dirty="0" smtClean="0">
                <a:solidFill>
                  <a:schemeClr val="accent5"/>
                </a:solidFill>
              </a:rPr>
              <a:t>Establishing Priorities</a:t>
            </a:r>
            <a:endParaRPr lang="en-US" sz="3600" b="1" i="1" dirty="0">
              <a:solidFill>
                <a:schemeClr val="accent5"/>
              </a:solidFill>
            </a:endParaRPr>
          </a:p>
        </p:txBody>
      </p:sp>
      <p:sp>
        <p:nvSpPr>
          <p:cNvPr id="3" name="PB"/>
          <p:cNvSpPr/>
          <p:nvPr/>
        </p:nvSpPr>
        <p:spPr>
          <a:xfrm>
            <a:off x="0" y="0"/>
            <a:ext cx="0" cy="0"/>
          </a:xfrm>
          <a:prstGeom prst="rect">
            <a:avLst/>
          </a:prstGeom>
          <a:solidFill>
            <a:srgbClr val="7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12097577"/>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682388" y="2403475"/>
            <a:ext cx="7772400" cy="1158875"/>
          </a:xfrm>
          <a:prstGeom prst="rect">
            <a:avLst/>
          </a:prstGeom>
        </p:spPr>
        <p:txBody>
          <a:bodyPr/>
          <a:lstStyle/>
          <a:p>
            <a:r>
              <a:rPr lang="en-GB" sz="3600" dirty="0" smtClean="0">
                <a:solidFill>
                  <a:schemeClr val="accent5"/>
                </a:solidFill>
              </a:rPr>
              <a:t>Overview of THRIVE and </a:t>
            </a:r>
            <a:r>
              <a:rPr lang="en-GB" sz="3600" dirty="0" err="1" smtClean="0">
                <a:solidFill>
                  <a:schemeClr val="accent5"/>
                </a:solidFill>
              </a:rPr>
              <a:t>i</a:t>
            </a:r>
            <a:r>
              <a:rPr lang="en-GB" sz="3600" dirty="0" smtClean="0">
                <a:solidFill>
                  <a:schemeClr val="accent5"/>
                </a:solidFill>
              </a:rPr>
              <a:t>-THRIVE</a:t>
            </a:r>
            <a:endParaRPr lang="en-US" sz="3600" b="1" i="1" dirty="0">
              <a:solidFill>
                <a:schemeClr val="accent5"/>
              </a:solidFill>
            </a:endParaRPr>
          </a:p>
        </p:txBody>
      </p:sp>
      <p:sp>
        <p:nvSpPr>
          <p:cNvPr id="3" name="PB"/>
          <p:cNvSpPr/>
          <p:nvPr/>
        </p:nvSpPr>
        <p:spPr>
          <a:xfrm>
            <a:off x="0" y="0"/>
            <a:ext cx="0" cy="0"/>
          </a:xfrm>
          <a:prstGeom prst="rect">
            <a:avLst/>
          </a:prstGeom>
          <a:solidFill>
            <a:srgbClr val="7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86127051"/>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8642350" cy="576263"/>
          </a:xfrm>
        </p:spPr>
        <p:txBody>
          <a:bodyPr/>
          <a:lstStyle/>
          <a:p>
            <a:r>
              <a:rPr lang="en-US" dirty="0" smtClean="0"/>
              <a:t>Agreed Top Five Priorities</a:t>
            </a:r>
            <a:endParaRPr lang="en-US" dirty="0"/>
          </a:p>
        </p:txBody>
      </p:sp>
      <p:sp>
        <p:nvSpPr>
          <p:cNvPr id="13" name="TextBox 12"/>
          <p:cNvSpPr txBox="1"/>
          <p:nvPr/>
        </p:nvSpPr>
        <p:spPr>
          <a:xfrm>
            <a:off x="450761" y="1300766"/>
            <a:ext cx="7817476" cy="3693319"/>
          </a:xfrm>
          <a:prstGeom prst="rect">
            <a:avLst/>
          </a:prstGeom>
          <a:noFill/>
        </p:spPr>
        <p:txBody>
          <a:bodyPr wrap="square" rtlCol="0">
            <a:spAutoFit/>
          </a:bodyPr>
          <a:lstStyle/>
          <a:p>
            <a:pPr marL="342900" indent="-342900">
              <a:buClr>
                <a:schemeClr val="accent4"/>
              </a:buClr>
              <a:buFont typeface="+mj-lt"/>
              <a:buAutoNum type="arabicPeriod"/>
            </a:pPr>
            <a:r>
              <a:rPr lang="en-GB" sz="2400" dirty="0" smtClean="0"/>
              <a:t>[enter priority]</a:t>
            </a:r>
          </a:p>
          <a:p>
            <a:pPr marL="342900" indent="-342900">
              <a:buClr>
                <a:schemeClr val="accent4"/>
              </a:buClr>
              <a:buFont typeface="+mj-lt"/>
              <a:buAutoNum type="arabicPeriod"/>
            </a:pPr>
            <a:endParaRPr lang="en-GB" sz="2400" dirty="0"/>
          </a:p>
          <a:p>
            <a:pPr marL="342900" indent="-342900">
              <a:buClr>
                <a:schemeClr val="accent4"/>
              </a:buClr>
              <a:buFont typeface="+mj-lt"/>
              <a:buAutoNum type="arabicPeriod"/>
            </a:pPr>
            <a:r>
              <a:rPr lang="en-GB" sz="2400" dirty="0"/>
              <a:t>[enter priority]</a:t>
            </a:r>
          </a:p>
          <a:p>
            <a:pPr marL="342900" indent="-342900">
              <a:buClr>
                <a:schemeClr val="accent4"/>
              </a:buClr>
              <a:buFont typeface="+mj-lt"/>
              <a:buAutoNum type="arabicPeriod"/>
            </a:pPr>
            <a:endParaRPr lang="en-GB" sz="2400" dirty="0"/>
          </a:p>
          <a:p>
            <a:pPr marL="342900" indent="-342900">
              <a:buClr>
                <a:schemeClr val="accent4"/>
              </a:buClr>
              <a:buFont typeface="+mj-lt"/>
              <a:buAutoNum type="arabicPeriod"/>
            </a:pPr>
            <a:r>
              <a:rPr lang="en-GB" sz="2400" dirty="0"/>
              <a:t>[enter priority]</a:t>
            </a:r>
          </a:p>
          <a:p>
            <a:pPr marL="342900" indent="-342900">
              <a:buClr>
                <a:schemeClr val="accent4"/>
              </a:buClr>
              <a:buFont typeface="+mj-lt"/>
              <a:buAutoNum type="arabicPeriod"/>
            </a:pPr>
            <a:endParaRPr lang="en-GB" sz="2400" dirty="0"/>
          </a:p>
          <a:p>
            <a:pPr marL="342900" indent="-342900">
              <a:buClr>
                <a:schemeClr val="accent4"/>
              </a:buClr>
              <a:buFont typeface="+mj-lt"/>
              <a:buAutoNum type="arabicPeriod"/>
            </a:pPr>
            <a:r>
              <a:rPr lang="en-GB" sz="2400" dirty="0"/>
              <a:t>[enter priority]</a:t>
            </a:r>
          </a:p>
          <a:p>
            <a:pPr marL="342900" indent="-342900">
              <a:buClr>
                <a:schemeClr val="accent4"/>
              </a:buClr>
              <a:buFont typeface="+mj-lt"/>
              <a:buAutoNum type="arabicPeriod"/>
            </a:pPr>
            <a:endParaRPr lang="en-GB" sz="2400" dirty="0"/>
          </a:p>
          <a:p>
            <a:pPr marL="342900" indent="-342900">
              <a:buClr>
                <a:schemeClr val="accent4"/>
              </a:buClr>
              <a:buFont typeface="+mj-lt"/>
              <a:buAutoNum type="arabicPeriod"/>
            </a:pPr>
            <a:r>
              <a:rPr lang="en-GB" sz="2400" dirty="0"/>
              <a:t>[enter priority]</a:t>
            </a:r>
          </a:p>
          <a:p>
            <a:pPr marL="342900" indent="-342900">
              <a:buClr>
                <a:schemeClr val="accent4"/>
              </a:buClr>
              <a:buFont typeface="+mj-lt"/>
              <a:buAutoNum type="arabicPeriod"/>
            </a:pPr>
            <a:endParaRPr lang="en-GB" dirty="0"/>
          </a:p>
        </p:txBody>
      </p:sp>
      <p:sp>
        <p:nvSpPr>
          <p:cNvPr id="4" name="PB"/>
          <p:cNvSpPr/>
          <p:nvPr/>
        </p:nvSpPr>
        <p:spPr>
          <a:xfrm>
            <a:off x="0" y="0"/>
            <a:ext cx="0" cy="0"/>
          </a:xfrm>
          <a:prstGeom prst="rect">
            <a:avLst/>
          </a:prstGeom>
          <a:solidFill>
            <a:srgbClr val="7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250124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403967"/>
            <a:ext cx="7772400" cy="2596658"/>
          </a:xfrm>
        </p:spPr>
        <p:txBody>
          <a:bodyPr/>
          <a:lstStyle/>
          <a:p>
            <a:r>
              <a:rPr lang="en-GB" sz="3600" dirty="0" smtClean="0">
                <a:solidFill>
                  <a:schemeClr val="accent5"/>
                </a:solidFill>
              </a:rPr>
              <a:t>i-THRIVE Approach to Implementation</a:t>
            </a:r>
            <a:br>
              <a:rPr lang="en-GB" sz="3600" dirty="0" smtClean="0">
                <a:solidFill>
                  <a:schemeClr val="accent5"/>
                </a:solidFill>
              </a:rPr>
            </a:br>
            <a:r>
              <a:rPr lang="en-GB" sz="3600" dirty="0" smtClean="0">
                <a:solidFill>
                  <a:schemeClr val="accent5"/>
                </a:solidFill>
              </a:rPr>
              <a:t>Phase 1: Understanding Your System</a:t>
            </a:r>
            <a:br>
              <a:rPr lang="en-GB" sz="3600" dirty="0" smtClean="0">
                <a:solidFill>
                  <a:schemeClr val="accent5"/>
                </a:solidFill>
              </a:rPr>
            </a:br>
            <a:r>
              <a:rPr lang="en-GB" sz="3600" dirty="0">
                <a:solidFill>
                  <a:schemeClr val="accent5"/>
                </a:solidFill>
              </a:rPr>
              <a:t/>
            </a:r>
            <a:br>
              <a:rPr lang="en-GB" sz="3600" dirty="0">
                <a:solidFill>
                  <a:schemeClr val="accent5"/>
                </a:solidFill>
              </a:rPr>
            </a:br>
            <a:r>
              <a:rPr lang="en-GB" sz="3600" dirty="0" smtClean="0">
                <a:solidFill>
                  <a:schemeClr val="accent5"/>
                </a:solidFill>
              </a:rPr>
              <a:t>Gap Analysis</a:t>
            </a:r>
            <a:endParaRPr lang="en-US" sz="3600" b="1" i="1" dirty="0">
              <a:solidFill>
                <a:schemeClr val="accent5"/>
              </a:solidFill>
            </a:endParaRPr>
          </a:p>
        </p:txBody>
      </p:sp>
      <p:sp>
        <p:nvSpPr>
          <p:cNvPr id="3" name="PB"/>
          <p:cNvSpPr/>
          <p:nvPr/>
        </p:nvSpPr>
        <p:spPr>
          <a:xfrm>
            <a:off x="0" y="0"/>
            <a:ext cx="0" cy="0"/>
          </a:xfrm>
          <a:prstGeom prst="rect">
            <a:avLst/>
          </a:prstGeom>
          <a:solidFill>
            <a:srgbClr val="7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11657383"/>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8642350" cy="576263"/>
          </a:xfrm>
        </p:spPr>
        <p:txBody>
          <a:bodyPr/>
          <a:lstStyle/>
          <a:p>
            <a:r>
              <a:rPr lang="en-US" dirty="0" smtClean="0"/>
              <a:t>Gap Analysis</a:t>
            </a:r>
            <a:endParaRPr lang="en-US" dirty="0"/>
          </a:p>
        </p:txBody>
      </p:sp>
      <p:sp>
        <p:nvSpPr>
          <p:cNvPr id="4" name="TextBox 3"/>
          <p:cNvSpPr txBox="1"/>
          <p:nvPr/>
        </p:nvSpPr>
        <p:spPr>
          <a:xfrm>
            <a:off x="386366" y="1133341"/>
            <a:ext cx="8281116" cy="5078313"/>
          </a:xfrm>
          <a:prstGeom prst="rect">
            <a:avLst/>
          </a:prstGeom>
          <a:noFill/>
          <a:ln>
            <a:solidFill>
              <a:schemeClr val="accent1"/>
            </a:solidFill>
          </a:ln>
        </p:spPr>
        <p:txBody>
          <a:bodyPr wrap="square" rtlCol="0">
            <a:spAutoFit/>
          </a:bodyPr>
          <a:lstStyle/>
          <a:p>
            <a:endParaRPr lang="en-GB" dirty="0" smtClean="0"/>
          </a:p>
          <a:p>
            <a:endParaRPr lang="en-GB" dirty="0"/>
          </a:p>
          <a:p>
            <a:endParaRPr lang="en-GB" dirty="0" smtClean="0"/>
          </a:p>
          <a:p>
            <a:endParaRPr lang="en-GB" dirty="0"/>
          </a:p>
          <a:p>
            <a:pPr algn="ctr"/>
            <a:r>
              <a:rPr lang="en-GB" dirty="0" smtClean="0"/>
              <a:t>[enter overview of information captured during the gap analysis exercise]</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sp>
        <p:nvSpPr>
          <p:cNvPr id="5" name="PB"/>
          <p:cNvSpPr/>
          <p:nvPr/>
        </p:nvSpPr>
        <p:spPr>
          <a:xfrm>
            <a:off x="0" y="0"/>
            <a:ext cx="0" cy="0"/>
          </a:xfrm>
          <a:prstGeom prst="rect">
            <a:avLst/>
          </a:prstGeom>
          <a:solidFill>
            <a:srgbClr val="7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32308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403967"/>
            <a:ext cx="7772400" cy="2596658"/>
          </a:xfrm>
        </p:spPr>
        <p:txBody>
          <a:bodyPr/>
          <a:lstStyle/>
          <a:p>
            <a:r>
              <a:rPr lang="en-GB" sz="3600" dirty="0" smtClean="0">
                <a:solidFill>
                  <a:schemeClr val="accent5"/>
                </a:solidFill>
              </a:rPr>
              <a:t>i-THRIVE Approach to Implementation</a:t>
            </a:r>
            <a:br>
              <a:rPr lang="en-GB" sz="3600" dirty="0" smtClean="0">
                <a:solidFill>
                  <a:schemeClr val="accent5"/>
                </a:solidFill>
              </a:rPr>
            </a:br>
            <a:r>
              <a:rPr lang="en-GB" sz="3600" dirty="0" smtClean="0">
                <a:solidFill>
                  <a:schemeClr val="accent5"/>
                </a:solidFill>
              </a:rPr>
              <a:t>Phase 1: Understanding Your System</a:t>
            </a:r>
            <a:br>
              <a:rPr lang="en-GB" sz="3600" dirty="0" smtClean="0">
                <a:solidFill>
                  <a:schemeClr val="accent5"/>
                </a:solidFill>
              </a:rPr>
            </a:br>
            <a:r>
              <a:rPr lang="en-GB" sz="3600" dirty="0">
                <a:solidFill>
                  <a:schemeClr val="accent5"/>
                </a:solidFill>
              </a:rPr>
              <a:t/>
            </a:r>
            <a:br>
              <a:rPr lang="en-GB" sz="3600" dirty="0">
                <a:solidFill>
                  <a:schemeClr val="accent5"/>
                </a:solidFill>
              </a:rPr>
            </a:br>
            <a:r>
              <a:rPr lang="en-GB" sz="3600" dirty="0" smtClean="0">
                <a:solidFill>
                  <a:schemeClr val="accent5"/>
                </a:solidFill>
              </a:rPr>
              <a:t>Review of Agreed Priorities</a:t>
            </a:r>
            <a:endParaRPr lang="en-US" sz="3600" b="1" i="1" dirty="0">
              <a:solidFill>
                <a:schemeClr val="accent5"/>
              </a:solidFill>
            </a:endParaRPr>
          </a:p>
        </p:txBody>
      </p:sp>
      <p:sp>
        <p:nvSpPr>
          <p:cNvPr id="3" name="PB"/>
          <p:cNvSpPr/>
          <p:nvPr/>
        </p:nvSpPr>
        <p:spPr>
          <a:xfrm>
            <a:off x="0" y="0"/>
            <a:ext cx="0" cy="0"/>
          </a:xfrm>
          <a:prstGeom prst="rect">
            <a:avLst/>
          </a:prstGeom>
          <a:solidFill>
            <a:srgbClr val="7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58120206"/>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8642350" cy="576263"/>
          </a:xfrm>
        </p:spPr>
        <p:txBody>
          <a:bodyPr/>
          <a:lstStyle/>
          <a:p>
            <a:r>
              <a:rPr lang="en-US" dirty="0" smtClean="0"/>
              <a:t>Agreed Top Five Priorities</a:t>
            </a:r>
            <a:endParaRPr lang="en-US" dirty="0"/>
          </a:p>
        </p:txBody>
      </p:sp>
      <p:sp>
        <p:nvSpPr>
          <p:cNvPr id="13" name="TextBox 12"/>
          <p:cNvSpPr txBox="1"/>
          <p:nvPr/>
        </p:nvSpPr>
        <p:spPr>
          <a:xfrm>
            <a:off x="450761" y="1120462"/>
            <a:ext cx="5396247" cy="4370427"/>
          </a:xfrm>
          <a:prstGeom prst="rect">
            <a:avLst/>
          </a:prstGeom>
          <a:noFill/>
        </p:spPr>
        <p:txBody>
          <a:bodyPr wrap="square" rtlCol="0">
            <a:spAutoFit/>
          </a:bodyPr>
          <a:lstStyle/>
          <a:p>
            <a:pPr marL="342900" indent="-342900">
              <a:buClr>
                <a:schemeClr val="accent4"/>
              </a:buClr>
              <a:buFont typeface="+mj-lt"/>
              <a:buAutoNum type="arabicPeriod"/>
            </a:pPr>
            <a:r>
              <a:rPr lang="en-GB" sz="2000" dirty="0"/>
              <a:t>[enter priority]</a:t>
            </a:r>
          </a:p>
          <a:p>
            <a:pPr marL="342900" indent="-342900">
              <a:buClr>
                <a:schemeClr val="accent4"/>
              </a:buClr>
              <a:buFont typeface="+mj-lt"/>
              <a:buAutoNum type="arabicPeriod"/>
            </a:pPr>
            <a:endParaRPr lang="en-GB" sz="2000" dirty="0" smtClean="0"/>
          </a:p>
          <a:p>
            <a:pPr marL="342900" indent="-342900">
              <a:buClr>
                <a:schemeClr val="accent4"/>
              </a:buClr>
              <a:buFont typeface="+mj-lt"/>
              <a:buAutoNum type="arabicPeriod"/>
            </a:pPr>
            <a:endParaRPr lang="en-GB" sz="2000" dirty="0"/>
          </a:p>
          <a:p>
            <a:pPr marL="342900" indent="-342900">
              <a:buClr>
                <a:schemeClr val="accent4"/>
              </a:buClr>
              <a:buFont typeface="+mj-lt"/>
              <a:buAutoNum type="arabicPeriod"/>
            </a:pPr>
            <a:r>
              <a:rPr lang="en-GB" sz="2000" dirty="0"/>
              <a:t>[enter priority]</a:t>
            </a:r>
          </a:p>
          <a:p>
            <a:pPr marL="342900" indent="-342900">
              <a:buClr>
                <a:schemeClr val="accent4"/>
              </a:buClr>
              <a:buFont typeface="+mj-lt"/>
              <a:buAutoNum type="arabicPeriod"/>
            </a:pPr>
            <a:endParaRPr lang="en-GB" sz="2000" dirty="0" smtClean="0"/>
          </a:p>
          <a:p>
            <a:pPr marL="342900" indent="-342900">
              <a:buClr>
                <a:schemeClr val="accent4"/>
              </a:buClr>
              <a:buFont typeface="+mj-lt"/>
              <a:buAutoNum type="arabicPeriod"/>
            </a:pPr>
            <a:endParaRPr lang="en-GB" sz="2000" dirty="0"/>
          </a:p>
          <a:p>
            <a:pPr marL="342900" indent="-342900">
              <a:buClr>
                <a:schemeClr val="accent4"/>
              </a:buClr>
              <a:buFont typeface="+mj-lt"/>
              <a:buAutoNum type="arabicPeriod"/>
            </a:pPr>
            <a:r>
              <a:rPr lang="en-GB" sz="2000" dirty="0"/>
              <a:t>[enter priority]</a:t>
            </a:r>
          </a:p>
          <a:p>
            <a:pPr marL="342900" indent="-342900">
              <a:buClr>
                <a:schemeClr val="accent4"/>
              </a:buClr>
              <a:buFont typeface="+mj-lt"/>
              <a:buAutoNum type="arabicPeriod"/>
            </a:pPr>
            <a:endParaRPr lang="en-GB" sz="2000" dirty="0" smtClean="0"/>
          </a:p>
          <a:p>
            <a:pPr marL="342900" indent="-342900">
              <a:buClr>
                <a:schemeClr val="accent4"/>
              </a:buClr>
              <a:buFont typeface="+mj-lt"/>
              <a:buAutoNum type="arabicPeriod"/>
            </a:pPr>
            <a:endParaRPr lang="en-GB" sz="2000" dirty="0"/>
          </a:p>
          <a:p>
            <a:pPr marL="342900" indent="-342900">
              <a:buClr>
                <a:schemeClr val="accent4"/>
              </a:buClr>
              <a:buFont typeface="+mj-lt"/>
              <a:buAutoNum type="arabicPeriod"/>
            </a:pPr>
            <a:r>
              <a:rPr lang="en-GB" sz="2000" dirty="0"/>
              <a:t>[enter priority]</a:t>
            </a:r>
          </a:p>
          <a:p>
            <a:pPr marL="342900" indent="-342900">
              <a:buClr>
                <a:schemeClr val="accent4"/>
              </a:buClr>
              <a:buFont typeface="+mj-lt"/>
              <a:buAutoNum type="arabicPeriod"/>
            </a:pPr>
            <a:endParaRPr lang="en-GB" sz="2000" dirty="0" smtClean="0"/>
          </a:p>
          <a:p>
            <a:pPr marL="342900" indent="-342900">
              <a:buClr>
                <a:schemeClr val="accent4"/>
              </a:buClr>
              <a:buFont typeface="+mj-lt"/>
              <a:buAutoNum type="arabicPeriod"/>
            </a:pPr>
            <a:endParaRPr lang="en-GB" sz="2000" dirty="0"/>
          </a:p>
          <a:p>
            <a:pPr marL="342900" indent="-342900">
              <a:buClr>
                <a:schemeClr val="accent4"/>
              </a:buClr>
              <a:buFont typeface="+mj-lt"/>
              <a:buAutoNum type="arabicPeriod"/>
            </a:pPr>
            <a:r>
              <a:rPr lang="en-GB" sz="2000" dirty="0"/>
              <a:t>[enter priority]</a:t>
            </a:r>
          </a:p>
          <a:p>
            <a:pPr>
              <a:buClr>
                <a:schemeClr val="accent4"/>
              </a:buClr>
            </a:pPr>
            <a:endParaRPr lang="en-GB" dirty="0"/>
          </a:p>
        </p:txBody>
      </p:sp>
      <p:sp>
        <p:nvSpPr>
          <p:cNvPr id="3" name="TextBox 2"/>
          <p:cNvSpPr txBox="1"/>
          <p:nvPr/>
        </p:nvSpPr>
        <p:spPr>
          <a:xfrm>
            <a:off x="5499280" y="1120462"/>
            <a:ext cx="3393896" cy="4154984"/>
          </a:xfrm>
          <a:prstGeom prst="rect">
            <a:avLst/>
          </a:prstGeom>
          <a:solidFill>
            <a:schemeClr val="accent1">
              <a:lumMod val="20000"/>
              <a:lumOff val="80000"/>
            </a:schemeClr>
          </a:solidFill>
          <a:ln>
            <a:solidFill>
              <a:srgbClr val="A4D620"/>
            </a:solidFill>
          </a:ln>
        </p:spPr>
        <p:txBody>
          <a:bodyPr wrap="square" rtlCol="0">
            <a:spAutoFit/>
          </a:bodyPr>
          <a:lstStyle/>
          <a:p>
            <a:pPr algn="ctr"/>
            <a:r>
              <a:rPr lang="en-GB" sz="2400" dirty="0" smtClean="0"/>
              <a:t>Now that you have had time to think about the priorities and review the work already undertaken throughout Phase One of the i-THRIVE Approach to Implementation, does anyone feel strongly that the proposed top priorities should be changed?</a:t>
            </a:r>
            <a:endParaRPr lang="en-GB" sz="2400" dirty="0"/>
          </a:p>
        </p:txBody>
      </p:sp>
      <p:sp>
        <p:nvSpPr>
          <p:cNvPr id="5" name="TextBox 4"/>
          <p:cNvSpPr txBox="1"/>
          <p:nvPr/>
        </p:nvSpPr>
        <p:spPr>
          <a:xfrm>
            <a:off x="1584101" y="6005570"/>
            <a:ext cx="5975797" cy="461665"/>
          </a:xfrm>
          <a:prstGeom prst="rect">
            <a:avLst/>
          </a:prstGeom>
          <a:noFill/>
          <a:ln>
            <a:solidFill>
              <a:schemeClr val="accent4"/>
            </a:solidFill>
          </a:ln>
        </p:spPr>
        <p:txBody>
          <a:bodyPr wrap="square" rtlCol="0">
            <a:spAutoFit/>
          </a:bodyPr>
          <a:lstStyle/>
          <a:p>
            <a:pPr algn="ctr"/>
            <a:r>
              <a:rPr lang="en-GB" sz="2400" dirty="0" smtClean="0"/>
              <a:t>Discuss as a group for 30 minutes</a:t>
            </a:r>
            <a:endParaRPr lang="en-GB" sz="2400" dirty="0"/>
          </a:p>
        </p:txBody>
      </p:sp>
      <p:sp>
        <p:nvSpPr>
          <p:cNvPr id="6" name="PB"/>
          <p:cNvSpPr/>
          <p:nvPr/>
        </p:nvSpPr>
        <p:spPr>
          <a:xfrm>
            <a:off x="0" y="0"/>
            <a:ext cx="0" cy="0"/>
          </a:xfrm>
          <a:prstGeom prst="rect">
            <a:avLst/>
          </a:prstGeom>
          <a:solidFill>
            <a:srgbClr val="7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303283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403967"/>
            <a:ext cx="7772400" cy="2596658"/>
          </a:xfrm>
        </p:spPr>
        <p:txBody>
          <a:bodyPr/>
          <a:lstStyle/>
          <a:p>
            <a:r>
              <a:rPr lang="en-GB" sz="3600" dirty="0" smtClean="0">
                <a:solidFill>
                  <a:schemeClr val="accent5"/>
                </a:solidFill>
              </a:rPr>
              <a:t>i-THRIVE Approach to Implementation</a:t>
            </a:r>
            <a:br>
              <a:rPr lang="en-GB" sz="3600" dirty="0" smtClean="0">
                <a:solidFill>
                  <a:schemeClr val="accent5"/>
                </a:solidFill>
              </a:rPr>
            </a:br>
            <a:r>
              <a:rPr lang="en-GB" sz="3600" dirty="0" smtClean="0">
                <a:solidFill>
                  <a:schemeClr val="accent5"/>
                </a:solidFill>
              </a:rPr>
              <a:t>Phase 1: Understanding Your System</a:t>
            </a:r>
            <a:br>
              <a:rPr lang="en-GB" sz="3600" dirty="0" smtClean="0">
                <a:solidFill>
                  <a:schemeClr val="accent5"/>
                </a:solidFill>
              </a:rPr>
            </a:br>
            <a:r>
              <a:rPr lang="en-GB" sz="3600" dirty="0">
                <a:solidFill>
                  <a:schemeClr val="accent5"/>
                </a:solidFill>
              </a:rPr>
              <a:t/>
            </a:r>
            <a:br>
              <a:rPr lang="en-GB" sz="3600" dirty="0">
                <a:solidFill>
                  <a:schemeClr val="accent5"/>
                </a:solidFill>
              </a:rPr>
            </a:br>
            <a:r>
              <a:rPr lang="en-GB" sz="3600" dirty="0" smtClean="0">
                <a:solidFill>
                  <a:schemeClr val="accent5"/>
                </a:solidFill>
              </a:rPr>
              <a:t>Redesign</a:t>
            </a:r>
            <a:endParaRPr lang="en-US" sz="3600" b="1" i="1" dirty="0">
              <a:solidFill>
                <a:schemeClr val="accent5"/>
              </a:solidFill>
            </a:endParaRPr>
          </a:p>
        </p:txBody>
      </p:sp>
      <p:sp>
        <p:nvSpPr>
          <p:cNvPr id="3" name="PB"/>
          <p:cNvSpPr/>
          <p:nvPr/>
        </p:nvSpPr>
        <p:spPr>
          <a:xfrm>
            <a:off x="0" y="0"/>
            <a:ext cx="0" cy="0"/>
          </a:xfrm>
          <a:prstGeom prst="rect">
            <a:avLst/>
          </a:prstGeom>
          <a:solidFill>
            <a:srgbClr val="7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77030738"/>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Thinking about redesign </a:t>
            </a:r>
            <a:endParaRPr lang="en-GB" dirty="0"/>
          </a:p>
        </p:txBody>
      </p:sp>
      <p:sp>
        <p:nvSpPr>
          <p:cNvPr id="3" name="Text Placeholder 2"/>
          <p:cNvSpPr>
            <a:spLocks noGrp="1"/>
          </p:cNvSpPr>
          <p:nvPr>
            <p:ph type="body" sz="quarter" idx="11"/>
          </p:nvPr>
        </p:nvSpPr>
        <p:spPr>
          <a:xfrm>
            <a:off x="250825" y="1042676"/>
            <a:ext cx="8642350" cy="5371004"/>
          </a:xfrm>
        </p:spPr>
        <p:txBody>
          <a:bodyPr/>
          <a:lstStyle/>
          <a:p>
            <a:pPr marL="0" indent="0">
              <a:buNone/>
            </a:pPr>
            <a:r>
              <a:rPr lang="en-US" sz="1900" dirty="0"/>
              <a:t>Successful implementation of the THRIVE principles will deliver a fully integrated system of care </a:t>
            </a:r>
            <a:r>
              <a:rPr lang="en-US" sz="1900" dirty="0" smtClean="0"/>
              <a:t>that leads to:</a:t>
            </a:r>
          </a:p>
          <a:p>
            <a:pPr marL="504000" indent="-360000"/>
            <a:r>
              <a:rPr lang="en-US" sz="1900" dirty="0" smtClean="0"/>
              <a:t>improvement </a:t>
            </a:r>
            <a:r>
              <a:rPr lang="en-US" sz="1900" dirty="0"/>
              <a:t>in person </a:t>
            </a:r>
            <a:r>
              <a:rPr lang="en-US" sz="1900" dirty="0" smtClean="0"/>
              <a:t>centered care</a:t>
            </a:r>
          </a:p>
          <a:p>
            <a:pPr marL="504000" indent="-360000"/>
            <a:r>
              <a:rPr lang="en-US" sz="1900" dirty="0"/>
              <a:t>i</a:t>
            </a:r>
            <a:r>
              <a:rPr lang="en-US" sz="1900" dirty="0" smtClean="0"/>
              <a:t>mprovement in population </a:t>
            </a:r>
            <a:r>
              <a:rPr lang="en-US" sz="1900" dirty="0"/>
              <a:t>level </a:t>
            </a:r>
            <a:r>
              <a:rPr lang="en-US" sz="1900" dirty="0" smtClean="0"/>
              <a:t>outcomes</a:t>
            </a:r>
          </a:p>
          <a:p>
            <a:pPr marL="504000" indent="-360000"/>
            <a:r>
              <a:rPr lang="en-US" sz="1900" dirty="0" smtClean="0"/>
              <a:t>increased </a:t>
            </a:r>
            <a:r>
              <a:rPr lang="en-US" sz="1900" dirty="0"/>
              <a:t>access to </a:t>
            </a:r>
            <a:r>
              <a:rPr lang="en-US" sz="1900" dirty="0" smtClean="0"/>
              <a:t>care</a:t>
            </a:r>
          </a:p>
          <a:p>
            <a:pPr marL="504000" indent="-360000"/>
            <a:r>
              <a:rPr lang="en-US" sz="1900" dirty="0" smtClean="0"/>
              <a:t>service efficiencies</a:t>
            </a:r>
          </a:p>
          <a:p>
            <a:pPr marL="0" indent="0">
              <a:buNone/>
            </a:pPr>
            <a:endParaRPr lang="en-US" sz="1900" dirty="0"/>
          </a:p>
          <a:p>
            <a:pPr marL="0" indent="0">
              <a:buNone/>
            </a:pPr>
            <a:r>
              <a:rPr lang="en-US" sz="1900" dirty="0" smtClean="0"/>
              <a:t>Delivering THRIVE’s </a:t>
            </a:r>
            <a:r>
              <a:rPr lang="en-US" sz="1900" dirty="0"/>
              <a:t>integrated system of care requires consideration of the systems being redesigned in four broad categories: </a:t>
            </a:r>
          </a:p>
          <a:p>
            <a:pPr marL="457200" indent="-360000">
              <a:buFont typeface="+mj-lt"/>
              <a:buAutoNum type="arabicPeriod"/>
            </a:pPr>
            <a:r>
              <a:rPr lang="en-US" sz="1900" dirty="0" smtClean="0"/>
              <a:t>how </a:t>
            </a:r>
            <a:r>
              <a:rPr lang="en-US" sz="1900" dirty="0"/>
              <a:t>practitioners work differently from day to day with each other and children </a:t>
            </a:r>
            <a:r>
              <a:rPr lang="en-US" sz="1900" dirty="0" smtClean="0"/>
              <a:t>and families </a:t>
            </a:r>
            <a:endParaRPr lang="en-US" sz="1900" dirty="0"/>
          </a:p>
          <a:p>
            <a:pPr marL="457200" indent="-360000">
              <a:buFont typeface="+mj-lt"/>
              <a:buAutoNum type="arabicPeriod"/>
            </a:pPr>
            <a:r>
              <a:rPr lang="en-US" sz="1900" dirty="0" smtClean="0"/>
              <a:t>how </a:t>
            </a:r>
            <a:r>
              <a:rPr lang="en-US" sz="1900" dirty="0"/>
              <a:t>services and pathways are organised in order to enable needs based care (the </a:t>
            </a:r>
            <a:r>
              <a:rPr lang="en-US" sz="1900" dirty="0" smtClean="0"/>
              <a:t>five needs based groupings)</a:t>
            </a:r>
          </a:p>
          <a:p>
            <a:pPr marL="457200" indent="-360000">
              <a:buFont typeface="+mj-lt"/>
              <a:buAutoNum type="arabicPeriod"/>
            </a:pPr>
            <a:r>
              <a:rPr lang="en-US" sz="1900" dirty="0" smtClean="0"/>
              <a:t>how </a:t>
            </a:r>
            <a:r>
              <a:rPr lang="en-US" sz="1900" dirty="0"/>
              <a:t>governance and accountability is addressed and the role of leadership to enable new working </a:t>
            </a:r>
            <a:r>
              <a:rPr lang="en-US" sz="1900" dirty="0" smtClean="0"/>
              <a:t>practices</a:t>
            </a:r>
          </a:p>
          <a:p>
            <a:pPr marL="457200" indent="-360000">
              <a:buFont typeface="+mj-lt"/>
              <a:buAutoNum type="arabicPeriod"/>
            </a:pPr>
            <a:r>
              <a:rPr lang="en-US" sz="1900" dirty="0" smtClean="0"/>
              <a:t>how </a:t>
            </a:r>
            <a:r>
              <a:rPr lang="en-US" sz="1900" dirty="0"/>
              <a:t>these systems are commissioned, contracted and paid </a:t>
            </a:r>
            <a:r>
              <a:rPr lang="en-US" sz="1900" dirty="0" smtClean="0"/>
              <a:t>for</a:t>
            </a:r>
            <a:endParaRPr lang="en-GB" sz="1900" dirty="0"/>
          </a:p>
        </p:txBody>
      </p:sp>
      <p:sp>
        <p:nvSpPr>
          <p:cNvPr id="5" name="PB"/>
          <p:cNvSpPr/>
          <p:nvPr/>
        </p:nvSpPr>
        <p:spPr>
          <a:xfrm>
            <a:off x="0" y="0"/>
            <a:ext cx="0" cy="0"/>
          </a:xfrm>
          <a:prstGeom prst="rect">
            <a:avLst/>
          </a:prstGeom>
          <a:solidFill>
            <a:srgbClr val="7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793741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What can we learn from other areas?</a:t>
            </a:r>
            <a:endParaRPr lang="en-GB" dirty="0"/>
          </a:p>
        </p:txBody>
      </p:sp>
      <p:sp>
        <p:nvSpPr>
          <p:cNvPr id="3" name="Text Placeholder 2"/>
          <p:cNvSpPr>
            <a:spLocks noGrp="1"/>
          </p:cNvSpPr>
          <p:nvPr>
            <p:ph type="body" sz="quarter" idx="11"/>
          </p:nvPr>
        </p:nvSpPr>
        <p:spPr>
          <a:xfrm>
            <a:off x="250825" y="1114410"/>
            <a:ext cx="8642350" cy="4774649"/>
          </a:xfrm>
        </p:spPr>
        <p:txBody>
          <a:bodyPr/>
          <a:lstStyle/>
          <a:p>
            <a:pPr marL="0" indent="0">
              <a:buNone/>
            </a:pPr>
            <a:r>
              <a:rPr lang="en-US" b="1" dirty="0" smtClean="0"/>
              <a:t>NHS Vanguards and New Models of Care:</a:t>
            </a:r>
            <a:endParaRPr lang="en-US" b="1" dirty="0"/>
          </a:p>
          <a:p>
            <a:r>
              <a:rPr lang="en-US" dirty="0" smtClean="0"/>
              <a:t>New </a:t>
            </a:r>
            <a:r>
              <a:rPr lang="en-US" dirty="0"/>
              <a:t>Models of Care programme at </a:t>
            </a:r>
            <a:r>
              <a:rPr lang="en-US" dirty="0" err="1"/>
              <a:t>NHSEngland</a:t>
            </a:r>
            <a:r>
              <a:rPr lang="en-US" dirty="0"/>
              <a:t> is committed to enabling providers and commissioners to tackle historical barriers to implementation of whole system, integrated approaches such as THRIVE. </a:t>
            </a:r>
            <a:endParaRPr lang="en-US" dirty="0" smtClean="0"/>
          </a:p>
          <a:p>
            <a:r>
              <a:rPr lang="en-US" dirty="0" smtClean="0"/>
              <a:t>Furthermore</a:t>
            </a:r>
            <a:r>
              <a:rPr lang="en-US" dirty="0"/>
              <a:t>, there is a wealth of learning to be drawn from these ‘New Care Models’, or ‘Vanguards’ to support the development of our THRIVE-like systems, and ensure that innovations are aligned with </a:t>
            </a:r>
            <a:r>
              <a:rPr lang="en-US" dirty="0" err="1"/>
              <a:t>NHSEngland’s</a:t>
            </a:r>
            <a:r>
              <a:rPr lang="en-US" dirty="0"/>
              <a:t> vision of care delivery. </a:t>
            </a:r>
            <a:endParaRPr lang="en-US" dirty="0" smtClean="0"/>
          </a:p>
          <a:p>
            <a:r>
              <a:rPr lang="en-US" dirty="0" smtClean="0"/>
              <a:t>These </a:t>
            </a:r>
            <a:r>
              <a:rPr lang="en-US" dirty="0"/>
              <a:t>new models are working to develop new approaches to bringing together health services within a locality with the aim of improving population health outcomes and delivering service efficiencies. </a:t>
            </a:r>
            <a:endParaRPr lang="en-US" dirty="0" smtClean="0"/>
          </a:p>
          <a:p>
            <a:r>
              <a:rPr lang="en-US" dirty="0" smtClean="0"/>
              <a:t>Their </a:t>
            </a:r>
            <a:r>
              <a:rPr lang="en-US" dirty="0"/>
              <a:t>aim is to understand and tackle regulatory barriers, funding problems, address issues around accountability and governance, as well as support commissioners to develop novel approaches to contracting and payment. </a:t>
            </a:r>
            <a:endParaRPr lang="en-GB" dirty="0"/>
          </a:p>
        </p:txBody>
      </p:sp>
      <p:sp>
        <p:nvSpPr>
          <p:cNvPr id="5" name="PB"/>
          <p:cNvSpPr/>
          <p:nvPr/>
        </p:nvSpPr>
        <p:spPr>
          <a:xfrm>
            <a:off x="0" y="0"/>
            <a:ext cx="0" cy="0"/>
          </a:xfrm>
          <a:prstGeom prst="rect">
            <a:avLst/>
          </a:prstGeom>
          <a:solidFill>
            <a:srgbClr val="7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864978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Which aspects are relevant to </a:t>
            </a:r>
            <a:r>
              <a:rPr lang="en-US" dirty="0" smtClean="0"/>
              <a:t>i-THRIVE</a:t>
            </a:r>
            <a:r>
              <a:rPr lang="en-US" dirty="0"/>
              <a:t>?</a:t>
            </a:r>
            <a:endParaRPr lang="en-GB" dirty="0"/>
          </a:p>
          <a:p>
            <a:endParaRPr lang="en-GB" dirty="0"/>
          </a:p>
        </p:txBody>
      </p:sp>
      <p:sp>
        <p:nvSpPr>
          <p:cNvPr id="3" name="Text Placeholder 2"/>
          <p:cNvSpPr>
            <a:spLocks noGrp="1"/>
          </p:cNvSpPr>
          <p:nvPr>
            <p:ph type="body" sz="quarter" idx="11"/>
          </p:nvPr>
        </p:nvSpPr>
        <p:spPr/>
        <p:txBody>
          <a:bodyPr/>
          <a:lstStyle/>
          <a:p>
            <a:pPr marL="0" indent="0">
              <a:buNone/>
            </a:pPr>
            <a:r>
              <a:rPr lang="en-US" dirty="0"/>
              <a:t>Developing whole system, integrated care models (place based care) has required innovation in the following domains: </a:t>
            </a:r>
            <a:endParaRPr lang="en-US" dirty="0" smtClean="0"/>
          </a:p>
          <a:p>
            <a:pPr marL="504000" lvl="1" indent="-360000">
              <a:buFont typeface="Arial" panose="020B0604020202020204" pitchFamily="34" charset="0"/>
              <a:buChar char="•"/>
            </a:pPr>
            <a:r>
              <a:rPr lang="en-US" sz="2000" dirty="0" smtClean="0"/>
              <a:t>Creating </a:t>
            </a:r>
            <a:r>
              <a:rPr lang="en-US" sz="2000" dirty="0"/>
              <a:t>new partnerships between provider </a:t>
            </a:r>
            <a:r>
              <a:rPr lang="en-US" sz="2000" dirty="0" err="1"/>
              <a:t>organisations</a:t>
            </a:r>
            <a:r>
              <a:rPr lang="en-US" sz="2000" dirty="0"/>
              <a:t>, including primary care, specialist health providers, local authority providers and providers of other statutory services (eg schools/ care homes / ambulance services </a:t>
            </a:r>
            <a:r>
              <a:rPr lang="en-US" sz="2000" dirty="0" err="1"/>
              <a:t>etc</a:t>
            </a:r>
            <a:r>
              <a:rPr lang="en-US" sz="2000" dirty="0"/>
              <a:t>). </a:t>
            </a:r>
            <a:endParaRPr lang="en-GB" sz="2000" dirty="0"/>
          </a:p>
          <a:p>
            <a:pPr marL="504000" lvl="1" indent="-360000">
              <a:buFont typeface="Arial" panose="020B0604020202020204" pitchFamily="34" charset="0"/>
              <a:buChar char="•"/>
            </a:pPr>
            <a:r>
              <a:rPr lang="en-US" sz="2000" dirty="0"/>
              <a:t>The governance and </a:t>
            </a:r>
            <a:r>
              <a:rPr lang="en-US" sz="2000" dirty="0" err="1"/>
              <a:t>organisational</a:t>
            </a:r>
            <a:r>
              <a:rPr lang="en-US" sz="2000" dirty="0"/>
              <a:t> changes needed to support the new systems: Providers are starting to put in place more formal governance systems and partnerships so that they can work together more effectively, in particular facilitating pro-active approaches to risk.</a:t>
            </a:r>
            <a:endParaRPr lang="en-GB" sz="2000" dirty="0"/>
          </a:p>
          <a:p>
            <a:pPr marL="504000" lvl="1" indent="-360000">
              <a:buFont typeface="Arial" panose="020B0604020202020204" pitchFamily="34" charset="0"/>
              <a:buChar char="•"/>
            </a:pPr>
            <a:r>
              <a:rPr lang="en-US" sz="2000" dirty="0"/>
              <a:t>Developing new approaches to budget management and joint commissioning</a:t>
            </a:r>
            <a:endParaRPr lang="en-GB" sz="2000" dirty="0"/>
          </a:p>
          <a:p>
            <a:pPr marL="504000" lvl="1" indent="-360000">
              <a:buFont typeface="Arial" panose="020B0604020202020204" pitchFamily="34" charset="0"/>
              <a:buChar char="•"/>
            </a:pPr>
            <a:r>
              <a:rPr lang="en-US" sz="2000" dirty="0"/>
              <a:t>Commissioners are considering how to contract for these new models of care and, in many cases, how to work with other commissioners in so doing</a:t>
            </a:r>
            <a:endParaRPr lang="en-GB" sz="2000" dirty="0"/>
          </a:p>
          <a:p>
            <a:pPr marL="0" indent="0">
              <a:buNone/>
            </a:pPr>
            <a:endParaRPr lang="en-GB" dirty="0"/>
          </a:p>
        </p:txBody>
      </p:sp>
      <p:sp>
        <p:nvSpPr>
          <p:cNvPr id="5" name="PB"/>
          <p:cNvSpPr/>
          <p:nvPr/>
        </p:nvSpPr>
        <p:spPr>
          <a:xfrm>
            <a:off x="0" y="0"/>
            <a:ext cx="0" cy="0"/>
          </a:xfrm>
          <a:prstGeom prst="rect">
            <a:avLst/>
          </a:prstGeom>
          <a:solidFill>
            <a:srgbClr val="7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15772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8642350" cy="950264"/>
          </a:xfrm>
        </p:spPr>
        <p:txBody>
          <a:bodyPr/>
          <a:lstStyle/>
          <a:p>
            <a:r>
              <a:rPr lang="en-US" dirty="0"/>
              <a:t>What are these new models trying to achieve that are consistent with </a:t>
            </a:r>
            <a:r>
              <a:rPr lang="en-US" dirty="0" err="1"/>
              <a:t>THRIVE’s</a:t>
            </a:r>
            <a:r>
              <a:rPr lang="en-US" dirty="0"/>
              <a:t> principles?</a:t>
            </a:r>
            <a:endParaRPr lang="en-GB" dirty="0"/>
          </a:p>
          <a:p>
            <a:endParaRPr lang="en-GB" sz="2400" dirty="0"/>
          </a:p>
        </p:txBody>
      </p:sp>
      <p:sp>
        <p:nvSpPr>
          <p:cNvPr id="3" name="Text Placeholder 2"/>
          <p:cNvSpPr>
            <a:spLocks noGrp="1"/>
          </p:cNvSpPr>
          <p:nvPr>
            <p:ph type="body" sz="quarter" idx="11"/>
          </p:nvPr>
        </p:nvSpPr>
        <p:spPr>
          <a:xfrm>
            <a:off x="250825" y="1325763"/>
            <a:ext cx="8642350" cy="5293978"/>
          </a:xfrm>
        </p:spPr>
        <p:txBody>
          <a:bodyPr/>
          <a:lstStyle/>
          <a:p>
            <a:pPr marL="0" indent="0">
              <a:spcAft>
                <a:spcPts val="0"/>
              </a:spcAft>
              <a:buNone/>
            </a:pPr>
            <a:r>
              <a:rPr lang="en-US" sz="1800" b="1" dirty="0"/>
              <a:t>Providing services in a different way to better meet needs, improve outcomes and reduce costs</a:t>
            </a:r>
            <a:endParaRPr lang="en-GB" sz="1800" b="1" dirty="0"/>
          </a:p>
          <a:p>
            <a:pPr marL="504000" lvl="1" indent="-360000">
              <a:buFont typeface="Arial" panose="020B0604020202020204" pitchFamily="34" charset="0"/>
              <a:buChar char="•"/>
            </a:pPr>
            <a:r>
              <a:rPr lang="en-US" sz="1600" dirty="0">
                <a:ea typeface="MS Mincho"/>
                <a:cs typeface="Times New Roman"/>
              </a:rPr>
              <a:t>Strengthening prevention </a:t>
            </a:r>
            <a:r>
              <a:rPr lang="en-US" sz="1600" dirty="0" smtClean="0">
                <a:ea typeface="MS Mincho"/>
                <a:cs typeface="Times New Roman"/>
              </a:rPr>
              <a:t>and </a:t>
            </a:r>
            <a:r>
              <a:rPr lang="en-US" sz="1600" dirty="0">
                <a:ea typeface="MS Mincho"/>
                <a:cs typeface="Times New Roman"/>
              </a:rPr>
              <a:t>early intervention</a:t>
            </a:r>
            <a:endParaRPr lang="en-GB" sz="1600" dirty="0">
              <a:ea typeface="MS Mincho"/>
              <a:cs typeface="Times New Roman"/>
            </a:endParaRPr>
          </a:p>
          <a:p>
            <a:pPr marL="504000" lvl="1" indent="-360000">
              <a:buFont typeface="Arial" panose="020B0604020202020204" pitchFamily="34" charset="0"/>
              <a:buChar char="•"/>
            </a:pPr>
            <a:r>
              <a:rPr lang="en-US" sz="1600" dirty="0">
                <a:ea typeface="MS Mincho"/>
                <a:cs typeface="Times New Roman"/>
              </a:rPr>
              <a:t>Pro-active care for high risk groups</a:t>
            </a:r>
            <a:endParaRPr lang="en-GB" sz="1600" dirty="0">
              <a:ea typeface="MS Mincho"/>
              <a:cs typeface="Times New Roman"/>
            </a:endParaRPr>
          </a:p>
          <a:p>
            <a:pPr marL="504000" lvl="1" indent="-360000">
              <a:buFont typeface="Arial" panose="020B0604020202020204" pitchFamily="34" charset="0"/>
              <a:buChar char="•"/>
            </a:pPr>
            <a:r>
              <a:rPr lang="en-US" sz="1600" dirty="0">
                <a:ea typeface="MS Mincho"/>
                <a:cs typeface="Times New Roman"/>
              </a:rPr>
              <a:t>More intense support for those with higher levels of </a:t>
            </a:r>
            <a:r>
              <a:rPr lang="en-US" sz="1600" dirty="0" smtClean="0">
                <a:ea typeface="MS Mincho"/>
                <a:cs typeface="Times New Roman"/>
              </a:rPr>
              <a:t>need</a:t>
            </a:r>
          </a:p>
          <a:p>
            <a:pPr marL="457200" lvl="1" indent="0">
              <a:buNone/>
            </a:pPr>
            <a:endParaRPr lang="en-GB" sz="1000" dirty="0">
              <a:ea typeface="MS Mincho"/>
              <a:cs typeface="Times New Roman"/>
            </a:endParaRPr>
          </a:p>
          <a:p>
            <a:pPr marL="0" indent="0">
              <a:spcAft>
                <a:spcPts val="0"/>
              </a:spcAft>
              <a:buNone/>
            </a:pPr>
            <a:r>
              <a:rPr lang="en-US" sz="1800" b="1" dirty="0"/>
              <a:t>Who does what</a:t>
            </a:r>
            <a:endParaRPr lang="en-GB" sz="1800" b="1" dirty="0"/>
          </a:p>
          <a:p>
            <a:pPr marL="504000" lvl="1" indent="-360000">
              <a:buFont typeface="Arial" panose="020B0604020202020204" pitchFamily="34" charset="0"/>
              <a:buChar char="•"/>
            </a:pPr>
            <a:r>
              <a:rPr lang="en-US" sz="1600" dirty="0">
                <a:ea typeface="MS Mincho"/>
                <a:cs typeface="Times New Roman"/>
              </a:rPr>
              <a:t>Changing roles of health </a:t>
            </a:r>
            <a:r>
              <a:rPr lang="en-US" sz="1600" dirty="0" smtClean="0">
                <a:ea typeface="MS Mincho"/>
                <a:cs typeface="Times New Roman"/>
              </a:rPr>
              <a:t>and </a:t>
            </a:r>
            <a:r>
              <a:rPr lang="en-US" sz="1600" dirty="0">
                <a:ea typeface="MS Mincho"/>
                <a:cs typeface="Times New Roman"/>
              </a:rPr>
              <a:t>social care professionals eg how to make more effective use of GPs, nurses and other professionals in community </a:t>
            </a:r>
            <a:r>
              <a:rPr lang="en-US" sz="1600" dirty="0" smtClean="0">
                <a:ea typeface="MS Mincho"/>
                <a:cs typeface="Times New Roman"/>
              </a:rPr>
              <a:t>based multi-disciplinary teams</a:t>
            </a:r>
          </a:p>
          <a:p>
            <a:pPr lvl="1">
              <a:buFont typeface="Arial"/>
              <a:buChar char="-"/>
            </a:pPr>
            <a:endParaRPr lang="en-GB" sz="1000" dirty="0">
              <a:ea typeface="MS Mincho"/>
              <a:cs typeface="Times New Roman"/>
            </a:endParaRPr>
          </a:p>
          <a:p>
            <a:pPr marL="0" indent="0">
              <a:spcAft>
                <a:spcPts val="0"/>
              </a:spcAft>
              <a:buNone/>
            </a:pPr>
            <a:r>
              <a:rPr lang="en-US" sz="1800" b="1" dirty="0"/>
              <a:t>Changing where care is delivered</a:t>
            </a:r>
            <a:endParaRPr lang="en-GB" sz="1800" b="1" dirty="0"/>
          </a:p>
          <a:p>
            <a:pPr marL="504000" lvl="1" indent="-360000">
              <a:buFont typeface="Arial" panose="020B0604020202020204" pitchFamily="34" charset="0"/>
              <a:buChar char="•"/>
            </a:pPr>
            <a:r>
              <a:rPr lang="en-US" sz="1600" dirty="0">
                <a:ea typeface="MS Mincho"/>
                <a:cs typeface="Times New Roman"/>
              </a:rPr>
              <a:t>Care being delivered in more appropriate settings, eg close to home, in community or other providers (schools, GPs, care homes </a:t>
            </a:r>
            <a:r>
              <a:rPr lang="en-US" sz="1600" dirty="0" err="1">
                <a:ea typeface="MS Mincho"/>
                <a:cs typeface="Times New Roman"/>
              </a:rPr>
              <a:t>etc</a:t>
            </a:r>
            <a:r>
              <a:rPr lang="en-US" sz="1600" dirty="0" smtClean="0">
                <a:ea typeface="MS Mincho"/>
                <a:cs typeface="Times New Roman"/>
              </a:rPr>
              <a:t>)</a:t>
            </a:r>
          </a:p>
          <a:p>
            <a:pPr lvl="1">
              <a:buFont typeface="Arial"/>
              <a:buChar char="-"/>
            </a:pPr>
            <a:endParaRPr lang="en-GB" sz="1000" dirty="0">
              <a:ea typeface="MS Mincho"/>
              <a:cs typeface="Times New Roman"/>
            </a:endParaRPr>
          </a:p>
          <a:p>
            <a:pPr marL="0" indent="0">
              <a:spcAft>
                <a:spcPts val="0"/>
              </a:spcAft>
              <a:buNone/>
            </a:pPr>
            <a:r>
              <a:rPr lang="en-US" sz="1800" b="1" dirty="0"/>
              <a:t>Improving co-ordination across services by overcoming institutional barriers</a:t>
            </a:r>
            <a:endParaRPr lang="en-GB" sz="1800" b="1" dirty="0"/>
          </a:p>
          <a:p>
            <a:pPr marL="504000" lvl="1" indent="-360000">
              <a:buFont typeface="Arial" panose="020B0604020202020204" pitchFamily="34" charset="0"/>
              <a:buChar char="•"/>
            </a:pPr>
            <a:r>
              <a:rPr lang="en-US" sz="1600" dirty="0">
                <a:ea typeface="MS Mincho"/>
                <a:cs typeface="Times New Roman"/>
              </a:rPr>
              <a:t>How different services work better together</a:t>
            </a:r>
            <a:endParaRPr lang="en-GB" sz="1600" dirty="0">
              <a:ea typeface="MS Mincho"/>
              <a:cs typeface="Times New Roman"/>
            </a:endParaRPr>
          </a:p>
          <a:p>
            <a:pPr marL="504000" lvl="1" indent="-360000">
              <a:buFont typeface="Arial" panose="020B0604020202020204" pitchFamily="34" charset="0"/>
              <a:buChar char="•"/>
            </a:pPr>
            <a:r>
              <a:rPr lang="en-US" sz="1600" dirty="0">
                <a:ea typeface="MS Mincho"/>
                <a:cs typeface="Times New Roman"/>
              </a:rPr>
              <a:t>Appropriate sequencing of interventions</a:t>
            </a:r>
            <a:endParaRPr lang="en-GB" sz="1600" dirty="0">
              <a:ea typeface="MS Mincho"/>
              <a:cs typeface="Times New Roman"/>
            </a:endParaRPr>
          </a:p>
          <a:p>
            <a:pPr marL="504000" lvl="1" indent="-360000">
              <a:buFont typeface="Arial" panose="020B0604020202020204" pitchFamily="34" charset="0"/>
              <a:buChar char="•"/>
            </a:pPr>
            <a:r>
              <a:rPr lang="en-US" sz="1600" dirty="0">
                <a:ea typeface="MS Mincho"/>
                <a:cs typeface="Times New Roman"/>
              </a:rPr>
              <a:t>Better manage transition</a:t>
            </a:r>
            <a:endParaRPr lang="en-GB" sz="1600" dirty="0">
              <a:ea typeface="MS Mincho"/>
              <a:cs typeface="Times New Roman"/>
            </a:endParaRPr>
          </a:p>
          <a:p>
            <a:pPr marL="504000" lvl="1" indent="-360000">
              <a:buFont typeface="Arial" panose="020B0604020202020204" pitchFamily="34" charset="0"/>
              <a:buChar char="•"/>
            </a:pPr>
            <a:r>
              <a:rPr lang="en-US" sz="1600" dirty="0">
                <a:ea typeface="MS Mincho"/>
                <a:cs typeface="Times New Roman"/>
              </a:rPr>
              <a:t>Plan capacity</a:t>
            </a:r>
            <a:endParaRPr lang="en-GB" sz="1600" dirty="0">
              <a:ea typeface="MS Mincho"/>
              <a:cs typeface="Times New Roman"/>
            </a:endParaRPr>
          </a:p>
          <a:p>
            <a:endParaRPr lang="en-GB" sz="1800" dirty="0"/>
          </a:p>
        </p:txBody>
      </p:sp>
      <p:sp>
        <p:nvSpPr>
          <p:cNvPr id="5" name="PB"/>
          <p:cNvSpPr/>
          <p:nvPr/>
        </p:nvSpPr>
        <p:spPr>
          <a:xfrm>
            <a:off x="0" y="0"/>
            <a:ext cx="0" cy="0"/>
          </a:xfrm>
          <a:prstGeom prst="rect">
            <a:avLst/>
          </a:prstGeom>
          <a:solidFill>
            <a:srgbClr val="7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72671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http://archive.teachfind.com/ttv/static.teachers.tv/shared/EMMA/microsites/readytolearn/logo-tavistock-portman.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09738" y="1068947"/>
            <a:ext cx="2979382" cy="108636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51520" y="260649"/>
            <a:ext cx="5238582" cy="492443"/>
          </a:xfrm>
          <a:prstGeom prst="rect">
            <a:avLst/>
          </a:prstGeom>
        </p:spPr>
        <p:txBody>
          <a:bodyPr wrap="square">
            <a:spAutoFit/>
          </a:bodyPr>
          <a:lstStyle/>
          <a:p>
            <a:pPr fontAlgn="auto">
              <a:spcBef>
                <a:spcPts val="0"/>
              </a:spcBef>
              <a:spcAft>
                <a:spcPts val="0"/>
              </a:spcAft>
              <a:defRPr/>
            </a:pPr>
            <a:r>
              <a:rPr lang="en-GB" sz="2600" b="1" dirty="0" smtClean="0">
                <a:solidFill>
                  <a:srgbClr val="781D7D"/>
                </a:solidFill>
              </a:rPr>
              <a:t>The THRIVE Conceptual Framework</a:t>
            </a:r>
            <a:endParaRPr lang="en-GB" sz="2600" b="1" dirty="0">
              <a:solidFill>
                <a:srgbClr val="781D7D"/>
              </a:solidFill>
            </a:endParaRPr>
          </a:p>
        </p:txBody>
      </p:sp>
      <p:pic>
        <p:nvPicPr>
          <p:cNvPr id="7" name="Picture 6"/>
          <p:cNvPicPr>
            <a:picLocks noChangeAspect="1"/>
          </p:cNvPicPr>
          <p:nvPr/>
        </p:nvPicPr>
        <p:blipFill>
          <a:blip r:embed="rId4"/>
          <a:stretch>
            <a:fillRect/>
          </a:stretch>
        </p:blipFill>
        <p:spPr>
          <a:xfrm>
            <a:off x="6530454" y="2155308"/>
            <a:ext cx="2267890" cy="712392"/>
          </a:xfrm>
          <a:prstGeom prst="rect">
            <a:avLst/>
          </a:prstGeom>
        </p:spPr>
      </p:pic>
      <p:sp>
        <p:nvSpPr>
          <p:cNvPr id="11" name="TextBox 10"/>
          <p:cNvSpPr txBox="1"/>
          <p:nvPr/>
        </p:nvSpPr>
        <p:spPr>
          <a:xfrm>
            <a:off x="251520" y="1167806"/>
            <a:ext cx="5352867" cy="5570756"/>
          </a:xfrm>
          <a:prstGeom prst="rect">
            <a:avLst/>
          </a:prstGeom>
          <a:noFill/>
        </p:spPr>
        <p:txBody>
          <a:bodyPr wrap="square" rtlCol="0">
            <a:spAutoFit/>
          </a:bodyPr>
          <a:lstStyle/>
          <a:p>
            <a:pPr>
              <a:buClr>
                <a:srgbClr val="A4D620"/>
              </a:buClr>
            </a:pPr>
            <a:r>
              <a:rPr lang="en-US" sz="2000" dirty="0"/>
              <a:t>The THRIVE conceptual framework </a:t>
            </a:r>
            <a:r>
              <a:rPr lang="en-US" sz="2000" dirty="0" smtClean="0"/>
              <a:t>(Wolpert, et al. 2016) was </a:t>
            </a:r>
            <a:r>
              <a:rPr lang="en-US" sz="2000" dirty="0"/>
              <a:t>developed as a collaboration between the Anna Freud National Centre for Children and Families and the Tavistock and Portman NHS Foundation Trust</a:t>
            </a:r>
            <a:r>
              <a:rPr lang="en-US" sz="2000" dirty="0" smtClean="0"/>
              <a:t>.</a:t>
            </a:r>
          </a:p>
          <a:p>
            <a:pPr marL="285750" indent="-285750">
              <a:buClr>
                <a:srgbClr val="A4D620"/>
              </a:buClr>
              <a:buFont typeface="Arial" panose="020B0604020202020204" pitchFamily="34" charset="0"/>
              <a:buChar char="•"/>
            </a:pPr>
            <a:endParaRPr lang="en-US" sz="2000" dirty="0"/>
          </a:p>
          <a:p>
            <a:pPr>
              <a:buClr>
                <a:srgbClr val="A4D620"/>
              </a:buClr>
            </a:pPr>
            <a:r>
              <a:rPr lang="en-GB" sz="2000" dirty="0">
                <a:solidFill>
                  <a:prstClr val="black"/>
                </a:solidFill>
              </a:rPr>
              <a:t>Built on learning from:</a:t>
            </a:r>
          </a:p>
          <a:p>
            <a:pPr marL="216000" indent="-216000">
              <a:buClr>
                <a:srgbClr val="A4D620"/>
              </a:buClr>
              <a:buFont typeface="Arial" panose="020B0604020202020204" pitchFamily="34" charset="0"/>
              <a:buChar char="•"/>
            </a:pPr>
            <a:r>
              <a:rPr lang="en-GB" sz="2000" b="1" dirty="0">
                <a:solidFill>
                  <a:prstClr val="black"/>
                </a:solidFill>
              </a:rPr>
              <a:t>Child Outcomes Research Consortium (CORC)</a:t>
            </a:r>
            <a:r>
              <a:rPr lang="en-GB" sz="2000" dirty="0">
                <a:solidFill>
                  <a:prstClr val="black"/>
                </a:solidFill>
              </a:rPr>
              <a:t>; use of patient reported outcome measures to transform practice: </a:t>
            </a:r>
            <a:r>
              <a:rPr lang="en-GB" sz="2000" dirty="0">
                <a:solidFill>
                  <a:prstClr val="black"/>
                </a:solidFill>
                <a:hlinkClick r:id="rId5"/>
              </a:rPr>
              <a:t>www.corc.uk.net</a:t>
            </a:r>
            <a:r>
              <a:rPr lang="en-GB" sz="2000" dirty="0">
                <a:solidFill>
                  <a:prstClr val="black"/>
                </a:solidFill>
              </a:rPr>
              <a:t>  </a:t>
            </a:r>
          </a:p>
          <a:p>
            <a:pPr marL="216000" indent="-216000">
              <a:buClr>
                <a:srgbClr val="A4D620"/>
              </a:buClr>
              <a:buFont typeface="Arial" panose="020B0604020202020204" pitchFamily="34" charset="0"/>
              <a:buChar char="•"/>
            </a:pPr>
            <a:r>
              <a:rPr lang="en-GB" sz="2000" b="1" dirty="0">
                <a:solidFill>
                  <a:prstClr val="black"/>
                </a:solidFill>
              </a:rPr>
              <a:t>Choice and Partnership Approach (CAPA)</a:t>
            </a:r>
            <a:r>
              <a:rPr lang="en-GB" sz="2000" dirty="0">
                <a:solidFill>
                  <a:prstClr val="black"/>
                </a:solidFill>
              </a:rPr>
              <a:t>; how to manage flow and embed shared decision making: </a:t>
            </a:r>
            <a:r>
              <a:rPr lang="en-GB" sz="2000" dirty="0">
                <a:solidFill>
                  <a:prstClr val="black"/>
                </a:solidFill>
                <a:hlinkClick r:id="rId6"/>
              </a:rPr>
              <a:t>http://capa.co.uk/</a:t>
            </a:r>
            <a:r>
              <a:rPr lang="en-GB" sz="2000" dirty="0">
                <a:solidFill>
                  <a:prstClr val="black"/>
                </a:solidFill>
              </a:rPr>
              <a:t> </a:t>
            </a:r>
          </a:p>
          <a:p>
            <a:pPr marL="216000" indent="-216000">
              <a:buClr>
                <a:srgbClr val="A4D620"/>
              </a:buClr>
              <a:buFont typeface="Arial" panose="020B0604020202020204" pitchFamily="34" charset="0"/>
              <a:buChar char="•"/>
            </a:pPr>
            <a:r>
              <a:rPr lang="en-GB" sz="2000" b="1" dirty="0">
                <a:solidFill>
                  <a:prstClr val="black"/>
                </a:solidFill>
              </a:rPr>
              <a:t>Payment Systems in CAMHS development</a:t>
            </a:r>
            <a:r>
              <a:rPr lang="en-GB" sz="2000" dirty="0">
                <a:solidFill>
                  <a:prstClr val="black"/>
                </a:solidFill>
              </a:rPr>
              <a:t>; 19 case mix adjusted groupings: </a:t>
            </a:r>
            <a:r>
              <a:rPr lang="en-GB" sz="2000" dirty="0">
                <a:solidFill>
                  <a:prstClr val="black"/>
                </a:solidFill>
                <a:hlinkClick r:id="rId7"/>
              </a:rPr>
              <a:t>http://pbrcamhs.org/final-report-published/</a:t>
            </a:r>
            <a:endParaRPr lang="en-GB" sz="2000" dirty="0">
              <a:solidFill>
                <a:prstClr val="black"/>
              </a:solidFill>
            </a:endParaRPr>
          </a:p>
          <a:p>
            <a:pPr marL="285750" indent="-285750">
              <a:buClr>
                <a:srgbClr val="A4D620"/>
              </a:buClr>
              <a:buFont typeface="Arial" panose="020B0604020202020204" pitchFamily="34" charset="0"/>
              <a:buChar char="•"/>
            </a:pPr>
            <a:endParaRPr lang="en-US" dirty="0"/>
          </a:p>
          <a:p>
            <a:pPr marL="285750" indent="-285750">
              <a:buClr>
                <a:srgbClr val="A4D620"/>
              </a:buClr>
              <a:buFont typeface="Arial" panose="020B0604020202020204" pitchFamily="34" charset="0"/>
              <a:buChar char="•"/>
            </a:pPr>
            <a:endParaRPr lang="en-US" dirty="0"/>
          </a:p>
        </p:txBody>
      </p:sp>
      <p:pic>
        <p:nvPicPr>
          <p:cNvPr id="5" name="Picture 4"/>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619978" y="3284353"/>
            <a:ext cx="2178366" cy="3084221"/>
          </a:xfrm>
          <a:prstGeom prst="rect">
            <a:avLst/>
          </a:prstGeom>
        </p:spPr>
      </p:pic>
    </p:spTree>
    <p:extLst>
      <p:ext uri="{BB962C8B-B14F-4D97-AF65-F5344CB8AC3E}">
        <p14:creationId xmlns:p14="http://schemas.microsoft.com/office/powerpoint/2010/main" val="26461363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7824229" cy="834354"/>
          </a:xfrm>
        </p:spPr>
        <p:txBody>
          <a:bodyPr/>
          <a:lstStyle/>
          <a:p>
            <a:r>
              <a:rPr lang="en-GB" dirty="0" smtClean="0"/>
              <a:t>Key issues to keep in mind when thinking about redesign in [enter name place]</a:t>
            </a:r>
            <a:endParaRPr lang="en-GB" dirty="0"/>
          </a:p>
          <a:p>
            <a:endParaRPr lang="en-GB" sz="2400" dirty="0"/>
          </a:p>
        </p:txBody>
      </p:sp>
      <p:sp>
        <p:nvSpPr>
          <p:cNvPr id="3" name="Text Placeholder 2"/>
          <p:cNvSpPr>
            <a:spLocks noGrp="1"/>
          </p:cNvSpPr>
          <p:nvPr>
            <p:ph type="body" sz="quarter" idx="11"/>
          </p:nvPr>
        </p:nvSpPr>
        <p:spPr>
          <a:xfrm>
            <a:off x="250825" y="1325763"/>
            <a:ext cx="8642350" cy="5293978"/>
          </a:xfrm>
        </p:spPr>
        <p:txBody>
          <a:bodyPr/>
          <a:lstStyle/>
          <a:p>
            <a:pPr>
              <a:spcAft>
                <a:spcPts val="0"/>
              </a:spcAft>
              <a:buClr>
                <a:schemeClr val="accent4"/>
              </a:buClr>
              <a:buFont typeface="+mj-lt"/>
              <a:buAutoNum type="arabicPeriod"/>
            </a:pPr>
            <a:r>
              <a:rPr lang="en-US" sz="2800" dirty="0"/>
              <a:t>Providing services in a different way to better meet needs, improve outcomes and reduce costs</a:t>
            </a:r>
            <a:endParaRPr lang="en-GB" sz="2800" dirty="0"/>
          </a:p>
          <a:p>
            <a:pPr marL="685800" lvl="1" indent="-228600">
              <a:buClr>
                <a:schemeClr val="accent4"/>
              </a:buClr>
              <a:buFont typeface="+mj-lt"/>
              <a:buAutoNum type="arabicPeriod"/>
            </a:pPr>
            <a:endParaRPr lang="en-GB" sz="2800" dirty="0">
              <a:ea typeface="MS Mincho"/>
              <a:cs typeface="Times New Roman"/>
            </a:endParaRPr>
          </a:p>
          <a:p>
            <a:pPr>
              <a:spcAft>
                <a:spcPts val="0"/>
              </a:spcAft>
              <a:buClr>
                <a:schemeClr val="accent4"/>
              </a:buClr>
              <a:buFont typeface="+mj-lt"/>
              <a:buAutoNum type="arabicPeriod"/>
            </a:pPr>
            <a:r>
              <a:rPr lang="en-US" sz="2800" dirty="0"/>
              <a:t>Who does what</a:t>
            </a:r>
            <a:endParaRPr lang="en-GB" sz="2800" dirty="0"/>
          </a:p>
          <a:p>
            <a:pPr lvl="1">
              <a:buClr>
                <a:schemeClr val="accent4"/>
              </a:buClr>
              <a:buFont typeface="+mj-lt"/>
              <a:buAutoNum type="arabicPeriod"/>
            </a:pPr>
            <a:endParaRPr lang="en-GB" sz="2800" dirty="0">
              <a:ea typeface="MS Mincho"/>
              <a:cs typeface="Times New Roman"/>
            </a:endParaRPr>
          </a:p>
          <a:p>
            <a:pPr>
              <a:spcAft>
                <a:spcPts val="0"/>
              </a:spcAft>
              <a:buClr>
                <a:schemeClr val="accent4"/>
              </a:buClr>
              <a:buFont typeface="+mj-lt"/>
              <a:buAutoNum type="arabicPeriod"/>
            </a:pPr>
            <a:r>
              <a:rPr lang="en-US" sz="2800" dirty="0"/>
              <a:t>Changing where care is delivered</a:t>
            </a:r>
            <a:endParaRPr lang="en-GB" sz="2800" dirty="0"/>
          </a:p>
          <a:p>
            <a:pPr lvl="1">
              <a:buClr>
                <a:schemeClr val="accent4"/>
              </a:buClr>
              <a:buFont typeface="+mj-lt"/>
              <a:buAutoNum type="arabicPeriod"/>
            </a:pPr>
            <a:endParaRPr lang="en-GB" sz="2800" dirty="0">
              <a:ea typeface="MS Mincho"/>
              <a:cs typeface="Times New Roman"/>
            </a:endParaRPr>
          </a:p>
          <a:p>
            <a:pPr>
              <a:spcAft>
                <a:spcPts val="0"/>
              </a:spcAft>
              <a:buClr>
                <a:schemeClr val="accent4"/>
              </a:buClr>
              <a:buFont typeface="+mj-lt"/>
              <a:buAutoNum type="arabicPeriod"/>
            </a:pPr>
            <a:r>
              <a:rPr lang="en-US" sz="2800" dirty="0"/>
              <a:t>Improving co-ordination across services by overcoming institutional barriers</a:t>
            </a:r>
            <a:endParaRPr lang="en-GB" sz="2800" dirty="0"/>
          </a:p>
          <a:p>
            <a:pPr marL="0" indent="0">
              <a:buNone/>
            </a:pPr>
            <a:endParaRPr lang="en-GB" sz="1800" dirty="0"/>
          </a:p>
        </p:txBody>
      </p:sp>
      <p:sp>
        <p:nvSpPr>
          <p:cNvPr id="5" name="PB"/>
          <p:cNvSpPr/>
          <p:nvPr/>
        </p:nvSpPr>
        <p:spPr>
          <a:xfrm>
            <a:off x="0" y="0"/>
            <a:ext cx="0" cy="0"/>
          </a:xfrm>
          <a:prstGeom prst="rect">
            <a:avLst/>
          </a:prstGeom>
          <a:solidFill>
            <a:srgbClr val="7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859590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Plans for redesign</a:t>
            </a:r>
            <a:endParaRPr lang="en-GB" dirty="0"/>
          </a:p>
        </p:txBody>
      </p:sp>
      <p:sp>
        <p:nvSpPr>
          <p:cNvPr id="3" name="Text Placeholder 2"/>
          <p:cNvSpPr>
            <a:spLocks noGrp="1"/>
          </p:cNvSpPr>
          <p:nvPr>
            <p:ph type="body" sz="quarter" idx="11"/>
          </p:nvPr>
        </p:nvSpPr>
        <p:spPr>
          <a:xfrm>
            <a:off x="250825" y="945565"/>
            <a:ext cx="8642350" cy="4643866"/>
          </a:xfrm>
        </p:spPr>
        <p:txBody>
          <a:bodyPr/>
          <a:lstStyle/>
          <a:p>
            <a:r>
              <a:rPr lang="en-GB" sz="2200" dirty="0" smtClean="0"/>
              <a:t>Keep in mind the work that we have done over the past couple of months in our workshops</a:t>
            </a:r>
          </a:p>
          <a:p>
            <a:r>
              <a:rPr lang="en-GB" sz="2200" dirty="0" smtClean="0"/>
              <a:t>We are going to carry out a dream, design, do exercise and then really focus on the ‘do’ by setting action points for the next six months</a:t>
            </a:r>
          </a:p>
          <a:p>
            <a:pPr marL="0" indent="0">
              <a:buNone/>
            </a:pPr>
            <a:endParaRPr lang="en-GB" sz="2200" dirty="0" smtClean="0"/>
          </a:p>
          <a:p>
            <a:pPr marL="0" indent="0">
              <a:buNone/>
            </a:pPr>
            <a:r>
              <a:rPr lang="en-GB" sz="2200" b="1" dirty="0" smtClean="0"/>
              <a:t>Group Exercise</a:t>
            </a:r>
          </a:p>
          <a:p>
            <a:r>
              <a:rPr lang="en-GB" sz="2200" dirty="0" smtClean="0"/>
              <a:t>In your group take a new piece of flip chart paper and divide it into four columns</a:t>
            </a:r>
          </a:p>
          <a:p>
            <a:r>
              <a:rPr lang="en-GB" sz="2200" dirty="0" smtClean="0"/>
              <a:t>As a whole group, decide on [enter number of tables] of the top five priorities to focus on</a:t>
            </a:r>
          </a:p>
          <a:p>
            <a:r>
              <a:rPr lang="en-GB" sz="2200" dirty="0" smtClean="0"/>
              <a:t>Each table can then chose one of the [enter number of tables] priorities to work on</a:t>
            </a:r>
          </a:p>
          <a:p>
            <a:endParaRPr lang="en-GB" dirty="0"/>
          </a:p>
        </p:txBody>
      </p:sp>
      <p:sp>
        <p:nvSpPr>
          <p:cNvPr id="5" name="PB"/>
          <p:cNvSpPr/>
          <p:nvPr/>
        </p:nvSpPr>
        <p:spPr>
          <a:xfrm>
            <a:off x="0" y="0"/>
            <a:ext cx="0" cy="0"/>
          </a:xfrm>
          <a:prstGeom prst="rect">
            <a:avLst/>
          </a:prstGeom>
          <a:solidFill>
            <a:srgbClr val="7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34482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Plans for redesign</a:t>
            </a:r>
            <a:endParaRPr lang="en-GB" dirty="0"/>
          </a:p>
        </p:txBody>
      </p:sp>
      <p:sp>
        <p:nvSpPr>
          <p:cNvPr id="3" name="Text Placeholder 2"/>
          <p:cNvSpPr>
            <a:spLocks noGrp="1"/>
          </p:cNvSpPr>
          <p:nvPr>
            <p:ph type="body" sz="quarter" idx="11"/>
          </p:nvPr>
        </p:nvSpPr>
        <p:spPr>
          <a:xfrm>
            <a:off x="250825" y="945565"/>
            <a:ext cx="8642350" cy="5416597"/>
          </a:xfrm>
        </p:spPr>
        <p:txBody>
          <a:bodyPr/>
          <a:lstStyle/>
          <a:p>
            <a:pPr marL="0" indent="0">
              <a:buNone/>
            </a:pPr>
            <a:r>
              <a:rPr lang="en-GB" sz="2200" b="1" dirty="0" smtClean="0"/>
              <a:t>30 minutes</a:t>
            </a:r>
          </a:p>
          <a:p>
            <a:r>
              <a:rPr lang="en-GB" sz="2200" dirty="0" smtClean="0"/>
              <a:t>Populate the first two columns with the following information:</a:t>
            </a:r>
          </a:p>
          <a:p>
            <a:endParaRPr lang="en-GB" sz="2200" dirty="0" smtClean="0"/>
          </a:p>
          <a:p>
            <a:endParaRPr lang="en-GB" sz="2200" dirty="0" smtClean="0"/>
          </a:p>
          <a:p>
            <a:endParaRPr lang="en-GB" sz="2200" dirty="0"/>
          </a:p>
          <a:p>
            <a:endParaRPr lang="en-GB" sz="2200" dirty="0" smtClean="0"/>
          </a:p>
          <a:p>
            <a:endParaRPr lang="en-GB" sz="2200" dirty="0"/>
          </a:p>
          <a:p>
            <a:endParaRPr lang="en-GB" sz="2200" dirty="0" smtClean="0"/>
          </a:p>
          <a:p>
            <a:endParaRPr lang="en-GB" sz="2200" dirty="0"/>
          </a:p>
          <a:p>
            <a:pPr marL="0" indent="0">
              <a:buNone/>
            </a:pPr>
            <a:endParaRPr lang="en-GB" sz="2200" dirty="0"/>
          </a:p>
        </p:txBody>
      </p:sp>
      <p:graphicFrame>
        <p:nvGraphicFramePr>
          <p:cNvPr id="4" name="Table 3"/>
          <p:cNvGraphicFramePr>
            <a:graphicFrameLocks noGrp="1"/>
          </p:cNvGraphicFramePr>
          <p:nvPr>
            <p:extLst>
              <p:ext uri="{D42A27DB-BD31-4B8C-83A1-F6EECF244321}">
                <p14:modId xmlns:p14="http://schemas.microsoft.com/office/powerpoint/2010/main" val="1961130633"/>
              </p:ext>
            </p:extLst>
          </p:nvPr>
        </p:nvGraphicFramePr>
        <p:xfrm>
          <a:off x="353854" y="2143414"/>
          <a:ext cx="8287869" cy="3600563"/>
        </p:xfrm>
        <a:graphic>
          <a:graphicData uri="http://schemas.openxmlformats.org/drawingml/2006/table">
            <a:tbl>
              <a:tblPr firstRow="1" bandRow="1">
                <a:tableStyleId>{2D5ABB26-0587-4C30-8999-92F81FD0307C}</a:tableStyleId>
              </a:tblPr>
              <a:tblGrid>
                <a:gridCol w="4115115"/>
                <a:gridCol w="4172754"/>
              </a:tblGrid>
              <a:tr h="512741">
                <a:tc>
                  <a:txBody>
                    <a:bodyPr/>
                    <a:lstStyle/>
                    <a:p>
                      <a:r>
                        <a:rPr lang="en-GB" sz="2200" dirty="0" smtClean="0">
                          <a:solidFill>
                            <a:schemeClr val="accent4"/>
                          </a:solidFill>
                        </a:rPr>
                        <a:t>Dream</a:t>
                      </a:r>
                      <a:endParaRPr lang="en-GB" sz="2200" dirty="0">
                        <a:solidFill>
                          <a:schemeClr val="accent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200" dirty="0" smtClean="0">
                          <a:solidFill>
                            <a:schemeClr val="accent4"/>
                          </a:solidFill>
                        </a:rPr>
                        <a:t>Design</a:t>
                      </a:r>
                      <a:endParaRPr lang="en-GB" sz="2200" dirty="0">
                        <a:solidFill>
                          <a:schemeClr val="accent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87822">
                <a:tc>
                  <a:txBody>
                    <a:bodyPr/>
                    <a:lstStyle/>
                    <a:p>
                      <a:r>
                        <a:rPr lang="en-GB" sz="2200" dirty="0" smtClean="0"/>
                        <a:t>What would</a:t>
                      </a:r>
                      <a:r>
                        <a:rPr lang="en-GB" sz="2200" baseline="0" dirty="0" smtClean="0"/>
                        <a:t> the ultimate dream be? </a:t>
                      </a:r>
                    </a:p>
                    <a:p>
                      <a:endParaRPr lang="en-GB" sz="2200" baseline="0" dirty="0" smtClean="0"/>
                    </a:p>
                    <a:p>
                      <a:r>
                        <a:rPr lang="en-GB" sz="2200" baseline="0" dirty="0" smtClean="0"/>
                        <a:t>This should be the priority that you have agreed to focus on – feel free to add more information about your vision for [enter place name] in relation to the priority</a:t>
                      </a:r>
                      <a:endParaRPr lang="en-GB"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200" dirty="0" smtClean="0"/>
                        <a:t>What should it look like?</a:t>
                      </a:r>
                    </a:p>
                    <a:p>
                      <a:endParaRPr lang="en-GB" sz="2200" dirty="0" smtClean="0"/>
                    </a:p>
                    <a:p>
                      <a:r>
                        <a:rPr lang="en-GB" sz="2200" dirty="0" smtClean="0"/>
                        <a:t>Consider</a:t>
                      </a:r>
                      <a:r>
                        <a:rPr lang="en-GB" sz="2200" baseline="0" dirty="0" smtClean="0"/>
                        <a:t> how young people would view it, what the organisational structure would be, what partnerships would need to be in place, staffing, location of service, modes of delivery</a:t>
                      </a:r>
                      <a:endParaRPr lang="en-GB"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PB"/>
          <p:cNvSpPr/>
          <p:nvPr/>
        </p:nvSpPr>
        <p:spPr>
          <a:xfrm>
            <a:off x="0" y="0"/>
            <a:ext cx="0" cy="0"/>
          </a:xfrm>
          <a:prstGeom prst="rect">
            <a:avLst/>
          </a:prstGeom>
          <a:solidFill>
            <a:srgbClr val="7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812712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Plans for redesign</a:t>
            </a:r>
            <a:endParaRPr lang="en-GB" dirty="0"/>
          </a:p>
        </p:txBody>
      </p:sp>
      <p:sp>
        <p:nvSpPr>
          <p:cNvPr id="3" name="Text Placeholder 2"/>
          <p:cNvSpPr>
            <a:spLocks noGrp="1"/>
          </p:cNvSpPr>
          <p:nvPr>
            <p:ph type="body" sz="quarter" idx="11"/>
          </p:nvPr>
        </p:nvSpPr>
        <p:spPr>
          <a:xfrm>
            <a:off x="250825" y="945565"/>
            <a:ext cx="8642350" cy="5416597"/>
          </a:xfrm>
        </p:spPr>
        <p:txBody>
          <a:bodyPr/>
          <a:lstStyle/>
          <a:p>
            <a:pPr marL="0" indent="0">
              <a:buNone/>
            </a:pPr>
            <a:r>
              <a:rPr lang="en-GB" sz="2200" b="1" dirty="0" smtClean="0"/>
              <a:t>30 minutes</a:t>
            </a:r>
          </a:p>
          <a:p>
            <a:r>
              <a:rPr lang="en-GB" sz="2200" dirty="0" smtClean="0"/>
              <a:t>Populate the second two columns with the following information:</a:t>
            </a:r>
          </a:p>
          <a:p>
            <a:endParaRPr lang="en-GB" sz="2200" dirty="0" smtClean="0"/>
          </a:p>
          <a:p>
            <a:endParaRPr lang="en-GB" dirty="0" smtClean="0"/>
          </a:p>
          <a:p>
            <a:endParaRPr lang="en-GB" dirty="0"/>
          </a:p>
          <a:p>
            <a:endParaRPr lang="en-GB" dirty="0" smtClean="0"/>
          </a:p>
          <a:p>
            <a:endParaRPr lang="en-GB" dirty="0"/>
          </a:p>
          <a:p>
            <a:endParaRPr lang="en-GB" dirty="0" smtClean="0"/>
          </a:p>
          <a:p>
            <a:endParaRPr lang="en-GB" dirty="0"/>
          </a:p>
          <a:p>
            <a:pPr marL="0" indent="0">
              <a:buNone/>
            </a:pPr>
            <a:endParaRPr lang="en-GB" dirty="0"/>
          </a:p>
          <a:p>
            <a:pPr marL="0" indent="0">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4171677725"/>
              </p:ext>
            </p:extLst>
          </p:nvPr>
        </p:nvGraphicFramePr>
        <p:xfrm>
          <a:off x="353855" y="2023892"/>
          <a:ext cx="8539320" cy="3234257"/>
        </p:xfrm>
        <a:graphic>
          <a:graphicData uri="http://schemas.openxmlformats.org/drawingml/2006/table">
            <a:tbl>
              <a:tblPr firstRow="1" bandRow="1">
                <a:tableStyleId>{2D5ABB26-0587-4C30-8999-92F81FD0307C}</a:tableStyleId>
              </a:tblPr>
              <a:tblGrid>
                <a:gridCol w="4063599"/>
                <a:gridCol w="4475721"/>
              </a:tblGrid>
              <a:tr h="460577">
                <a:tc>
                  <a:txBody>
                    <a:bodyPr/>
                    <a:lstStyle/>
                    <a:p>
                      <a:r>
                        <a:rPr lang="en-GB" sz="2200" dirty="0" smtClean="0">
                          <a:solidFill>
                            <a:schemeClr val="accent4"/>
                          </a:solidFill>
                        </a:rPr>
                        <a:t>Do</a:t>
                      </a:r>
                      <a:endParaRPr lang="en-GB" sz="2200" dirty="0">
                        <a:solidFill>
                          <a:schemeClr val="accent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200" dirty="0" smtClean="0">
                          <a:solidFill>
                            <a:schemeClr val="accent4"/>
                          </a:solidFill>
                        </a:rPr>
                        <a:t>Who</a:t>
                      </a:r>
                      <a:endParaRPr lang="en-GB" sz="2200" dirty="0">
                        <a:solidFill>
                          <a:schemeClr val="accent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17074">
                <a:tc>
                  <a:txBody>
                    <a:bodyPr/>
                    <a:lstStyle/>
                    <a:p>
                      <a:r>
                        <a:rPr lang="en-GB" sz="2200" dirty="0" smtClean="0"/>
                        <a:t>What are the</a:t>
                      </a:r>
                      <a:r>
                        <a:rPr lang="en-GB" sz="2200" baseline="0" dirty="0" smtClean="0"/>
                        <a:t> action points that could be undertaken in the next six months in order to progress towards what you have outlined in the design column?</a:t>
                      </a:r>
                    </a:p>
                    <a:p>
                      <a:endParaRPr lang="en-GB" sz="2200" baseline="0" dirty="0" smtClean="0"/>
                    </a:p>
                    <a:p>
                      <a:r>
                        <a:rPr lang="en-GB" sz="2200" baseline="0" dirty="0" smtClean="0"/>
                        <a:t>Remember to put a completion date next to each action point!</a:t>
                      </a:r>
                      <a:endParaRPr lang="en-GB"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200" dirty="0" smtClean="0"/>
                        <a:t>Who should complete the action point?</a:t>
                      </a:r>
                    </a:p>
                    <a:p>
                      <a:endParaRPr lang="en-GB" sz="2200" dirty="0" smtClean="0"/>
                    </a:p>
                    <a:p>
                      <a:r>
                        <a:rPr lang="en-GB" sz="2200" dirty="0" smtClean="0"/>
                        <a:t>Each action point should have a listed responsible person.</a:t>
                      </a:r>
                      <a:endParaRPr lang="en-GB"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PB"/>
          <p:cNvSpPr/>
          <p:nvPr/>
        </p:nvSpPr>
        <p:spPr>
          <a:xfrm>
            <a:off x="0" y="0"/>
            <a:ext cx="0" cy="0"/>
          </a:xfrm>
          <a:prstGeom prst="rect">
            <a:avLst/>
          </a:prstGeom>
          <a:solidFill>
            <a:srgbClr val="7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066139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Plans for redesign: feedback</a:t>
            </a:r>
            <a:endParaRPr lang="en-GB" dirty="0"/>
          </a:p>
        </p:txBody>
      </p:sp>
      <p:sp>
        <p:nvSpPr>
          <p:cNvPr id="3" name="Text Placeholder 2"/>
          <p:cNvSpPr>
            <a:spLocks noGrp="1"/>
          </p:cNvSpPr>
          <p:nvPr>
            <p:ph type="body" sz="quarter" idx="11"/>
          </p:nvPr>
        </p:nvSpPr>
        <p:spPr>
          <a:xfrm>
            <a:off x="250825" y="1441404"/>
            <a:ext cx="8642350" cy="2435138"/>
          </a:xfrm>
        </p:spPr>
        <p:txBody>
          <a:bodyPr/>
          <a:lstStyle/>
          <a:p>
            <a:pPr marL="0" indent="0">
              <a:buNone/>
            </a:pPr>
            <a:r>
              <a:rPr lang="en-GB" sz="2200" b="1" dirty="0" smtClean="0"/>
              <a:t>30 minutes</a:t>
            </a:r>
          </a:p>
          <a:p>
            <a:r>
              <a:rPr lang="en-GB" sz="2200" dirty="0" smtClean="0"/>
              <a:t>Feedback to the group the action points that you have agreed on to take i-THRIVE forward in [enter name place]</a:t>
            </a:r>
          </a:p>
          <a:p>
            <a:r>
              <a:rPr lang="en-GB" sz="2200" dirty="0" smtClean="0"/>
              <a:t>Are they any additional points from the other table?</a:t>
            </a:r>
          </a:p>
          <a:p>
            <a:r>
              <a:rPr lang="en-GB" sz="2200" dirty="0" smtClean="0"/>
              <a:t>Agree finalised action points</a:t>
            </a:r>
          </a:p>
          <a:p>
            <a:endParaRPr lang="en-GB" sz="2200" dirty="0" smtClean="0"/>
          </a:p>
          <a:p>
            <a:endParaRPr lang="en-GB" dirty="0" smtClean="0"/>
          </a:p>
          <a:p>
            <a:endParaRPr lang="en-GB" dirty="0"/>
          </a:p>
          <a:p>
            <a:endParaRPr lang="en-GB" dirty="0" smtClean="0"/>
          </a:p>
          <a:p>
            <a:endParaRPr lang="en-GB" dirty="0"/>
          </a:p>
          <a:p>
            <a:endParaRPr lang="en-GB" dirty="0" smtClean="0"/>
          </a:p>
          <a:p>
            <a:endParaRPr lang="en-GB" dirty="0"/>
          </a:p>
          <a:p>
            <a:pPr marL="0" indent="0">
              <a:buNone/>
            </a:pPr>
            <a:endParaRPr lang="en-GB" dirty="0"/>
          </a:p>
          <a:p>
            <a:pPr marL="0" indent="0">
              <a:buNone/>
            </a:pPr>
            <a:endParaRPr lang="en-GB" dirty="0"/>
          </a:p>
        </p:txBody>
      </p:sp>
      <p:sp>
        <p:nvSpPr>
          <p:cNvPr id="5" name="PB"/>
          <p:cNvSpPr/>
          <p:nvPr/>
        </p:nvSpPr>
        <p:spPr>
          <a:xfrm>
            <a:off x="0" y="0"/>
            <a:ext cx="0" cy="0"/>
          </a:xfrm>
          <a:prstGeom prst="rect">
            <a:avLst/>
          </a:prstGeom>
          <a:solidFill>
            <a:srgbClr val="7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45221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403967"/>
            <a:ext cx="7772400" cy="2596658"/>
          </a:xfrm>
        </p:spPr>
        <p:txBody>
          <a:bodyPr/>
          <a:lstStyle/>
          <a:p>
            <a:r>
              <a:rPr lang="en-GB" sz="3600" dirty="0" smtClean="0">
                <a:solidFill>
                  <a:schemeClr val="accent5"/>
                </a:solidFill>
              </a:rPr>
              <a:t>Next Steps</a:t>
            </a:r>
            <a:endParaRPr lang="en-US" sz="3600" b="1" i="1" dirty="0">
              <a:solidFill>
                <a:schemeClr val="accent5"/>
              </a:solidFill>
            </a:endParaRPr>
          </a:p>
        </p:txBody>
      </p:sp>
      <p:sp>
        <p:nvSpPr>
          <p:cNvPr id="3" name="PB"/>
          <p:cNvSpPr/>
          <p:nvPr/>
        </p:nvSpPr>
        <p:spPr>
          <a:xfrm>
            <a:off x="0" y="0"/>
            <a:ext cx="0" cy="0"/>
          </a:xfrm>
          <a:prstGeom prst="rect">
            <a:avLst/>
          </a:prstGeom>
          <a:solidFill>
            <a:srgbClr val="7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27726188"/>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Next steps</a:t>
            </a:r>
            <a:endParaRPr lang="en-US" dirty="0"/>
          </a:p>
        </p:txBody>
      </p:sp>
      <p:sp>
        <p:nvSpPr>
          <p:cNvPr id="3" name="Text Placeholder 2"/>
          <p:cNvSpPr>
            <a:spLocks noGrp="1"/>
          </p:cNvSpPr>
          <p:nvPr>
            <p:ph type="body" sz="quarter" idx="11"/>
          </p:nvPr>
        </p:nvSpPr>
        <p:spPr/>
        <p:txBody>
          <a:bodyPr/>
          <a:lstStyle/>
          <a:p>
            <a:r>
              <a:rPr lang="en-US" sz="2200" dirty="0" smtClean="0"/>
              <a:t>Action points typed up and sent out to the group</a:t>
            </a:r>
          </a:p>
          <a:p>
            <a:pPr marL="0" indent="0">
              <a:buNone/>
            </a:pPr>
            <a:endParaRPr lang="en-US" sz="2200" dirty="0" smtClean="0"/>
          </a:p>
          <a:p>
            <a:r>
              <a:rPr lang="en-US" sz="2200" dirty="0" smtClean="0"/>
              <a:t>Six month review organised</a:t>
            </a:r>
          </a:p>
          <a:p>
            <a:pPr marL="0" indent="0">
              <a:buNone/>
            </a:pPr>
            <a:endParaRPr lang="en-US" sz="2200" dirty="0"/>
          </a:p>
          <a:p>
            <a:r>
              <a:rPr lang="en-US" sz="2200" dirty="0" smtClean="0"/>
              <a:t>Discussion on plans for wider engagement and sharing of future steps</a:t>
            </a:r>
          </a:p>
          <a:p>
            <a:endParaRPr lang="en-US" sz="2200" dirty="0" smtClean="0"/>
          </a:p>
          <a:p>
            <a:r>
              <a:rPr lang="en-US" sz="2200" dirty="0" smtClean="0"/>
              <a:t>Plans for further work on understanding the system</a:t>
            </a:r>
          </a:p>
          <a:p>
            <a:endParaRPr lang="en-US" dirty="0" smtClean="0"/>
          </a:p>
          <a:p>
            <a:pPr marL="0" indent="0">
              <a:buNone/>
            </a:pPr>
            <a:endParaRPr lang="en-US" sz="1500" dirty="0" smtClean="0"/>
          </a:p>
        </p:txBody>
      </p:sp>
      <p:sp>
        <p:nvSpPr>
          <p:cNvPr id="5" name="PB"/>
          <p:cNvSpPr/>
          <p:nvPr/>
        </p:nvSpPr>
        <p:spPr>
          <a:xfrm>
            <a:off x="0" y="0"/>
            <a:ext cx="0" cy="0"/>
          </a:xfrm>
          <a:prstGeom prst="rect">
            <a:avLst/>
          </a:prstGeom>
          <a:solidFill>
            <a:srgbClr val="7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078909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For more </a:t>
            </a:r>
            <a:r>
              <a:rPr lang="en-US" dirty="0" smtClean="0"/>
              <a:t>information: the i-THRIVE Programme Team</a:t>
            </a:r>
            <a:endParaRPr lang="en-US" dirty="0"/>
          </a:p>
        </p:txBody>
      </p:sp>
      <p:sp>
        <p:nvSpPr>
          <p:cNvPr id="3" name="Text Placeholder 2"/>
          <p:cNvSpPr>
            <a:spLocks noGrp="1"/>
          </p:cNvSpPr>
          <p:nvPr>
            <p:ph type="body" sz="quarter" idx="11"/>
          </p:nvPr>
        </p:nvSpPr>
        <p:spPr>
          <a:xfrm>
            <a:off x="1288296" y="1422781"/>
            <a:ext cx="3556660" cy="4290513"/>
          </a:xfrm>
        </p:spPr>
        <p:txBody>
          <a:bodyPr/>
          <a:lstStyle/>
          <a:p>
            <a:pPr marL="0" indent="0">
              <a:buNone/>
            </a:pPr>
            <a:r>
              <a:rPr lang="en-US" sz="1600" b="1" dirty="0" smtClean="0">
                <a:solidFill>
                  <a:srgbClr val="000000"/>
                </a:solidFill>
              </a:rPr>
              <a:t>Anna </a:t>
            </a:r>
            <a:r>
              <a:rPr lang="en-US" sz="1600" b="1" dirty="0">
                <a:solidFill>
                  <a:srgbClr val="000000"/>
                </a:solidFill>
              </a:rPr>
              <a:t>Moore: </a:t>
            </a:r>
            <a:endParaRPr lang="en-US" sz="1600" b="1" dirty="0" smtClean="0">
              <a:solidFill>
                <a:srgbClr val="000000"/>
              </a:solidFill>
            </a:endParaRPr>
          </a:p>
          <a:p>
            <a:pPr marL="0" indent="0">
              <a:buNone/>
            </a:pPr>
            <a:r>
              <a:rPr lang="en-US" sz="1600" dirty="0" smtClean="0">
                <a:solidFill>
                  <a:srgbClr val="000000"/>
                </a:solidFill>
              </a:rPr>
              <a:t>i</a:t>
            </a:r>
            <a:r>
              <a:rPr lang="en-US" sz="1600" dirty="0">
                <a:solidFill>
                  <a:srgbClr val="000000"/>
                </a:solidFill>
              </a:rPr>
              <a:t>-THRIVE </a:t>
            </a:r>
            <a:r>
              <a:rPr lang="en-US" sz="1600" dirty="0" smtClean="0">
                <a:solidFill>
                  <a:srgbClr val="000000"/>
                </a:solidFill>
              </a:rPr>
              <a:t>Lead</a:t>
            </a:r>
          </a:p>
          <a:p>
            <a:pPr marL="0" indent="0">
              <a:buNone/>
            </a:pPr>
            <a:r>
              <a:rPr lang="en-US" sz="1600" dirty="0" smtClean="0">
                <a:hlinkClick r:id="rId2"/>
              </a:rPr>
              <a:t>a.moore</a:t>
            </a:r>
            <a:r>
              <a:rPr lang="en-US" sz="1600" dirty="0">
                <a:hlinkClick r:id="rId2"/>
              </a:rPr>
              <a:t>@ucl.ac.uk</a:t>
            </a:r>
            <a:endParaRPr lang="en-US" sz="1600" dirty="0"/>
          </a:p>
          <a:p>
            <a:pPr marL="0" indent="0">
              <a:buNone/>
            </a:pPr>
            <a:endParaRPr lang="en-US" sz="1600" b="1" dirty="0" smtClean="0"/>
          </a:p>
          <a:p>
            <a:pPr marL="0" indent="0">
              <a:buNone/>
            </a:pPr>
            <a:endParaRPr lang="en-US" sz="1600" b="1" dirty="0" smtClean="0"/>
          </a:p>
          <a:p>
            <a:pPr marL="0" indent="0">
              <a:buNone/>
            </a:pPr>
            <a:r>
              <a:rPr lang="en-US" sz="1600" b="1" dirty="0" smtClean="0"/>
              <a:t>Rachel James:</a:t>
            </a:r>
            <a:endParaRPr lang="en-US" sz="1600" b="1" dirty="0"/>
          </a:p>
          <a:p>
            <a:pPr marL="0" indent="0">
              <a:buNone/>
            </a:pPr>
            <a:r>
              <a:rPr lang="en-US" sz="1600" dirty="0"/>
              <a:t>i-THRIVE </a:t>
            </a:r>
            <a:r>
              <a:rPr lang="en-US" sz="1600" dirty="0" smtClean="0"/>
              <a:t>Clinical Lead</a:t>
            </a:r>
            <a:endParaRPr lang="en-US" sz="1600" dirty="0"/>
          </a:p>
          <a:p>
            <a:pPr marL="0" indent="0">
              <a:buNone/>
            </a:pPr>
            <a:r>
              <a:rPr lang="en-US" sz="1600" dirty="0" smtClean="0">
                <a:hlinkClick r:id="rId3"/>
              </a:rPr>
              <a:t>rjames</a:t>
            </a:r>
            <a:r>
              <a:rPr lang="en-US" sz="1600" dirty="0">
                <a:hlinkClick r:id="rId3"/>
              </a:rPr>
              <a:t>@tavi-</a:t>
            </a:r>
            <a:r>
              <a:rPr lang="en-US" sz="1600" dirty="0" smtClean="0">
                <a:hlinkClick r:id="rId3"/>
              </a:rPr>
              <a:t>port.nhs.uk</a:t>
            </a:r>
            <a:endParaRPr lang="en-US" sz="1600" dirty="0" smtClean="0"/>
          </a:p>
          <a:p>
            <a:pPr marL="0" indent="0">
              <a:buNone/>
            </a:pPr>
            <a:endParaRPr lang="en-US" sz="1600" dirty="0" smtClean="0"/>
          </a:p>
          <a:p>
            <a:pPr marL="0" indent="0">
              <a:buNone/>
            </a:pPr>
            <a:endParaRPr lang="en-US" sz="1600" dirty="0"/>
          </a:p>
          <a:p>
            <a:pPr marL="0" indent="0">
              <a:buNone/>
            </a:pPr>
            <a:r>
              <a:rPr lang="en-US" sz="1600" b="1" dirty="0" smtClean="0"/>
              <a:t>Bethan Morris:</a:t>
            </a:r>
          </a:p>
          <a:p>
            <a:pPr marL="0" indent="0">
              <a:buNone/>
            </a:pPr>
            <a:r>
              <a:rPr lang="en-US" sz="1600" dirty="0" smtClean="0"/>
              <a:t>i-THRIVE Research Officer</a:t>
            </a:r>
          </a:p>
          <a:p>
            <a:pPr marL="0" indent="0">
              <a:buNone/>
            </a:pPr>
            <a:r>
              <a:rPr lang="en-US" sz="1600" dirty="0" smtClean="0">
                <a:hlinkClick r:id="rId4"/>
              </a:rPr>
              <a:t>Bethan.morris@annafreud.org</a:t>
            </a:r>
            <a:endParaRPr lang="en-US" sz="1600"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5" name="Picture 4"/>
          <p:cNvPicPr>
            <a:picLocks noChangeAspect="1"/>
          </p:cNvPicPr>
          <p:nvPr/>
        </p:nvPicPr>
        <p:blipFill rotWithShape="1">
          <a:blip r:embed="rId5"/>
          <a:srcRect b="24420"/>
          <a:stretch/>
        </p:blipFill>
        <p:spPr>
          <a:xfrm>
            <a:off x="409575" y="2944328"/>
            <a:ext cx="765832" cy="772294"/>
          </a:xfrm>
          <a:prstGeom prst="rect">
            <a:avLst/>
          </a:prstGeom>
          <a:ln>
            <a:solidFill>
              <a:srgbClr val="BD019D"/>
            </a:solidFill>
          </a:ln>
        </p:spPr>
      </p:pic>
      <p:pic>
        <p:nvPicPr>
          <p:cNvPr id="6" name="Picture 5"/>
          <p:cNvPicPr>
            <a:picLocks noChangeAspect="1"/>
          </p:cNvPicPr>
          <p:nvPr/>
        </p:nvPicPr>
        <p:blipFill rotWithShape="1">
          <a:blip r:embed="rId6"/>
          <a:srcRect l="9783" t="4666" b="21524"/>
          <a:stretch/>
        </p:blipFill>
        <p:spPr>
          <a:xfrm>
            <a:off x="409575" y="1556549"/>
            <a:ext cx="765832" cy="738261"/>
          </a:xfrm>
          <a:prstGeom prst="rect">
            <a:avLst/>
          </a:prstGeom>
          <a:ln>
            <a:solidFill>
              <a:srgbClr val="BD019D"/>
            </a:solidFill>
          </a:ln>
        </p:spPr>
      </p:pic>
      <p:pic>
        <p:nvPicPr>
          <p:cNvPr id="9" name="Picture 8"/>
          <p:cNvPicPr>
            <a:picLocks noChangeAspect="1"/>
          </p:cNvPicPr>
          <p:nvPr/>
        </p:nvPicPr>
        <p:blipFill rotWithShape="1">
          <a:blip r:embed="rId7" cstate="email">
            <a:extLst>
              <a:ext uri="{28A0092B-C50C-407E-A947-70E740481C1C}">
                <a14:useLocalDpi xmlns:a14="http://schemas.microsoft.com/office/drawing/2010/main" val="0"/>
              </a:ext>
            </a:extLst>
          </a:blip>
          <a:srcRect l="26109" t="13961" r="22501" b="41248"/>
          <a:stretch/>
        </p:blipFill>
        <p:spPr>
          <a:xfrm>
            <a:off x="409575" y="4366140"/>
            <a:ext cx="765832" cy="890021"/>
          </a:xfrm>
          <a:prstGeom prst="rect">
            <a:avLst/>
          </a:prstGeom>
          <a:ln>
            <a:solidFill>
              <a:srgbClr val="BD019D"/>
            </a:solidFill>
          </a:ln>
        </p:spPr>
      </p:pic>
    </p:spTree>
    <p:extLst>
      <p:ext uri="{BB962C8B-B14F-4D97-AF65-F5344CB8AC3E}">
        <p14:creationId xmlns:p14="http://schemas.microsoft.com/office/powerpoint/2010/main" val="1016874753"/>
      </p:ext>
    </p:extLst>
  </p:cSld>
  <p:clrMapOvr>
    <a:masterClrMapping/>
  </p:clrMapOvr>
  <mc:AlternateContent xmlns:mc="http://schemas.openxmlformats.org/markup-compatibility/2006" xmlns:p14="http://schemas.microsoft.com/office/powerpoint/2010/main">
    <mc:Choice Requires="p14">
      <p:transition spd="slow" p14:dur="2000" advTm="317"/>
    </mc:Choice>
    <mc:Fallback xmlns="">
      <p:transition xmlns:p14="http://schemas.microsoft.com/office/powerpoint/2010/main" spd="slow" advTm="317"/>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5372" y="191798"/>
            <a:ext cx="8118508" cy="492443"/>
          </a:xfrm>
          <a:prstGeom prst="rect">
            <a:avLst/>
          </a:prstGeom>
        </p:spPr>
        <p:txBody>
          <a:bodyPr wrap="square">
            <a:spAutoFit/>
          </a:bodyPr>
          <a:lstStyle/>
          <a:p>
            <a:pPr>
              <a:defRPr/>
            </a:pPr>
            <a:r>
              <a:rPr lang="en-GB" sz="2600" b="1" dirty="0">
                <a:solidFill>
                  <a:srgbClr val="781D7D"/>
                </a:solidFill>
              </a:rPr>
              <a:t>The THRIVE Conceptual </a:t>
            </a:r>
            <a:r>
              <a:rPr lang="en-GB" sz="2600" b="1" dirty="0" smtClean="0">
                <a:solidFill>
                  <a:srgbClr val="781D7D"/>
                </a:solidFill>
              </a:rPr>
              <a:t>Framework</a:t>
            </a:r>
            <a:endParaRPr lang="en-GB" sz="2600" b="1" dirty="0">
              <a:solidFill>
                <a:srgbClr val="781D7D"/>
              </a:solidFill>
            </a:endParaRPr>
          </a:p>
        </p:txBody>
      </p:sp>
      <p:pic>
        <p:nvPicPr>
          <p:cNvPr id="2" name="Picture 1"/>
          <p:cNvPicPr>
            <a:picLocks noChangeAspect="1"/>
          </p:cNvPicPr>
          <p:nvPr/>
        </p:nvPicPr>
        <p:blipFill>
          <a:blip r:embed="rId3"/>
          <a:stretch>
            <a:fillRect/>
          </a:stretch>
        </p:blipFill>
        <p:spPr>
          <a:xfrm>
            <a:off x="1064545" y="1124628"/>
            <a:ext cx="3139609" cy="3043958"/>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a:ext>
            </a:extLst>
          </a:blip>
          <a:srcRect t="2113" r="3840" b="1412"/>
          <a:stretch/>
        </p:blipFill>
        <p:spPr>
          <a:xfrm>
            <a:off x="5528667" y="1133848"/>
            <a:ext cx="3073386" cy="2989518"/>
          </a:xfrm>
          <a:prstGeom prst="rect">
            <a:avLst/>
          </a:prstGeom>
        </p:spPr>
      </p:pic>
      <p:sp>
        <p:nvSpPr>
          <p:cNvPr id="7" name="Text Placeholder 6"/>
          <p:cNvSpPr>
            <a:spLocks noGrp="1"/>
          </p:cNvSpPr>
          <p:nvPr>
            <p:ph type="body" sz="quarter" idx="11"/>
          </p:nvPr>
        </p:nvSpPr>
        <p:spPr>
          <a:xfrm>
            <a:off x="290895" y="4520618"/>
            <a:ext cx="8322021" cy="1871853"/>
          </a:xfrm>
          <a:solidFill>
            <a:schemeClr val="bg1"/>
          </a:solidFill>
        </p:spPr>
        <p:txBody>
          <a:bodyPr/>
          <a:lstStyle/>
          <a:p>
            <a:pPr marL="274320" indent="-274320"/>
            <a:r>
              <a:rPr lang="en-US" dirty="0" smtClean="0"/>
              <a:t>Distinction between advice/support and evidence based “treatment”</a:t>
            </a:r>
          </a:p>
          <a:p>
            <a:pPr marL="274320" indent="-274320"/>
            <a:r>
              <a:rPr lang="en-US" dirty="0" smtClean="0"/>
              <a:t>The five </a:t>
            </a:r>
            <a:r>
              <a:rPr lang="en-US" dirty="0"/>
              <a:t>n</a:t>
            </a:r>
            <a:r>
              <a:rPr lang="en-US" dirty="0" smtClean="0"/>
              <a:t>eeds </a:t>
            </a:r>
            <a:r>
              <a:rPr lang="en-US" dirty="0"/>
              <a:t>b</a:t>
            </a:r>
            <a:r>
              <a:rPr lang="en-US" dirty="0" smtClean="0"/>
              <a:t>ased </a:t>
            </a:r>
            <a:r>
              <a:rPr lang="en-US" dirty="0"/>
              <a:t>g</a:t>
            </a:r>
            <a:r>
              <a:rPr lang="en-US" dirty="0" smtClean="0"/>
              <a:t>roups </a:t>
            </a:r>
            <a:r>
              <a:rPr lang="en-US" dirty="0"/>
              <a:t>are distinct in terms of the:</a:t>
            </a:r>
          </a:p>
          <a:p>
            <a:pPr marL="640080" lvl="1" indent="-274320"/>
            <a:r>
              <a:rPr lang="en-US" dirty="0"/>
              <a:t>needs and/or choices of the individuals within each group</a:t>
            </a:r>
          </a:p>
          <a:p>
            <a:pPr marL="640080" lvl="1" indent="-274320"/>
            <a:r>
              <a:rPr lang="en-US" dirty="0"/>
              <a:t>skill mix of professionals required to meet these needs </a:t>
            </a:r>
          </a:p>
          <a:p>
            <a:pPr marL="640080" lvl="1" indent="-274320"/>
            <a:r>
              <a:rPr lang="en-US" dirty="0"/>
              <a:t>resources required to meet the needs and/or choices of people in that group</a:t>
            </a:r>
          </a:p>
          <a:p>
            <a:pPr marL="0" indent="0">
              <a:buNone/>
            </a:pPr>
            <a:endParaRPr lang="en-US" dirty="0"/>
          </a:p>
        </p:txBody>
      </p:sp>
      <p:sp>
        <p:nvSpPr>
          <p:cNvPr id="8" name="TextBox 7"/>
          <p:cNvSpPr txBox="1"/>
          <p:nvPr/>
        </p:nvSpPr>
        <p:spPr>
          <a:xfrm>
            <a:off x="280032" y="1194452"/>
            <a:ext cx="1169661" cy="307777"/>
          </a:xfrm>
          <a:prstGeom prst="rect">
            <a:avLst/>
          </a:prstGeom>
          <a:noFill/>
        </p:spPr>
        <p:txBody>
          <a:bodyPr wrap="none" rtlCol="0">
            <a:spAutoFit/>
          </a:bodyPr>
          <a:lstStyle/>
          <a:p>
            <a:r>
              <a:rPr lang="en-US" sz="1400" b="1" dirty="0">
                <a:solidFill>
                  <a:srgbClr val="F32F79"/>
                </a:solidFill>
              </a:rPr>
              <a:t>Input offered</a:t>
            </a:r>
          </a:p>
        </p:txBody>
      </p:sp>
      <p:sp>
        <p:nvSpPr>
          <p:cNvPr id="13" name="TextBox 12"/>
          <p:cNvSpPr txBox="1"/>
          <p:nvPr/>
        </p:nvSpPr>
        <p:spPr>
          <a:xfrm>
            <a:off x="4451906" y="1058833"/>
            <a:ext cx="2095156" cy="523220"/>
          </a:xfrm>
          <a:prstGeom prst="rect">
            <a:avLst/>
          </a:prstGeom>
          <a:noFill/>
        </p:spPr>
        <p:txBody>
          <a:bodyPr wrap="square" rtlCol="0">
            <a:spAutoFit/>
          </a:bodyPr>
          <a:lstStyle/>
          <a:p>
            <a:r>
              <a:rPr lang="en-US" sz="1400" b="1" dirty="0">
                <a:solidFill>
                  <a:srgbClr val="F32F79"/>
                </a:solidFill>
              </a:rPr>
              <a:t>Description of the </a:t>
            </a:r>
            <a:r>
              <a:rPr lang="en-US" sz="1400" b="1" dirty="0" smtClean="0">
                <a:solidFill>
                  <a:srgbClr val="F32F79"/>
                </a:solidFill>
              </a:rPr>
              <a:t>THRIVE-groups</a:t>
            </a:r>
            <a:endParaRPr lang="en-US" sz="1400" b="1" dirty="0">
              <a:solidFill>
                <a:srgbClr val="F32F79"/>
              </a:solidFill>
            </a:endParaRPr>
          </a:p>
        </p:txBody>
      </p:sp>
      <p:sp>
        <p:nvSpPr>
          <p:cNvPr id="9" name="TextBox 8"/>
          <p:cNvSpPr txBox="1"/>
          <p:nvPr/>
        </p:nvSpPr>
        <p:spPr>
          <a:xfrm>
            <a:off x="1989473" y="6452798"/>
            <a:ext cx="7154527" cy="307777"/>
          </a:xfrm>
          <a:prstGeom prst="rect">
            <a:avLst/>
          </a:prstGeom>
          <a:noFill/>
        </p:spPr>
        <p:txBody>
          <a:bodyPr wrap="square" rtlCol="0">
            <a:spAutoFit/>
          </a:bodyPr>
          <a:lstStyle/>
          <a:p>
            <a:pPr algn="r"/>
            <a:r>
              <a:rPr lang="en-US" sz="1400" i="1" dirty="0" smtClean="0">
                <a:solidFill>
                  <a:prstClr val="black"/>
                </a:solidFill>
              </a:rPr>
              <a:t>THRIVE Elaborated, Second Edition </a:t>
            </a:r>
            <a:r>
              <a:rPr lang="en-GB" sz="1400" i="1" dirty="0" smtClean="0">
                <a:solidFill>
                  <a:prstClr val="black"/>
                </a:solidFill>
              </a:rPr>
              <a:t>(Wolpert </a:t>
            </a:r>
            <a:r>
              <a:rPr lang="en-GB" sz="1400" i="1" dirty="0">
                <a:solidFill>
                  <a:prstClr val="black"/>
                </a:solidFill>
              </a:rPr>
              <a:t>et al., 2016)</a:t>
            </a:r>
            <a:r>
              <a:rPr lang="en-GB" sz="1400" b="1" dirty="0">
                <a:solidFill>
                  <a:prstClr val="black"/>
                </a:solidFill>
              </a:rPr>
              <a:t> </a:t>
            </a:r>
          </a:p>
        </p:txBody>
      </p:sp>
    </p:spTree>
    <p:extLst>
      <p:ext uri="{BB962C8B-B14F-4D97-AF65-F5344CB8AC3E}">
        <p14:creationId xmlns:p14="http://schemas.microsoft.com/office/powerpoint/2010/main" val="612567978"/>
      </p:ext>
    </p:extLst>
  </p:cSld>
  <p:clrMapOvr>
    <a:masterClrMapping/>
  </p:clrMapOvr>
  <mc:AlternateContent xmlns:mc="http://schemas.openxmlformats.org/markup-compatibility/2006" xmlns:p14="http://schemas.microsoft.com/office/powerpoint/2010/main">
    <mc:Choice Requires="p14">
      <p:transition spd="slow" p14:dur="2000" advTm="92691"/>
    </mc:Choice>
    <mc:Fallback xmlns="">
      <p:transition xmlns:p14="http://schemas.microsoft.com/office/powerpoint/2010/main" spd="slow" advTm="9269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644008" y="836613"/>
            <a:ext cx="4129087" cy="4481512"/>
          </a:xfrm>
        </p:spPr>
        <p:txBody>
          <a:bodyPr/>
          <a:lstStyle/>
          <a:p>
            <a:r>
              <a:rPr lang="en-GB" sz="2000" dirty="0" smtClean="0"/>
              <a:t>Shared decision making at heart of choice</a:t>
            </a:r>
          </a:p>
          <a:p>
            <a:pPr marL="0" indent="0">
              <a:buNone/>
            </a:pPr>
            <a:endParaRPr lang="en-GB" sz="2000" dirty="0" smtClean="0"/>
          </a:p>
          <a:p>
            <a:r>
              <a:rPr lang="en-GB" sz="2000" dirty="0" smtClean="0"/>
              <a:t>Acknowledgment of limitation of evidence-based interventions</a:t>
            </a:r>
          </a:p>
          <a:p>
            <a:endParaRPr lang="en-GB" sz="2000" dirty="0" smtClean="0"/>
          </a:p>
          <a:p>
            <a:r>
              <a:rPr lang="en-GB" sz="2000" dirty="0" smtClean="0"/>
              <a:t>Acknowledgment of limitations of resources</a:t>
            </a:r>
          </a:p>
          <a:p>
            <a:endParaRPr lang="en-GB" sz="2000" dirty="0" smtClean="0"/>
          </a:p>
          <a:p>
            <a:r>
              <a:rPr lang="en-GB" sz="2000" dirty="0" smtClean="0"/>
              <a:t>Distinction between getting help (“treatment”) and risk support</a:t>
            </a:r>
          </a:p>
          <a:p>
            <a:endParaRPr lang="en-GB" sz="2000" dirty="0"/>
          </a:p>
          <a:p>
            <a:r>
              <a:rPr lang="en-GB" sz="2000" dirty="0" smtClean="0"/>
              <a:t>Greater emphasis on how to help young people and communities build on their own strengths</a:t>
            </a:r>
          </a:p>
          <a:p>
            <a:endParaRPr lang="en-GB" dirty="0"/>
          </a:p>
          <a:p>
            <a:endParaRPr lang="en-GB" dirty="0"/>
          </a:p>
        </p:txBody>
      </p:sp>
      <p:sp>
        <p:nvSpPr>
          <p:cNvPr id="4" name="Text Placeholder 3"/>
          <p:cNvSpPr>
            <a:spLocks noGrp="1"/>
          </p:cNvSpPr>
          <p:nvPr>
            <p:ph type="body" sz="quarter" idx="10"/>
          </p:nvPr>
        </p:nvSpPr>
        <p:spPr/>
        <p:txBody>
          <a:bodyPr/>
          <a:lstStyle/>
          <a:p>
            <a:r>
              <a:rPr lang="en-GB" dirty="0" smtClean="0"/>
              <a:t>THRIVE Key Principles</a:t>
            </a:r>
            <a:endParaRPr lang="en-GB" dirty="0"/>
          </a:p>
        </p:txBody>
      </p:sp>
      <p:pic>
        <p:nvPicPr>
          <p:cNvPr id="5" name="Content Placeholder 4"/>
          <p:cNvPicPr>
            <a:picLocks noGrp="1" noChangeAspect="1"/>
          </p:cNvPicPr>
          <p:nvPr>
            <p:ph sz="half" idx="1"/>
          </p:nvPr>
        </p:nvPicPr>
        <p:blipFill rotWithShape="1">
          <a:blip r:embed="rId3" cstate="print">
            <a:extLst>
              <a:ext uri="{28A0092B-C50C-407E-A947-70E740481C1C}">
                <a14:useLocalDpi xmlns:a14="http://schemas.microsoft.com/office/drawing/2010/main"/>
              </a:ext>
            </a:extLst>
          </a:blip>
          <a:srcRect t="2113" r="3840" b="1412"/>
          <a:stretch/>
        </p:blipFill>
        <p:spPr>
          <a:xfrm>
            <a:off x="250825" y="1431116"/>
            <a:ext cx="4129088" cy="4016405"/>
          </a:xfrm>
          <a:prstGeom prst="rect">
            <a:avLst/>
          </a:prstGeom>
        </p:spPr>
      </p:pic>
      <p:sp>
        <p:nvSpPr>
          <p:cNvPr id="6" name="TextBox 5"/>
          <p:cNvSpPr txBox="1"/>
          <p:nvPr/>
        </p:nvSpPr>
        <p:spPr>
          <a:xfrm>
            <a:off x="1989473" y="6452798"/>
            <a:ext cx="7154527" cy="307777"/>
          </a:xfrm>
          <a:prstGeom prst="rect">
            <a:avLst/>
          </a:prstGeom>
          <a:noFill/>
        </p:spPr>
        <p:txBody>
          <a:bodyPr wrap="square" rtlCol="0">
            <a:spAutoFit/>
          </a:bodyPr>
          <a:lstStyle/>
          <a:p>
            <a:pPr algn="r"/>
            <a:r>
              <a:rPr lang="en-US" sz="1400" i="1" dirty="0" smtClean="0">
                <a:solidFill>
                  <a:prstClr val="black"/>
                </a:solidFill>
              </a:rPr>
              <a:t>THRIVE Elaborated, Second Edition </a:t>
            </a:r>
            <a:r>
              <a:rPr lang="en-GB" sz="1400" i="1" dirty="0" smtClean="0">
                <a:solidFill>
                  <a:prstClr val="black"/>
                </a:solidFill>
              </a:rPr>
              <a:t>(Wolpert </a:t>
            </a:r>
            <a:r>
              <a:rPr lang="en-GB" sz="1400" i="1" dirty="0">
                <a:solidFill>
                  <a:prstClr val="black"/>
                </a:solidFill>
              </a:rPr>
              <a:t>et al., 2016)</a:t>
            </a:r>
            <a:r>
              <a:rPr lang="en-GB" sz="1400" b="1" dirty="0">
                <a:solidFill>
                  <a:prstClr val="black"/>
                </a:solidFill>
              </a:rPr>
              <a:t> </a:t>
            </a:r>
          </a:p>
        </p:txBody>
      </p:sp>
    </p:spTree>
    <p:extLst>
      <p:ext uri="{BB962C8B-B14F-4D97-AF65-F5344CB8AC3E}">
        <p14:creationId xmlns:p14="http://schemas.microsoft.com/office/powerpoint/2010/main" val="21121523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5372" y="191798"/>
            <a:ext cx="8118508" cy="892552"/>
          </a:xfrm>
          <a:prstGeom prst="rect">
            <a:avLst/>
          </a:prstGeom>
        </p:spPr>
        <p:txBody>
          <a:bodyPr wrap="square">
            <a:spAutoFit/>
          </a:bodyPr>
          <a:lstStyle/>
          <a:p>
            <a:pPr fontAlgn="auto">
              <a:spcBef>
                <a:spcPts val="0"/>
              </a:spcBef>
              <a:spcAft>
                <a:spcPts val="0"/>
              </a:spcAft>
              <a:defRPr/>
            </a:pPr>
            <a:r>
              <a:rPr lang="en-GB" sz="2600" b="1" dirty="0">
                <a:solidFill>
                  <a:srgbClr val="781D7D"/>
                </a:solidFill>
              </a:rPr>
              <a:t>The THRIVE Conceptual Framework: Latest Iteration (November 2016)</a:t>
            </a:r>
          </a:p>
        </p:txBody>
      </p:sp>
      <p:sp>
        <p:nvSpPr>
          <p:cNvPr id="7" name="Text Placeholder 6"/>
          <p:cNvSpPr>
            <a:spLocks noGrp="1"/>
          </p:cNvSpPr>
          <p:nvPr>
            <p:ph type="body" sz="quarter" idx="11"/>
          </p:nvPr>
        </p:nvSpPr>
        <p:spPr>
          <a:xfrm>
            <a:off x="255371" y="1197736"/>
            <a:ext cx="8770641" cy="5357610"/>
          </a:xfrm>
          <a:noFill/>
        </p:spPr>
        <p:txBody>
          <a:bodyPr/>
          <a:lstStyle/>
          <a:p>
            <a:pPr marL="0" indent="0">
              <a:buNone/>
            </a:pPr>
            <a:r>
              <a:rPr lang="en-GB" dirty="0"/>
              <a:t>THRIVE was originally authored by professionals involved in mental health support for children and young people, all of whom came from a health background. </a:t>
            </a:r>
          </a:p>
          <a:p>
            <a:pPr marL="0" indent="0">
              <a:buNone/>
            </a:pPr>
            <a:endParaRPr lang="en-GB" dirty="0"/>
          </a:p>
          <a:p>
            <a:pPr marL="0" indent="0">
              <a:buNone/>
            </a:pPr>
            <a:r>
              <a:rPr lang="en-GB" dirty="0"/>
              <a:t>THRIVE Elaborated (Second Edition) now has co-authors from the world of education and social care, and have drawn on views from head teacher panels, CCG leads and local authority directors. </a:t>
            </a:r>
          </a:p>
          <a:p>
            <a:pPr marL="0" indent="0">
              <a:buNone/>
            </a:pPr>
            <a:endParaRPr lang="en-GB" dirty="0"/>
          </a:p>
          <a:p>
            <a:pPr marL="0" indent="0">
              <a:buNone/>
            </a:pPr>
            <a:r>
              <a:rPr lang="en-GB" dirty="0"/>
              <a:t>Highlights four key ways in which the THRIVE framework is inherently multi-agency:</a:t>
            </a:r>
          </a:p>
          <a:p>
            <a:pPr marL="180000" lvl="0" indent="0">
              <a:buNone/>
            </a:pPr>
            <a:r>
              <a:rPr lang="en-GB" dirty="0">
                <a:solidFill>
                  <a:srgbClr val="A4D620"/>
                </a:solidFill>
              </a:rPr>
              <a:t>1.</a:t>
            </a:r>
            <a:r>
              <a:rPr lang="en-GB" dirty="0"/>
              <a:t> THRIVE endorses multi-agency definitions of mental health promoting practices</a:t>
            </a:r>
          </a:p>
          <a:p>
            <a:pPr marL="180000" indent="0">
              <a:buNone/>
            </a:pPr>
            <a:r>
              <a:rPr lang="en-GB" dirty="0">
                <a:solidFill>
                  <a:srgbClr val="A4D620"/>
                </a:solidFill>
              </a:rPr>
              <a:t>2. </a:t>
            </a:r>
            <a:r>
              <a:rPr lang="en-GB" dirty="0"/>
              <a:t>THRIVE encourages shared multi-agency responsibility for promoting “thriving”</a:t>
            </a:r>
          </a:p>
          <a:p>
            <a:pPr marL="180000" indent="0">
              <a:buNone/>
            </a:pPr>
            <a:r>
              <a:rPr lang="en-GB" dirty="0">
                <a:solidFill>
                  <a:srgbClr val="A4D620"/>
                </a:solidFill>
              </a:rPr>
              <a:t>3.</a:t>
            </a:r>
            <a:r>
              <a:rPr lang="en-GB" dirty="0"/>
              <a:t> THRIVE promotes multi-agency proactive “advice” and “help”</a:t>
            </a:r>
          </a:p>
          <a:p>
            <a:pPr marL="180000" indent="0">
              <a:buNone/>
            </a:pPr>
            <a:r>
              <a:rPr lang="en-GB" dirty="0">
                <a:solidFill>
                  <a:srgbClr val="A4D620"/>
                </a:solidFill>
              </a:rPr>
              <a:t>4. </a:t>
            </a:r>
            <a:r>
              <a:rPr lang="en-GB" dirty="0"/>
              <a:t>THRIVE supports multi-agency clarity on endings as well as beginnings</a:t>
            </a:r>
          </a:p>
          <a:p>
            <a:pPr marL="0" indent="0">
              <a:buNone/>
            </a:pPr>
            <a:endParaRPr lang="en-US" dirty="0"/>
          </a:p>
        </p:txBody>
      </p:sp>
      <p:sp>
        <p:nvSpPr>
          <p:cNvPr id="5" name="TextBox 4"/>
          <p:cNvSpPr txBox="1"/>
          <p:nvPr/>
        </p:nvSpPr>
        <p:spPr>
          <a:xfrm>
            <a:off x="1989473" y="6452798"/>
            <a:ext cx="7154527" cy="307777"/>
          </a:xfrm>
          <a:prstGeom prst="rect">
            <a:avLst/>
          </a:prstGeom>
          <a:noFill/>
        </p:spPr>
        <p:txBody>
          <a:bodyPr wrap="square" rtlCol="0">
            <a:spAutoFit/>
          </a:bodyPr>
          <a:lstStyle/>
          <a:p>
            <a:pPr algn="r"/>
            <a:r>
              <a:rPr lang="en-US" sz="1400" i="1" dirty="0" smtClean="0">
                <a:solidFill>
                  <a:prstClr val="black"/>
                </a:solidFill>
              </a:rPr>
              <a:t>THRIVE Elaborated, Second Edition </a:t>
            </a:r>
            <a:r>
              <a:rPr lang="en-GB" sz="1400" i="1" dirty="0" smtClean="0">
                <a:solidFill>
                  <a:prstClr val="black"/>
                </a:solidFill>
              </a:rPr>
              <a:t>(Wolpert </a:t>
            </a:r>
            <a:r>
              <a:rPr lang="en-GB" sz="1400" i="1" dirty="0">
                <a:solidFill>
                  <a:prstClr val="black"/>
                </a:solidFill>
              </a:rPr>
              <a:t>et al., 2016)</a:t>
            </a:r>
            <a:r>
              <a:rPr lang="en-GB" sz="1400" b="1" dirty="0">
                <a:solidFill>
                  <a:prstClr val="black"/>
                </a:solidFill>
              </a:rPr>
              <a:t> </a:t>
            </a:r>
          </a:p>
        </p:txBody>
      </p:sp>
    </p:spTree>
    <p:extLst>
      <p:ext uri="{BB962C8B-B14F-4D97-AF65-F5344CB8AC3E}">
        <p14:creationId xmlns:p14="http://schemas.microsoft.com/office/powerpoint/2010/main" val="4286435870"/>
      </p:ext>
    </p:extLst>
  </p:cSld>
  <p:clrMapOvr>
    <a:masterClrMapping/>
  </p:clrMapOvr>
  <mc:AlternateContent xmlns:mc="http://schemas.openxmlformats.org/markup-compatibility/2006" xmlns:p14="http://schemas.microsoft.com/office/powerpoint/2010/main">
    <mc:Choice Requires="p14">
      <p:transition spd="slow" p14:dur="2000" advTm="92691"/>
    </mc:Choice>
    <mc:Fallback xmlns="">
      <p:transition xmlns:p14="http://schemas.microsoft.com/office/powerpoint/2010/main" spd="slow" advTm="9269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8468172" cy="589656"/>
          </a:xfrm>
        </p:spPr>
        <p:txBody>
          <a:bodyPr/>
          <a:lstStyle/>
          <a:p>
            <a:r>
              <a:rPr lang="en-US" dirty="0" smtClean="0"/>
              <a:t>The response to the THRIVE Conceptual Framework</a:t>
            </a:r>
            <a:endParaRPr lang="en-US" dirty="0"/>
          </a:p>
        </p:txBody>
      </p:sp>
      <p:sp>
        <p:nvSpPr>
          <p:cNvPr id="6" name="TextBox 5"/>
          <p:cNvSpPr txBox="1"/>
          <p:nvPr/>
        </p:nvSpPr>
        <p:spPr>
          <a:xfrm>
            <a:off x="3539548" y="3496306"/>
            <a:ext cx="2446987" cy="783193"/>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smtClean="0"/>
              <a:t>How do we make it work in our area?</a:t>
            </a:r>
            <a:endParaRPr lang="en-GB" sz="2000" dirty="0"/>
          </a:p>
        </p:txBody>
      </p:sp>
      <p:sp>
        <p:nvSpPr>
          <p:cNvPr id="7" name="TextBox 6"/>
          <p:cNvSpPr txBox="1"/>
          <p:nvPr/>
        </p:nvSpPr>
        <p:spPr>
          <a:xfrm>
            <a:off x="631069" y="3285033"/>
            <a:ext cx="2446987" cy="1464231"/>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smtClean="0"/>
              <a:t>What do the principles look like in practice on the ground?</a:t>
            </a:r>
            <a:endParaRPr lang="en-GB" sz="2000" dirty="0"/>
          </a:p>
        </p:txBody>
      </p:sp>
      <p:sp>
        <p:nvSpPr>
          <p:cNvPr id="8" name="TextBox 7"/>
          <p:cNvSpPr txBox="1"/>
          <p:nvPr/>
        </p:nvSpPr>
        <p:spPr>
          <a:xfrm>
            <a:off x="6272016" y="3986802"/>
            <a:ext cx="2446987" cy="783193"/>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smtClean="0"/>
              <a:t>Is there a blueprint for implementation?</a:t>
            </a:r>
            <a:endParaRPr lang="en-GB" sz="2000" dirty="0"/>
          </a:p>
        </p:txBody>
      </p:sp>
      <p:sp>
        <p:nvSpPr>
          <p:cNvPr id="9" name="TextBox 8"/>
          <p:cNvSpPr txBox="1"/>
          <p:nvPr/>
        </p:nvSpPr>
        <p:spPr>
          <a:xfrm>
            <a:off x="6096001" y="5367280"/>
            <a:ext cx="2446987" cy="1123712"/>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smtClean="0"/>
              <a:t>How do we implement the concepts?</a:t>
            </a:r>
            <a:endParaRPr lang="en-GB" sz="2000" dirty="0"/>
          </a:p>
        </p:txBody>
      </p:sp>
      <p:sp>
        <p:nvSpPr>
          <p:cNvPr id="10" name="TextBox 9"/>
          <p:cNvSpPr txBox="1"/>
          <p:nvPr/>
        </p:nvSpPr>
        <p:spPr>
          <a:xfrm>
            <a:off x="3363534" y="4749265"/>
            <a:ext cx="2446987" cy="1464231"/>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smtClean="0"/>
              <a:t>How should we design services to reflect THRIVE principles?</a:t>
            </a:r>
            <a:endParaRPr lang="en-GB" sz="2000" dirty="0"/>
          </a:p>
        </p:txBody>
      </p:sp>
      <p:sp>
        <p:nvSpPr>
          <p:cNvPr id="11" name="TextBox 10"/>
          <p:cNvSpPr txBox="1"/>
          <p:nvPr/>
        </p:nvSpPr>
        <p:spPr>
          <a:xfrm>
            <a:off x="250831" y="5181393"/>
            <a:ext cx="2446987" cy="1123712"/>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smtClean="0"/>
              <a:t>Can we access support for implementation?</a:t>
            </a:r>
            <a:endParaRPr lang="en-GB" sz="2000" dirty="0"/>
          </a:p>
        </p:txBody>
      </p:sp>
      <p:sp>
        <p:nvSpPr>
          <p:cNvPr id="12" name="TextBox 11"/>
          <p:cNvSpPr txBox="1"/>
          <p:nvPr/>
        </p:nvSpPr>
        <p:spPr>
          <a:xfrm>
            <a:off x="250831" y="1030942"/>
            <a:ext cx="8596961" cy="1379101"/>
          </a:xfrm>
          <a:prstGeom prst="roundRect">
            <a:avLst/>
          </a:prstGeom>
          <a:noFill/>
          <a:ln>
            <a:solidFill>
              <a:schemeClr val="accent4"/>
            </a:solidFill>
          </a:ln>
        </p:spPr>
        <p:txBody>
          <a:bodyPr wrap="square" rtlCol="0">
            <a:spAutoFit/>
          </a:bodyPr>
          <a:lstStyle/>
          <a:p>
            <a:pPr algn="ctr"/>
            <a:r>
              <a:rPr lang="en-GB" sz="2500" dirty="0" smtClean="0"/>
              <a:t>We really like the concept and principles of THRIVE and would like to use it to underpin our redesign of mental health services for children and young people in line with Future in Mind</a:t>
            </a:r>
            <a:endParaRPr lang="en-GB" sz="2500" dirty="0"/>
          </a:p>
        </p:txBody>
      </p:sp>
      <p:sp>
        <p:nvSpPr>
          <p:cNvPr id="13" name="TextBox 12"/>
          <p:cNvSpPr txBox="1"/>
          <p:nvPr/>
        </p:nvSpPr>
        <p:spPr>
          <a:xfrm>
            <a:off x="3261423" y="2534410"/>
            <a:ext cx="2446987" cy="442674"/>
          </a:xfrm>
          <a:prstGeom prst="roundRect">
            <a:avLst/>
          </a:prstGeom>
          <a:noFill/>
          <a:ln>
            <a:noFill/>
          </a:ln>
        </p:spPr>
        <p:txBody>
          <a:bodyPr wrap="square" rtlCol="0">
            <a:spAutoFit/>
          </a:bodyPr>
          <a:lstStyle/>
          <a:p>
            <a:pPr algn="ctr"/>
            <a:r>
              <a:rPr lang="en-GB" sz="2000" dirty="0" smtClean="0"/>
              <a:t>BUT…</a:t>
            </a:r>
            <a:endParaRPr lang="en-GB" sz="2000" dirty="0"/>
          </a:p>
        </p:txBody>
      </p:sp>
    </p:spTree>
    <p:extLst>
      <p:ext uri="{BB962C8B-B14F-4D97-AF65-F5344CB8AC3E}">
        <p14:creationId xmlns:p14="http://schemas.microsoft.com/office/powerpoint/2010/main" val="1614784202"/>
      </p:ext>
    </p:extLst>
  </p:cSld>
  <p:clrMapOvr>
    <a:masterClrMapping/>
  </p:clrMapOvr>
  <mc:AlternateContent xmlns:mc="http://schemas.openxmlformats.org/markup-compatibility/2006" xmlns:p14="http://schemas.microsoft.com/office/powerpoint/2010/main">
    <mc:Choice Requires="p14">
      <p:transition spd="slow" p14:dur="2000" advTm="57117"/>
    </mc:Choice>
    <mc:Fallback xmlns="">
      <p:transition xmlns:p14="http://schemas.microsoft.com/office/powerpoint/2010/main" spd="slow" advTm="57117"/>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25332" y="173626"/>
            <a:ext cx="6842125" cy="576263"/>
          </a:xfrm>
        </p:spPr>
        <p:txBody>
          <a:bodyPr/>
          <a:lstStyle/>
          <a:p>
            <a:r>
              <a:rPr lang="en-US" dirty="0">
                <a:solidFill>
                  <a:schemeClr val="accent5"/>
                </a:solidFill>
              </a:rPr>
              <a:t>i-THRIVE </a:t>
            </a:r>
            <a:r>
              <a:rPr lang="en-US" dirty="0" smtClean="0">
                <a:solidFill>
                  <a:schemeClr val="accent5"/>
                </a:solidFill>
              </a:rPr>
              <a:t>Programme</a:t>
            </a:r>
            <a:endParaRPr lang="en-GB" dirty="0"/>
          </a:p>
        </p:txBody>
      </p:sp>
      <p:sp>
        <p:nvSpPr>
          <p:cNvPr id="19" name="Right Arrow 18"/>
          <p:cNvSpPr/>
          <p:nvPr/>
        </p:nvSpPr>
        <p:spPr>
          <a:xfrm>
            <a:off x="2912899" y="3154081"/>
            <a:ext cx="2295427" cy="815926"/>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24" name="Rectangle 23"/>
          <p:cNvSpPr/>
          <p:nvPr/>
        </p:nvSpPr>
        <p:spPr>
          <a:xfrm>
            <a:off x="288078" y="5308234"/>
            <a:ext cx="8855922" cy="1015663"/>
          </a:xfrm>
          <a:prstGeom prst="rect">
            <a:avLst/>
          </a:prstGeom>
          <a:solidFill>
            <a:schemeClr val="bg1"/>
          </a:solidFill>
        </p:spPr>
        <p:txBody>
          <a:bodyPr wrap="square">
            <a:spAutoFit/>
          </a:bodyPr>
          <a:lstStyle/>
          <a:p>
            <a:pPr>
              <a:buClr>
                <a:srgbClr val="A4D620"/>
              </a:buClr>
            </a:pPr>
            <a:r>
              <a:rPr lang="en-US" sz="2000" dirty="0" smtClean="0"/>
              <a:t>The </a:t>
            </a:r>
            <a:r>
              <a:rPr lang="en-US" sz="2000" dirty="0"/>
              <a:t>i-THRIVE programme is a collaboration between the Anna Freud National Centre for Children and Families, the Tavistock and Portman NHS Foundation Trust, Dartmouth Institute for Health Policy and Clinical </a:t>
            </a:r>
            <a:r>
              <a:rPr lang="en-US" sz="2000" dirty="0" smtClean="0"/>
              <a:t>Practice, </a:t>
            </a:r>
            <a:r>
              <a:rPr lang="en-US" sz="2000" dirty="0"/>
              <a:t>and UCLPartners</a:t>
            </a:r>
            <a:r>
              <a:rPr lang="en-US" sz="2000" dirty="0" smtClean="0"/>
              <a:t>.</a:t>
            </a:r>
            <a:endParaRPr lang="en-US" sz="20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39823" y="2201398"/>
            <a:ext cx="2754318" cy="2721292"/>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34516" y="2338244"/>
            <a:ext cx="1956263" cy="2769759"/>
          </a:xfrm>
          <a:prstGeom prst="rect">
            <a:avLst/>
          </a:prstGeom>
          <a:ln>
            <a:solidFill>
              <a:srgbClr val="A4D620"/>
            </a:solidFill>
          </a:ln>
        </p:spPr>
      </p:pic>
      <p:pic>
        <p:nvPicPr>
          <p:cNvPr id="4" name="Picture 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413679" y="173626"/>
            <a:ext cx="2440311" cy="830395"/>
          </a:xfrm>
          <a:prstGeom prst="rect">
            <a:avLst/>
          </a:prstGeom>
        </p:spPr>
      </p:pic>
      <p:sp>
        <p:nvSpPr>
          <p:cNvPr id="6" name="Rectangle 5"/>
          <p:cNvSpPr/>
          <p:nvPr/>
        </p:nvSpPr>
        <p:spPr>
          <a:xfrm>
            <a:off x="288077" y="1202746"/>
            <a:ext cx="8428219" cy="707886"/>
          </a:xfrm>
          <a:prstGeom prst="rect">
            <a:avLst/>
          </a:prstGeom>
        </p:spPr>
        <p:txBody>
          <a:bodyPr wrap="square">
            <a:spAutoFit/>
          </a:bodyPr>
          <a:lstStyle/>
          <a:p>
            <a:pPr>
              <a:buClr>
                <a:srgbClr val="A4D620"/>
              </a:buClr>
            </a:pPr>
            <a:r>
              <a:rPr lang="en-US" sz="2000" dirty="0"/>
              <a:t>i-THRIVE is the implementation programme that supports sites to translate the THRIVE conceptual framework into a model of care that fits local context.</a:t>
            </a:r>
          </a:p>
        </p:txBody>
      </p:sp>
    </p:spTree>
    <p:extLst>
      <p:ext uri="{BB962C8B-B14F-4D97-AF65-F5344CB8AC3E}">
        <p14:creationId xmlns:p14="http://schemas.microsoft.com/office/powerpoint/2010/main" val="122317865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heme/theme1.xml><?xml version="1.0" encoding="utf-8"?>
<a:theme xmlns:a="http://schemas.openxmlformats.org/drawingml/2006/main" name="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D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UCLPartners opening slides">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UCLPartners closing slide">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Theme.thmx</Template>
  <TotalTime>58108</TotalTime>
  <Words>2788</Words>
  <Application>Microsoft Office PowerPoint</Application>
  <PresentationFormat>On-screen Show (4:3)</PresentationFormat>
  <Paragraphs>506</Paragraphs>
  <Slides>47</Slides>
  <Notes>37</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47</vt:i4>
      </vt:variant>
    </vt:vector>
  </HeadingPairs>
  <TitlesOfParts>
    <vt:vector size="61" baseType="lpstr">
      <vt:lpstr>MS Mincho</vt:lpstr>
      <vt:lpstr>Arial</vt:lpstr>
      <vt:lpstr>Calibri</vt:lpstr>
      <vt:lpstr>Calibri Light</vt:lpstr>
      <vt:lpstr>Courier New</vt:lpstr>
      <vt:lpstr>Times New Roman</vt:lpstr>
      <vt:lpstr>Wingdings</vt:lpstr>
      <vt:lpstr>PHE Newham resilience Mar 2014</vt:lpstr>
      <vt:lpstr>SDM</vt:lpstr>
      <vt:lpstr>1_PHE Newham resilience Mar 2014</vt:lpstr>
      <vt:lpstr>UCLPartners opening slides</vt:lpstr>
      <vt:lpstr>UCLPartners closing slide</vt:lpstr>
      <vt:lpstr>2_PHE Newham resilience Mar 2014</vt:lpstr>
      <vt:lpstr>3_PHE Newham resilience Mar 2014</vt:lpstr>
      <vt:lpstr>Implementing THRIVE Phase 1: Developing a full understanding of your current system</vt:lpstr>
      <vt:lpstr>PowerPoint Presentation</vt:lpstr>
      <vt:lpstr>Overview of THRIVE and i-THRIVE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Core principles and components of the i-THRIVE model of care </vt:lpstr>
      <vt:lpstr>PowerPoint Presentation</vt:lpstr>
      <vt:lpstr>PowerPoint Presentation</vt:lpstr>
      <vt:lpstr>PowerPoint Presentation</vt:lpstr>
      <vt:lpstr>i-THRIVE Approach to Implementation Phase 1: Understanding Your System</vt:lpstr>
      <vt:lpstr>PowerPoint Presentation</vt:lpstr>
      <vt:lpstr>PowerPoint Presentation</vt:lpstr>
      <vt:lpstr>i-THRIVE Approach to Implementation Phase 1: Understanding Your System  Mapping Your Pathways</vt:lpstr>
      <vt:lpstr>PowerPoint Presentation</vt:lpstr>
      <vt:lpstr>PowerPoint Presentation</vt:lpstr>
      <vt:lpstr>i-THRIVE Approach to Implementation Phase 1: Understanding Your System  Data Analysis</vt:lpstr>
      <vt:lpstr>PowerPoint Presentation</vt:lpstr>
      <vt:lpstr>PowerPoint Presentation</vt:lpstr>
      <vt:lpstr>i-THRIVE Approach to Implementation Phase 1: Understanding Your System  THRIVE Assessment Tool How THRIVE-like is your current system?</vt:lpstr>
      <vt:lpstr>PowerPoint Presentation</vt:lpstr>
      <vt:lpstr>PowerPoint Presentation</vt:lpstr>
      <vt:lpstr>PowerPoint Presentation</vt:lpstr>
      <vt:lpstr>i-THRIVE Approach to Implementation Phase 1: Understanding Your System  Establishing Priorities</vt:lpstr>
      <vt:lpstr>PowerPoint Presentation</vt:lpstr>
      <vt:lpstr>i-THRIVE Approach to Implementation Phase 1: Understanding Your System  Gap Analysis</vt:lpstr>
      <vt:lpstr>PowerPoint Presentation</vt:lpstr>
      <vt:lpstr>i-THRIVE Approach to Implementation Phase 1: Understanding Your System  Review of Agreed Priorities</vt:lpstr>
      <vt:lpstr>PowerPoint Presentation</vt:lpstr>
      <vt:lpstr>i-THRIVE Approach to Implementation Phase 1: Understanding Your System  Redesign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lpstr>PowerPoint Presentation</vt:lpstr>
      <vt:lpstr>PowerPoint Presentation</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Moore</dc:creator>
  <cp:lastModifiedBy>Bethan Morris</cp:lastModifiedBy>
  <cp:revision>1740</cp:revision>
  <cp:lastPrinted>2015-07-22T16:33:04Z</cp:lastPrinted>
  <dcterms:created xsi:type="dcterms:W3CDTF">2015-07-09T07:15:21Z</dcterms:created>
  <dcterms:modified xsi:type="dcterms:W3CDTF">2018-01-08T12:08:23Z</dcterms:modified>
</cp:coreProperties>
</file>