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ags/tag5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ags/tag6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30" r:id="rId2"/>
    <p:sldMasterId id="2147483716" r:id="rId3"/>
    <p:sldMasterId id="2147483708" r:id="rId4"/>
    <p:sldMasterId id="2147483711" r:id="rId5"/>
    <p:sldMasterId id="2147483742" r:id="rId6"/>
    <p:sldMasterId id="2147483755" r:id="rId7"/>
    <p:sldMasterId id="2147483782" r:id="rId8"/>
    <p:sldMasterId id="2147483858" r:id="rId9"/>
    <p:sldMasterId id="2147483876" r:id="rId10"/>
  </p:sldMasterIdLst>
  <p:notesMasterIdLst>
    <p:notesMasterId r:id="rId18"/>
  </p:notesMasterIdLst>
  <p:handoutMasterIdLst>
    <p:handoutMasterId r:id="rId19"/>
  </p:handoutMasterIdLst>
  <p:sldIdLst>
    <p:sldId id="260" r:id="rId11"/>
    <p:sldId id="601" r:id="rId12"/>
    <p:sldId id="602" r:id="rId13"/>
    <p:sldId id="270" r:id="rId14"/>
    <p:sldId id="604" r:id="rId15"/>
    <p:sldId id="300" r:id="rId16"/>
    <p:sldId id="605" r:id="rId17"/>
  </p:sldIdLst>
  <p:sldSz cx="9144000" cy="6858000" type="screen4x3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Moore" initials="AM" lastIdx="14" clrIdx="0"/>
  <p:cmAuthor id="1" name="Steve Ryan" initials="SR" lastIdx="2" clrIdx="1">
    <p:extLst/>
  </p:cmAuthor>
  <p:cmAuthor id="2" name="Bethan Morris" initials="BM" lastIdx="2" clrIdx="2">
    <p:extLst>
      <p:ext uri="{19B8F6BF-5375-455C-9EA6-DF929625EA0E}">
        <p15:presenceInfo xmlns:p15="http://schemas.microsoft.com/office/powerpoint/2012/main" userId="S-1-12-1-2109070160-1084572223-2967031988-1278602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B06"/>
    <a:srgbClr val="15759B"/>
    <a:srgbClr val="8F4DA9"/>
    <a:srgbClr val="A4D620"/>
    <a:srgbClr val="FDD5E4"/>
    <a:srgbClr val="000000"/>
    <a:srgbClr val="BD0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77" autoAdjust="0"/>
    <p:restoredTop sz="94434" autoAdjust="0"/>
  </p:normalViewPr>
  <p:slideViewPr>
    <p:cSldViewPr snapToGrid="0" snapToObjects="1">
      <p:cViewPr varScale="1">
        <p:scale>
          <a:sx n="74" d="100"/>
          <a:sy n="74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17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77" y="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BCFB-9AA7-41BB-B1D7-2AB9D9AE1234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41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77" y="645741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9518E-E254-43EF-9821-934A547468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151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91D2E-9552-C147-B7C4-5AE05C225CD4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47537-647E-F34F-A9B5-2267D3F700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6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8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97156" y="2276872"/>
            <a:ext cx="3744913" cy="1512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298"/>
                </a:solidFill>
              </a:defRPr>
            </a:lvl1pPr>
            <a:lvl2pPr marL="457200" indent="0">
              <a:buNone/>
              <a:defRPr sz="1600">
                <a:solidFill>
                  <a:srgbClr val="006298"/>
                </a:solidFill>
              </a:defRPr>
            </a:lvl2pPr>
            <a:lvl3pPr marL="914400" indent="0">
              <a:buNone/>
              <a:defRPr sz="1600">
                <a:solidFill>
                  <a:srgbClr val="006298"/>
                </a:solidFill>
              </a:defRPr>
            </a:lvl3pPr>
            <a:lvl4pPr marL="1371600" indent="0">
              <a:buNone/>
              <a:defRPr sz="1600">
                <a:solidFill>
                  <a:srgbClr val="006298"/>
                </a:solidFill>
              </a:defRPr>
            </a:lvl4pPr>
            <a:lvl5pPr marL="1828800" indent="0">
              <a:buNone/>
              <a:defRPr sz="16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7149" y="1844831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r>
              <a:rPr lang="en-GB" sz="1600" dirty="0">
                <a:solidFill>
                  <a:srgbClr val="006298"/>
                </a:solidFill>
              </a:rPr>
              <a:t>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6392063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0533-0D7A-4897-B7C7-2932F25257A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A906D-2524-4DBB-AA9C-DFB7468C03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51860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B6DF-6ED8-41F8-814C-8DAF9AF9816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BC71-39B9-4A61-A60B-4B5D283934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94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4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4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523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158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4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4" y="2505076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23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4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809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8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4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88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 baseline="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600"/>
            </a:lvl4pPr>
            <a:lvl5pPr>
              <a:buClr>
                <a:srgbClr val="A4D620"/>
              </a:buClr>
              <a:defRPr sz="1600" baseline="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</p:spTree>
    <p:extLst>
      <p:ext uri="{BB962C8B-B14F-4D97-AF65-F5344CB8AC3E}">
        <p14:creationId xmlns:p14="http://schemas.microsoft.com/office/powerpoint/2010/main" val="15244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351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112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510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 baseline="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600"/>
            </a:lvl4pPr>
            <a:lvl5pPr>
              <a:buClr>
                <a:srgbClr val="A4D620"/>
              </a:buClr>
              <a:defRPr sz="1600" baseline="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</p:spTree>
    <p:extLst>
      <p:ext uri="{BB962C8B-B14F-4D97-AF65-F5344CB8AC3E}">
        <p14:creationId xmlns:p14="http://schemas.microsoft.com/office/powerpoint/2010/main" val="288363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523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25" y="1198800"/>
            <a:ext cx="4129088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4008" y="1198800"/>
            <a:ext cx="4129087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12468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400"/>
            </a:lvl4pPr>
            <a:lvl5pPr>
              <a:buClr>
                <a:srgbClr val="A4D620"/>
              </a:buClr>
              <a:defRPr sz="140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5913" y="3177712"/>
            <a:ext cx="3740710" cy="2581648"/>
          </a:xfrm>
          <a:custGeom>
            <a:avLst/>
            <a:gdLst>
              <a:gd name="connsiteX0" fmla="*/ 0 w 3673475"/>
              <a:gd name="connsiteY0" fmla="*/ 0 h 2232025"/>
              <a:gd name="connsiteX1" fmla="*/ 3673475 w 3673475"/>
              <a:gd name="connsiteY1" fmla="*/ 0 h 2232025"/>
              <a:gd name="connsiteX2" fmla="*/ 3673475 w 3673475"/>
              <a:gd name="connsiteY2" fmla="*/ 2232025 h 2232025"/>
              <a:gd name="connsiteX3" fmla="*/ 0 w 3673475"/>
              <a:gd name="connsiteY3" fmla="*/ 2232025 h 2232025"/>
              <a:gd name="connsiteX4" fmla="*/ 0 w 3673475"/>
              <a:gd name="connsiteY4" fmla="*/ 0 h 2232025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673475 w 3686922"/>
              <a:gd name="connsiteY2" fmla="*/ 2554754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471769 w 3686922"/>
              <a:gd name="connsiteY2" fmla="*/ 2447177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81648"/>
              <a:gd name="connsiteX1" fmla="*/ 3686922 w 3686922"/>
              <a:gd name="connsiteY1" fmla="*/ 0 h 2581648"/>
              <a:gd name="connsiteX2" fmla="*/ 3471769 w 3686922"/>
              <a:gd name="connsiteY2" fmla="*/ 2447177 h 2581648"/>
              <a:gd name="connsiteX3" fmla="*/ 363070 w 3686922"/>
              <a:gd name="connsiteY3" fmla="*/ 2581648 h 2581648"/>
              <a:gd name="connsiteX4" fmla="*/ 0 w 3686922"/>
              <a:gd name="connsiteY4" fmla="*/ 322729 h 2581648"/>
              <a:gd name="connsiteX0" fmla="*/ 0 w 3740710"/>
              <a:gd name="connsiteY0" fmla="*/ 551329 h 2581648"/>
              <a:gd name="connsiteX1" fmla="*/ 3740710 w 3740710"/>
              <a:gd name="connsiteY1" fmla="*/ 0 h 2581648"/>
              <a:gd name="connsiteX2" fmla="*/ 3525557 w 3740710"/>
              <a:gd name="connsiteY2" fmla="*/ 2447177 h 2581648"/>
              <a:gd name="connsiteX3" fmla="*/ 416858 w 3740710"/>
              <a:gd name="connsiteY3" fmla="*/ 2581648 h 2581648"/>
              <a:gd name="connsiteX4" fmla="*/ 0 w 3740710"/>
              <a:gd name="connsiteY4" fmla="*/ 551329 h 258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10" h="2581648">
                <a:moveTo>
                  <a:pt x="0" y="551329"/>
                </a:moveTo>
                <a:lnTo>
                  <a:pt x="3740710" y="0"/>
                </a:lnTo>
                <a:cubicBezTo>
                  <a:pt x="3736228" y="851585"/>
                  <a:pt x="3530039" y="1595592"/>
                  <a:pt x="3525557" y="2447177"/>
                </a:cubicBezTo>
                <a:lnTo>
                  <a:pt x="416858" y="2581648"/>
                </a:lnTo>
                <a:lnTo>
                  <a:pt x="0" y="55132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FontTx/>
              <a:buNone/>
              <a:defRPr sz="2800" baseline="0"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22566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CLPartners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4955" y="1125539"/>
            <a:ext cx="8548220" cy="4512796"/>
          </a:xfrm>
          <a:custGeom>
            <a:avLst/>
            <a:gdLst>
              <a:gd name="connsiteX0" fmla="*/ 0 w 8642350"/>
              <a:gd name="connsiteY0" fmla="*/ 0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0 w 8642350"/>
              <a:gd name="connsiteY4" fmla="*/ 0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091020 w 8642350"/>
              <a:gd name="connsiteY2" fmla="*/ 4405219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0 w 8548220"/>
              <a:gd name="connsiteY0" fmla="*/ 295835 h 4580031"/>
              <a:gd name="connsiteX1" fmla="*/ 8548220 w 8548220"/>
              <a:gd name="connsiteY1" fmla="*/ 0 h 4580031"/>
              <a:gd name="connsiteX2" fmla="*/ 7996890 w 8548220"/>
              <a:gd name="connsiteY2" fmla="*/ 4405219 h 4580031"/>
              <a:gd name="connsiteX3" fmla="*/ 26894 w 8548220"/>
              <a:gd name="connsiteY3" fmla="*/ 4580031 h 4580031"/>
              <a:gd name="connsiteX4" fmla="*/ 0 w 8548220"/>
              <a:gd name="connsiteY4" fmla="*/ 295835 h 4580031"/>
              <a:gd name="connsiteX0" fmla="*/ 0 w 8548220"/>
              <a:gd name="connsiteY0" fmla="*/ 295835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295835 h 4512796"/>
              <a:gd name="connsiteX0" fmla="*/ 0 w 8548220"/>
              <a:gd name="connsiteY0" fmla="*/ 416859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416859 h 45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220" h="4512796">
                <a:moveTo>
                  <a:pt x="0" y="416859"/>
                </a:moveTo>
                <a:lnTo>
                  <a:pt x="8548220" y="0"/>
                </a:lnTo>
                <a:lnTo>
                  <a:pt x="7996890" y="4405219"/>
                </a:lnTo>
                <a:lnTo>
                  <a:pt x="322729" y="4512796"/>
                </a:lnTo>
                <a:lnTo>
                  <a:pt x="0" y="41685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52184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30" y="1124745"/>
            <a:ext cx="8641655" cy="460851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65531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EFACA269-9148-405F-86A2-ED7573B9B5C6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DC25EE48-E841-457A-9275-CE7AD3BD4C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5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98631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"/>
            <a:ext cx="9155596" cy="1052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8" y="266146"/>
            <a:ext cx="1430533" cy="4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9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2" y="0"/>
            <a:ext cx="5236484" cy="68580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32" y="5589243"/>
            <a:ext cx="669766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4869175"/>
            <a:ext cx="66967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051732" y="6093298"/>
            <a:ext cx="6697663" cy="3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37542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97156" y="2276872"/>
            <a:ext cx="3744913" cy="1512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298"/>
                </a:solidFill>
              </a:defRPr>
            </a:lvl1pPr>
            <a:lvl2pPr marL="457200" indent="0">
              <a:buNone/>
              <a:defRPr sz="1600">
                <a:solidFill>
                  <a:srgbClr val="006298"/>
                </a:solidFill>
              </a:defRPr>
            </a:lvl2pPr>
            <a:lvl3pPr marL="914400" indent="0">
              <a:buNone/>
              <a:defRPr sz="1600">
                <a:solidFill>
                  <a:srgbClr val="006298"/>
                </a:solidFill>
              </a:defRPr>
            </a:lvl3pPr>
            <a:lvl4pPr marL="1371600" indent="0">
              <a:buNone/>
              <a:defRPr sz="1600">
                <a:solidFill>
                  <a:srgbClr val="006298"/>
                </a:solidFill>
              </a:defRPr>
            </a:lvl4pPr>
            <a:lvl5pPr marL="1828800" indent="0">
              <a:buNone/>
              <a:defRPr sz="16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7149" y="1844831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r>
              <a:rPr lang="en-GB" sz="1600" dirty="0">
                <a:solidFill>
                  <a:srgbClr val="006298"/>
                </a:solidFill>
              </a:rPr>
              <a:t>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831497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don buses –Whitecha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6257925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6" y="5589243"/>
            <a:ext cx="669766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4869163"/>
            <a:ext cx="66967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051726" y="6093298"/>
            <a:ext cx="6697663" cy="3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95905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6257925" cy="68580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6" y="5589243"/>
            <a:ext cx="669766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4869163"/>
            <a:ext cx="66967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051726" y="6093298"/>
            <a:ext cx="6697663" cy="3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35464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CLPartner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997148" y="1844825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1600" dirty="0">
              <a:solidFill>
                <a:srgbClr val="006298"/>
              </a:solidFill>
            </a:endParaRPr>
          </a:p>
          <a:p>
            <a:r>
              <a:rPr lang="en-GB" sz="1600" dirty="0">
                <a:solidFill>
                  <a:srgbClr val="006298"/>
                </a:solidFill>
              </a:rPr>
              <a:t>UCLPartners</a:t>
            </a:r>
            <a:br>
              <a:rPr lang="en-GB" sz="1600" dirty="0">
                <a:solidFill>
                  <a:srgbClr val="006298"/>
                </a:solidFill>
              </a:rPr>
            </a:br>
            <a:r>
              <a:rPr lang="en-GB" sz="1600" dirty="0">
                <a:solidFill>
                  <a:srgbClr val="006298"/>
                </a:solidFill>
              </a:rPr>
              <a:t>3rd Floor</a:t>
            </a:r>
            <a:br>
              <a:rPr lang="en-GB" sz="1600" dirty="0">
                <a:solidFill>
                  <a:srgbClr val="006298"/>
                </a:solidFill>
              </a:rPr>
            </a:br>
            <a:r>
              <a:rPr lang="en-GB" sz="1600" dirty="0">
                <a:solidFill>
                  <a:srgbClr val="006298"/>
                </a:solidFill>
              </a:rPr>
              <a:t>170 Tottenham Court Road</a:t>
            </a:r>
            <a:br>
              <a:rPr lang="en-GB" sz="1600" dirty="0">
                <a:solidFill>
                  <a:srgbClr val="006298"/>
                </a:solidFill>
              </a:rPr>
            </a:br>
            <a:r>
              <a:rPr lang="en-GB" sz="1600" dirty="0">
                <a:solidFill>
                  <a:srgbClr val="006298"/>
                </a:solidFill>
              </a:rPr>
              <a:t>London W1T 7HA</a:t>
            </a:r>
          </a:p>
          <a:p>
            <a:r>
              <a:rPr lang="en-GB" sz="1600" dirty="0">
                <a:solidFill>
                  <a:srgbClr val="006298"/>
                </a:solidFill>
              </a:rPr>
              <a:t/>
            </a:r>
            <a:br>
              <a:rPr lang="en-GB" sz="1600" dirty="0">
                <a:solidFill>
                  <a:srgbClr val="006298"/>
                </a:solidFill>
              </a:rPr>
            </a:br>
            <a:r>
              <a:rPr lang="en-GB" sz="1600" dirty="0">
                <a:solidFill>
                  <a:srgbClr val="006298"/>
                </a:solidFill>
              </a:rPr>
              <a:t>020 7679 6633 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722723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97149" y="2276872"/>
            <a:ext cx="3744913" cy="1512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298"/>
                </a:solidFill>
              </a:defRPr>
            </a:lvl1pPr>
            <a:lvl2pPr marL="457200" indent="0">
              <a:buNone/>
              <a:defRPr sz="1600">
                <a:solidFill>
                  <a:srgbClr val="006298"/>
                </a:solidFill>
              </a:defRPr>
            </a:lvl2pPr>
            <a:lvl3pPr marL="914400" indent="0">
              <a:buNone/>
              <a:defRPr sz="1600">
                <a:solidFill>
                  <a:srgbClr val="006298"/>
                </a:solidFill>
              </a:defRPr>
            </a:lvl3pPr>
            <a:lvl4pPr marL="1371600" indent="0">
              <a:buNone/>
              <a:defRPr sz="1600">
                <a:solidFill>
                  <a:srgbClr val="006298"/>
                </a:solidFill>
              </a:defRPr>
            </a:lvl4pPr>
            <a:lvl5pPr marL="1828800" indent="0">
              <a:buNone/>
              <a:defRPr sz="16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97148" y="1844825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r>
              <a:rPr lang="en-GB" sz="1600" dirty="0">
                <a:solidFill>
                  <a:srgbClr val="006298"/>
                </a:solidFill>
              </a:rPr>
              <a:t>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4171896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AC527D-1056-40EF-ABA6-A5F79260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88" y="111111"/>
            <a:ext cx="1392168" cy="1392168"/>
          </a:xfrm>
          <a:prstGeom prst="rect">
            <a:avLst/>
          </a:prstGeom>
        </p:spPr>
      </p:pic>
      <p:sp>
        <p:nvSpPr>
          <p:cNvPr id="3" name="Title Placeholder 6">
            <a:extLst>
              <a:ext uri="{FF2B5EF4-FFF2-40B4-BE49-F238E27FC236}">
                <a16:creationId xmlns:a16="http://schemas.microsoft.com/office/drawing/2014/main" xmlns="" id="{FEA9BDF4-F6E7-4238-A012-6A865C59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03563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24D63809-99A7-49B1-9FA9-45DBA8BE9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5516"/>
            <a:ext cx="7886700" cy="457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3D604967-4F24-4047-ADC3-B35192AC9E5B}"/>
              </a:ext>
            </a:extLst>
          </p:cNvPr>
          <p:cNvSpPr txBox="1">
            <a:spLocks/>
          </p:cNvSpPr>
          <p:nvPr userDrawn="1"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95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 baseline="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600"/>
            </a:lvl4pPr>
            <a:lvl5pPr>
              <a:buClr>
                <a:srgbClr val="A4D620"/>
              </a:buClr>
              <a:defRPr sz="1600" baseline="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5E3B6B2F-9CB4-46AD-BE6B-50D17114994F}"/>
              </a:ext>
            </a:extLst>
          </p:cNvPr>
          <p:cNvSpPr txBox="1">
            <a:spLocks/>
          </p:cNvSpPr>
          <p:nvPr userDrawn="1"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1AF102D-656C-4B57-9485-9C7B9FFCD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88" y="111111"/>
            <a:ext cx="1392168" cy="1392168"/>
          </a:xfrm>
          <a:prstGeom prst="rect">
            <a:avLst/>
          </a:prstGeom>
        </p:spPr>
      </p:pic>
      <p:pic>
        <p:nvPicPr>
          <p:cNvPr id="10" name="Picture 2" descr="Anna Freud Centre - Caring for young minds">
            <a:extLst>
              <a:ext uri="{FF2B5EF4-FFF2-40B4-BE49-F238E27FC236}">
                <a16:creationId xmlns:a16="http://schemas.microsoft.com/office/drawing/2014/main" xmlns="" id="{75B27462-2576-45E0-9535-478B5043B0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5842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449D013-D14F-4A6F-B06C-BDDF9E4250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12" y="6170411"/>
            <a:ext cx="1245592" cy="619318"/>
          </a:xfrm>
          <a:prstGeom prst="rect">
            <a:avLst/>
          </a:prstGeom>
        </p:spPr>
      </p:pic>
      <p:pic>
        <p:nvPicPr>
          <p:cNvPr id="13" name="Picture 12" descr="\\annafreud2.local\dfs\MyDocuments\ilee\My Documents\My Pictures\Work images\tavistock logo.gif">
            <a:extLst>
              <a:ext uri="{FF2B5EF4-FFF2-40B4-BE49-F238E27FC236}">
                <a16:creationId xmlns:a16="http://schemas.microsoft.com/office/drawing/2014/main" xmlns="" id="{CB74E52B-112D-47CA-A914-E9C7AC91AB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14" y="6351088"/>
            <a:ext cx="2331622" cy="2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annafreud2.local\dfs\MyDocuments\ilee\My Documents\My Pictures\Work images\uclp logo.png">
            <a:extLst>
              <a:ext uri="{FF2B5EF4-FFF2-40B4-BE49-F238E27FC236}">
                <a16:creationId xmlns:a16="http://schemas.microsoft.com/office/drawing/2014/main" xmlns="" id="{D03171B7-AB9B-4FB2-81AB-E9A4824296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80" y="6235056"/>
            <a:ext cx="1392167" cy="5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69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40BFA642-1E3E-4FA0-BD26-5796840F1DF0}"/>
              </a:ext>
            </a:extLst>
          </p:cNvPr>
          <p:cNvSpPr txBox="1">
            <a:spLocks/>
          </p:cNvSpPr>
          <p:nvPr userDrawn="1"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229AA5-D8ED-4B12-B450-1D3A0FAF0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88" y="111111"/>
            <a:ext cx="1392168" cy="1392168"/>
          </a:xfrm>
          <a:prstGeom prst="rect">
            <a:avLst/>
          </a:prstGeom>
        </p:spPr>
      </p:pic>
      <p:pic>
        <p:nvPicPr>
          <p:cNvPr id="11" name="Picture 2" descr="Anna Freud Centre - Caring for young minds">
            <a:extLst>
              <a:ext uri="{FF2B5EF4-FFF2-40B4-BE49-F238E27FC236}">
                <a16:creationId xmlns:a16="http://schemas.microsoft.com/office/drawing/2014/main" xmlns="" id="{9A52DE37-E18A-43F8-85A0-196F4DDE78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5842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4C17000-C695-4E7D-BB13-B19BE0F959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12" y="6170411"/>
            <a:ext cx="1245592" cy="619318"/>
          </a:xfrm>
          <a:prstGeom prst="rect">
            <a:avLst/>
          </a:prstGeom>
        </p:spPr>
      </p:pic>
      <p:pic>
        <p:nvPicPr>
          <p:cNvPr id="13" name="Picture 12" descr="\\annafreud2.local\dfs\MyDocuments\ilee\My Documents\My Pictures\Work images\tavistock logo.gif">
            <a:extLst>
              <a:ext uri="{FF2B5EF4-FFF2-40B4-BE49-F238E27FC236}">
                <a16:creationId xmlns:a16="http://schemas.microsoft.com/office/drawing/2014/main" xmlns="" id="{A33CC6CE-71E5-4E51-BC8E-3A5076EC2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14" y="6351088"/>
            <a:ext cx="2331622" cy="2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annafreud2.local\dfs\MyDocuments\ilee\My Documents\My Pictures\Work images\uclp logo.png">
            <a:extLst>
              <a:ext uri="{FF2B5EF4-FFF2-40B4-BE49-F238E27FC236}">
                <a16:creationId xmlns:a16="http://schemas.microsoft.com/office/drawing/2014/main" xmlns="" id="{50B7FF3F-8689-4053-A5CF-C6625FDB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80" y="6235056"/>
            <a:ext cx="1392167" cy="5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0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25" y="1198800"/>
            <a:ext cx="4129088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4008" y="1198800"/>
            <a:ext cx="4129087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54013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25" y="1198800"/>
            <a:ext cx="4129088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4008" y="1198800"/>
            <a:ext cx="4129087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AFE411FF-E4BB-4E27-A2AC-982EA8B4F573}"/>
              </a:ext>
            </a:extLst>
          </p:cNvPr>
          <p:cNvSpPr txBox="1">
            <a:spLocks/>
          </p:cNvSpPr>
          <p:nvPr userDrawn="1"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EF46F1-946D-4AC0-A01D-78C5F9A02D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88" y="111111"/>
            <a:ext cx="1392168" cy="1392168"/>
          </a:xfrm>
          <a:prstGeom prst="rect">
            <a:avLst/>
          </a:prstGeom>
        </p:spPr>
      </p:pic>
      <p:pic>
        <p:nvPicPr>
          <p:cNvPr id="17" name="Picture 2" descr="Anna Freud Centre - Caring for young minds">
            <a:extLst>
              <a:ext uri="{FF2B5EF4-FFF2-40B4-BE49-F238E27FC236}">
                <a16:creationId xmlns:a16="http://schemas.microsoft.com/office/drawing/2014/main" xmlns="" id="{6528FB7C-B482-47F8-BE82-023A6528F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5842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06ACAE-7DFF-4DD2-BF74-D226C88DC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12" y="6170411"/>
            <a:ext cx="1245592" cy="619318"/>
          </a:xfrm>
          <a:prstGeom prst="rect">
            <a:avLst/>
          </a:prstGeom>
        </p:spPr>
      </p:pic>
      <p:pic>
        <p:nvPicPr>
          <p:cNvPr id="19" name="Picture 18" descr="\\annafreud2.local\dfs\MyDocuments\ilee\My Documents\My Pictures\Work images\tavistock logo.gif">
            <a:extLst>
              <a:ext uri="{FF2B5EF4-FFF2-40B4-BE49-F238E27FC236}">
                <a16:creationId xmlns:a16="http://schemas.microsoft.com/office/drawing/2014/main" xmlns="" id="{467214A1-7138-464E-8278-E9D77584FF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14" y="6351088"/>
            <a:ext cx="2331622" cy="2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\\annafreud2.local\dfs\MyDocuments\ilee\My Documents\My Pictures\Work images\uclp logo.png">
            <a:extLst>
              <a:ext uri="{FF2B5EF4-FFF2-40B4-BE49-F238E27FC236}">
                <a16:creationId xmlns:a16="http://schemas.microsoft.com/office/drawing/2014/main" xmlns="" id="{5771BBE1-7E6C-495A-9DFA-18798A3F1A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80" y="6235056"/>
            <a:ext cx="1392167" cy="5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75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400"/>
            </a:lvl4pPr>
            <a:lvl5pPr>
              <a:buClr>
                <a:srgbClr val="A4D620"/>
              </a:buClr>
              <a:defRPr sz="140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5913" y="3177712"/>
            <a:ext cx="3740710" cy="2581648"/>
          </a:xfrm>
          <a:custGeom>
            <a:avLst/>
            <a:gdLst>
              <a:gd name="connsiteX0" fmla="*/ 0 w 3673475"/>
              <a:gd name="connsiteY0" fmla="*/ 0 h 2232025"/>
              <a:gd name="connsiteX1" fmla="*/ 3673475 w 3673475"/>
              <a:gd name="connsiteY1" fmla="*/ 0 h 2232025"/>
              <a:gd name="connsiteX2" fmla="*/ 3673475 w 3673475"/>
              <a:gd name="connsiteY2" fmla="*/ 2232025 h 2232025"/>
              <a:gd name="connsiteX3" fmla="*/ 0 w 3673475"/>
              <a:gd name="connsiteY3" fmla="*/ 2232025 h 2232025"/>
              <a:gd name="connsiteX4" fmla="*/ 0 w 3673475"/>
              <a:gd name="connsiteY4" fmla="*/ 0 h 2232025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673475 w 3686922"/>
              <a:gd name="connsiteY2" fmla="*/ 2554754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471769 w 3686922"/>
              <a:gd name="connsiteY2" fmla="*/ 2447177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81648"/>
              <a:gd name="connsiteX1" fmla="*/ 3686922 w 3686922"/>
              <a:gd name="connsiteY1" fmla="*/ 0 h 2581648"/>
              <a:gd name="connsiteX2" fmla="*/ 3471769 w 3686922"/>
              <a:gd name="connsiteY2" fmla="*/ 2447177 h 2581648"/>
              <a:gd name="connsiteX3" fmla="*/ 363070 w 3686922"/>
              <a:gd name="connsiteY3" fmla="*/ 2581648 h 2581648"/>
              <a:gd name="connsiteX4" fmla="*/ 0 w 3686922"/>
              <a:gd name="connsiteY4" fmla="*/ 322729 h 2581648"/>
              <a:gd name="connsiteX0" fmla="*/ 0 w 3740710"/>
              <a:gd name="connsiteY0" fmla="*/ 551329 h 2581648"/>
              <a:gd name="connsiteX1" fmla="*/ 3740710 w 3740710"/>
              <a:gd name="connsiteY1" fmla="*/ 0 h 2581648"/>
              <a:gd name="connsiteX2" fmla="*/ 3525557 w 3740710"/>
              <a:gd name="connsiteY2" fmla="*/ 2447177 h 2581648"/>
              <a:gd name="connsiteX3" fmla="*/ 416858 w 3740710"/>
              <a:gd name="connsiteY3" fmla="*/ 2581648 h 2581648"/>
              <a:gd name="connsiteX4" fmla="*/ 0 w 3740710"/>
              <a:gd name="connsiteY4" fmla="*/ 551329 h 258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10" h="2581648">
                <a:moveTo>
                  <a:pt x="0" y="551329"/>
                </a:moveTo>
                <a:lnTo>
                  <a:pt x="3740710" y="0"/>
                </a:lnTo>
                <a:cubicBezTo>
                  <a:pt x="3736228" y="851585"/>
                  <a:pt x="3530039" y="1595592"/>
                  <a:pt x="3525557" y="2447177"/>
                </a:cubicBezTo>
                <a:lnTo>
                  <a:pt x="416858" y="2581648"/>
                </a:lnTo>
                <a:lnTo>
                  <a:pt x="0" y="55132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FontTx/>
              <a:buNone/>
              <a:defRPr sz="2800" baseline="0"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867531-98B3-4A65-BC0E-F30420DD6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88" y="111111"/>
            <a:ext cx="1392168" cy="1392168"/>
          </a:xfrm>
          <a:prstGeom prst="rect">
            <a:avLst/>
          </a:prstGeom>
        </p:spPr>
      </p:pic>
      <p:pic>
        <p:nvPicPr>
          <p:cNvPr id="16" name="Picture 2" descr="Anna Freud Centre - Caring for young minds">
            <a:extLst>
              <a:ext uri="{FF2B5EF4-FFF2-40B4-BE49-F238E27FC236}">
                <a16:creationId xmlns:a16="http://schemas.microsoft.com/office/drawing/2014/main" xmlns="" id="{B36BC568-67CC-467E-BDCE-7900439C74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5842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80B2F0E-1D40-4E8E-A417-0BF11BC3C5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12" y="6170411"/>
            <a:ext cx="1245592" cy="619318"/>
          </a:xfrm>
          <a:prstGeom prst="rect">
            <a:avLst/>
          </a:prstGeom>
        </p:spPr>
      </p:pic>
      <p:pic>
        <p:nvPicPr>
          <p:cNvPr id="18" name="Picture 17" descr="\\annafreud2.local\dfs\MyDocuments\ilee\My Documents\My Pictures\Work images\tavistock logo.gif">
            <a:extLst>
              <a:ext uri="{FF2B5EF4-FFF2-40B4-BE49-F238E27FC236}">
                <a16:creationId xmlns:a16="http://schemas.microsoft.com/office/drawing/2014/main" xmlns="" id="{2CA33796-D09F-429D-BDC7-D380FB750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14" y="6351088"/>
            <a:ext cx="2331622" cy="2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annafreud2.local\dfs\MyDocuments\ilee\My Documents\My Pictures\Work images\uclp logo.png">
            <a:extLst>
              <a:ext uri="{FF2B5EF4-FFF2-40B4-BE49-F238E27FC236}">
                <a16:creationId xmlns:a16="http://schemas.microsoft.com/office/drawing/2014/main" xmlns="" id="{BAA3E51F-5F36-47D1-B114-538DDFD4C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80" y="6235056"/>
            <a:ext cx="1392167" cy="5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xmlns="" id="{BFEF1DE7-519E-41B2-B25F-95EB45D16FAF}"/>
              </a:ext>
            </a:extLst>
          </p:cNvPr>
          <p:cNvSpPr txBox="1">
            <a:spLocks/>
          </p:cNvSpPr>
          <p:nvPr userDrawn="1"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63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CLPartners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4955" y="1125539"/>
            <a:ext cx="8548220" cy="4512796"/>
          </a:xfrm>
          <a:custGeom>
            <a:avLst/>
            <a:gdLst>
              <a:gd name="connsiteX0" fmla="*/ 0 w 8642350"/>
              <a:gd name="connsiteY0" fmla="*/ 0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0 w 8642350"/>
              <a:gd name="connsiteY4" fmla="*/ 0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091020 w 8642350"/>
              <a:gd name="connsiteY2" fmla="*/ 4405219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0 w 8548220"/>
              <a:gd name="connsiteY0" fmla="*/ 295835 h 4580031"/>
              <a:gd name="connsiteX1" fmla="*/ 8548220 w 8548220"/>
              <a:gd name="connsiteY1" fmla="*/ 0 h 4580031"/>
              <a:gd name="connsiteX2" fmla="*/ 7996890 w 8548220"/>
              <a:gd name="connsiteY2" fmla="*/ 4405219 h 4580031"/>
              <a:gd name="connsiteX3" fmla="*/ 26894 w 8548220"/>
              <a:gd name="connsiteY3" fmla="*/ 4580031 h 4580031"/>
              <a:gd name="connsiteX4" fmla="*/ 0 w 8548220"/>
              <a:gd name="connsiteY4" fmla="*/ 295835 h 4580031"/>
              <a:gd name="connsiteX0" fmla="*/ 0 w 8548220"/>
              <a:gd name="connsiteY0" fmla="*/ 295835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295835 h 4512796"/>
              <a:gd name="connsiteX0" fmla="*/ 0 w 8548220"/>
              <a:gd name="connsiteY0" fmla="*/ 416859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416859 h 45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220" h="4512796">
                <a:moveTo>
                  <a:pt x="0" y="416859"/>
                </a:moveTo>
                <a:lnTo>
                  <a:pt x="8548220" y="0"/>
                </a:lnTo>
                <a:lnTo>
                  <a:pt x="7996890" y="4405219"/>
                </a:lnTo>
                <a:lnTo>
                  <a:pt x="322729" y="4512796"/>
                </a:lnTo>
                <a:lnTo>
                  <a:pt x="0" y="41685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46F252-9757-4372-A4D5-586B75A8C0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88" y="111111"/>
            <a:ext cx="1392168" cy="1392168"/>
          </a:xfrm>
          <a:prstGeom prst="rect">
            <a:avLst/>
          </a:prstGeom>
        </p:spPr>
      </p:pic>
      <p:pic>
        <p:nvPicPr>
          <p:cNvPr id="16" name="Picture 2" descr="Anna Freud Centre - Caring for young minds">
            <a:extLst>
              <a:ext uri="{FF2B5EF4-FFF2-40B4-BE49-F238E27FC236}">
                <a16:creationId xmlns:a16="http://schemas.microsoft.com/office/drawing/2014/main" xmlns="" id="{E277CCED-88C3-4975-AE82-1BE714737B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5842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099ECE9-C7FC-44E5-9DCD-ED2ABEC42A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12" y="6170411"/>
            <a:ext cx="1245592" cy="619318"/>
          </a:xfrm>
          <a:prstGeom prst="rect">
            <a:avLst/>
          </a:prstGeom>
        </p:spPr>
      </p:pic>
      <p:pic>
        <p:nvPicPr>
          <p:cNvPr id="18" name="Picture 17" descr="\\annafreud2.local\dfs\MyDocuments\ilee\My Documents\My Pictures\Work images\tavistock logo.gif">
            <a:extLst>
              <a:ext uri="{FF2B5EF4-FFF2-40B4-BE49-F238E27FC236}">
                <a16:creationId xmlns:a16="http://schemas.microsoft.com/office/drawing/2014/main" xmlns="" id="{C201E990-5A91-4A03-99B0-16559917D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14" y="6351088"/>
            <a:ext cx="2331622" cy="2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annafreud2.local\dfs\MyDocuments\ilee\My Documents\My Pictures\Work images\uclp logo.png">
            <a:extLst>
              <a:ext uri="{FF2B5EF4-FFF2-40B4-BE49-F238E27FC236}">
                <a16:creationId xmlns:a16="http://schemas.microsoft.com/office/drawing/2014/main" xmlns="" id="{5D9629A1-2338-4E81-ABE4-2D8044ED38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80" y="6235056"/>
            <a:ext cx="1392167" cy="5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xmlns="" id="{606FBCAC-161D-4D03-B437-098C1D323E14}"/>
              </a:ext>
            </a:extLst>
          </p:cNvPr>
          <p:cNvSpPr txBox="1">
            <a:spLocks/>
          </p:cNvSpPr>
          <p:nvPr userDrawn="1"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30" y="1124745"/>
            <a:ext cx="8641655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729859-B096-4BE5-9E00-7B41A59FB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88" y="111111"/>
            <a:ext cx="1392168" cy="1392168"/>
          </a:xfrm>
          <a:prstGeom prst="rect">
            <a:avLst/>
          </a:prstGeom>
        </p:spPr>
      </p:pic>
      <p:pic>
        <p:nvPicPr>
          <p:cNvPr id="11" name="Picture 2" descr="Anna Freud Centre - Caring for young minds">
            <a:extLst>
              <a:ext uri="{FF2B5EF4-FFF2-40B4-BE49-F238E27FC236}">
                <a16:creationId xmlns:a16="http://schemas.microsoft.com/office/drawing/2014/main" xmlns="" id="{961A5030-F75D-4190-8D76-AB906616B9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5842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6B37D0-9CDD-45C4-9DAF-D995B675F3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12" y="6170411"/>
            <a:ext cx="1245592" cy="619318"/>
          </a:xfrm>
          <a:prstGeom prst="rect">
            <a:avLst/>
          </a:prstGeom>
        </p:spPr>
      </p:pic>
      <p:pic>
        <p:nvPicPr>
          <p:cNvPr id="13" name="Picture 12" descr="\\annafreud2.local\dfs\MyDocuments\ilee\My Documents\My Pictures\Work images\tavistock logo.gif">
            <a:extLst>
              <a:ext uri="{FF2B5EF4-FFF2-40B4-BE49-F238E27FC236}">
                <a16:creationId xmlns:a16="http://schemas.microsoft.com/office/drawing/2014/main" xmlns="" id="{B3DA26F8-E1CE-45C3-ACB9-12C405AEA6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14" y="6351088"/>
            <a:ext cx="2331622" cy="2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annafreud2.local\dfs\MyDocuments\ilee\My Documents\My Pictures\Work images\uclp logo.png">
            <a:extLst>
              <a:ext uri="{FF2B5EF4-FFF2-40B4-BE49-F238E27FC236}">
                <a16:creationId xmlns:a16="http://schemas.microsoft.com/office/drawing/2014/main" xmlns="" id="{6474AA59-AFB5-489D-86DD-DD6035811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80" y="6235056"/>
            <a:ext cx="1392167" cy="5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xmlns="" id="{0E62ACA2-E524-4DCE-89A3-34879DC32798}"/>
              </a:ext>
            </a:extLst>
          </p:cNvPr>
          <p:cNvSpPr txBox="1">
            <a:spLocks/>
          </p:cNvSpPr>
          <p:nvPr userDrawn="1"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60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3887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4929"/>
            <a:ext cx="6400800" cy="666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2" descr="Anna Freud Centre - Caring for young minds">
            <a:extLst>
              <a:ext uri="{FF2B5EF4-FFF2-40B4-BE49-F238E27FC236}">
                <a16:creationId xmlns:a16="http://schemas.microsoft.com/office/drawing/2014/main" xmlns="" id="{71D5C0F9-CDE1-4E41-B1BD-15BDEF7DA4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5842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36AC9D-63D4-4BAB-8169-F9E461489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12" y="6170411"/>
            <a:ext cx="1245592" cy="619318"/>
          </a:xfrm>
          <a:prstGeom prst="rect">
            <a:avLst/>
          </a:prstGeom>
        </p:spPr>
      </p:pic>
      <p:pic>
        <p:nvPicPr>
          <p:cNvPr id="10" name="Picture 9" descr="\\annafreud2.local\dfs\MyDocuments\ilee\My Documents\My Pictures\Work images\tavistock logo.gif">
            <a:extLst>
              <a:ext uri="{FF2B5EF4-FFF2-40B4-BE49-F238E27FC236}">
                <a16:creationId xmlns:a16="http://schemas.microsoft.com/office/drawing/2014/main" xmlns="" id="{1571A0CA-0ED4-41EF-8A18-A033464AF8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14" y="6351088"/>
            <a:ext cx="2331622" cy="2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annafreud2.local\dfs\MyDocuments\ilee\My Documents\My Pictures\Work images\uclp logo.png">
            <a:extLst>
              <a:ext uri="{FF2B5EF4-FFF2-40B4-BE49-F238E27FC236}">
                <a16:creationId xmlns:a16="http://schemas.microsoft.com/office/drawing/2014/main" xmlns="" id="{21B725B6-41F9-472C-A0F4-8479B53A6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80" y="6235056"/>
            <a:ext cx="1392167" cy="5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5CCBE6-FB74-4C7E-8975-F7034EF319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88" y="111111"/>
            <a:ext cx="1392168" cy="139216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F2D1FB74-BC39-47FE-A8B5-7472373575FC}"/>
              </a:ext>
            </a:extLst>
          </p:cNvPr>
          <p:cNvSpPr txBox="1">
            <a:spLocks/>
          </p:cNvSpPr>
          <p:nvPr userDrawn="1"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F9FCE6-6BF9-4FE5-8B57-C4E6AECE20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33" y="4620712"/>
            <a:ext cx="3679571" cy="15408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1990D2-C541-45AF-866A-D0EB3AE25B78}"/>
              </a:ext>
            </a:extLst>
          </p:cNvPr>
          <p:cNvSpPr/>
          <p:nvPr userDrawn="1"/>
        </p:nvSpPr>
        <p:spPr>
          <a:xfrm>
            <a:off x="1784459" y="4011148"/>
            <a:ext cx="5575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F32F79"/>
                </a:solidFill>
              </a:rPr>
              <a:t>“If we keep on doing what we have been doing, we are going to keep on getting what we have been getting”</a:t>
            </a:r>
          </a:p>
        </p:txBody>
      </p:sp>
    </p:spTree>
    <p:extLst>
      <p:ext uri="{BB962C8B-B14F-4D97-AF65-F5344CB8AC3E}">
        <p14:creationId xmlns:p14="http://schemas.microsoft.com/office/powerpoint/2010/main" val="662033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3887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4929"/>
            <a:ext cx="6400800" cy="666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2" descr="Anna Freud Centre - Caring for young minds">
            <a:extLst>
              <a:ext uri="{FF2B5EF4-FFF2-40B4-BE49-F238E27FC236}">
                <a16:creationId xmlns:a16="http://schemas.microsoft.com/office/drawing/2014/main" xmlns="" id="{71D5C0F9-CDE1-4E41-B1BD-15BDEF7DA4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5842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36AC9D-63D4-4BAB-8169-F9E461489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12" y="6170411"/>
            <a:ext cx="1245592" cy="619318"/>
          </a:xfrm>
          <a:prstGeom prst="rect">
            <a:avLst/>
          </a:prstGeom>
        </p:spPr>
      </p:pic>
      <p:pic>
        <p:nvPicPr>
          <p:cNvPr id="10" name="Picture 9" descr="\\annafreud2.local\dfs\MyDocuments\ilee\My Documents\My Pictures\Work images\tavistock logo.gif">
            <a:extLst>
              <a:ext uri="{FF2B5EF4-FFF2-40B4-BE49-F238E27FC236}">
                <a16:creationId xmlns:a16="http://schemas.microsoft.com/office/drawing/2014/main" xmlns="" id="{1571A0CA-0ED4-41EF-8A18-A033464AF8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14" y="6351088"/>
            <a:ext cx="2331622" cy="2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annafreud2.local\dfs\MyDocuments\ilee\My Documents\My Pictures\Work images\uclp logo.png">
            <a:extLst>
              <a:ext uri="{FF2B5EF4-FFF2-40B4-BE49-F238E27FC236}">
                <a16:creationId xmlns:a16="http://schemas.microsoft.com/office/drawing/2014/main" xmlns="" id="{21B725B6-41F9-472C-A0F4-8479B53A6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80" y="6235056"/>
            <a:ext cx="1392167" cy="5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5CCBE6-FB74-4C7E-8975-F7034EF319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88" y="111111"/>
            <a:ext cx="1392168" cy="139216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F2D1FB74-BC39-47FE-A8B5-7472373575FC}"/>
              </a:ext>
            </a:extLst>
          </p:cNvPr>
          <p:cNvSpPr txBox="1">
            <a:spLocks/>
          </p:cNvSpPr>
          <p:nvPr userDrawn="1"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F9FCE6-6BF9-4FE5-8B57-C4E6AECE20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33" y="4620712"/>
            <a:ext cx="3679571" cy="15408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1990D2-C541-45AF-866A-D0EB3AE25B78}"/>
              </a:ext>
            </a:extLst>
          </p:cNvPr>
          <p:cNvSpPr/>
          <p:nvPr userDrawn="1"/>
        </p:nvSpPr>
        <p:spPr>
          <a:xfrm>
            <a:off x="1784459" y="4011148"/>
            <a:ext cx="5575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F32F79"/>
                </a:solidFill>
              </a:rPr>
              <a:t>The THRIVE Framework, in the words of Benjamin Zander is:</a:t>
            </a:r>
          </a:p>
          <a:p>
            <a:pPr algn="ctr"/>
            <a:r>
              <a:rPr lang="en-US" sz="1600" i="1" dirty="0">
                <a:solidFill>
                  <a:srgbClr val="F32F79"/>
                </a:solidFill>
              </a:rPr>
              <a:t> “A possibility to live into”</a:t>
            </a:r>
          </a:p>
        </p:txBody>
      </p:sp>
    </p:spTree>
    <p:extLst>
      <p:ext uri="{BB962C8B-B14F-4D97-AF65-F5344CB8AC3E}">
        <p14:creationId xmlns:p14="http://schemas.microsoft.com/office/powerpoint/2010/main" val="1242409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3887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4929"/>
            <a:ext cx="6400800" cy="666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2" descr="Anna Freud Centre - Caring for young minds">
            <a:extLst>
              <a:ext uri="{FF2B5EF4-FFF2-40B4-BE49-F238E27FC236}">
                <a16:creationId xmlns:a16="http://schemas.microsoft.com/office/drawing/2014/main" xmlns="" id="{71D5C0F9-CDE1-4E41-B1BD-15BDEF7DA4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5842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36AC9D-63D4-4BAB-8169-F9E461489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12" y="6170411"/>
            <a:ext cx="1245592" cy="619318"/>
          </a:xfrm>
          <a:prstGeom prst="rect">
            <a:avLst/>
          </a:prstGeom>
        </p:spPr>
      </p:pic>
      <p:pic>
        <p:nvPicPr>
          <p:cNvPr id="10" name="Picture 9" descr="\\annafreud2.local\dfs\MyDocuments\ilee\My Documents\My Pictures\Work images\tavistock logo.gif">
            <a:extLst>
              <a:ext uri="{FF2B5EF4-FFF2-40B4-BE49-F238E27FC236}">
                <a16:creationId xmlns:a16="http://schemas.microsoft.com/office/drawing/2014/main" xmlns="" id="{1571A0CA-0ED4-41EF-8A18-A033464AF8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14" y="6351088"/>
            <a:ext cx="2331622" cy="2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annafreud2.local\dfs\MyDocuments\ilee\My Documents\My Pictures\Work images\uclp logo.png">
            <a:extLst>
              <a:ext uri="{FF2B5EF4-FFF2-40B4-BE49-F238E27FC236}">
                <a16:creationId xmlns:a16="http://schemas.microsoft.com/office/drawing/2014/main" xmlns="" id="{21B725B6-41F9-472C-A0F4-8479B53A6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80" y="6235056"/>
            <a:ext cx="1392167" cy="5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5CCBE6-FB74-4C7E-8975-F7034EF319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88" y="111111"/>
            <a:ext cx="1392168" cy="139216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F2D1FB74-BC39-47FE-A8B5-7472373575FC}"/>
              </a:ext>
            </a:extLst>
          </p:cNvPr>
          <p:cNvSpPr txBox="1">
            <a:spLocks/>
          </p:cNvSpPr>
          <p:nvPr userDrawn="1"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06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"/>
            <a:ext cx="9155596" cy="1052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8" y="266146"/>
            <a:ext cx="1430533" cy="4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97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2" y="0"/>
            <a:ext cx="5236484" cy="68580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32" y="5589243"/>
            <a:ext cx="669766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4869175"/>
            <a:ext cx="66967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051732" y="6093298"/>
            <a:ext cx="6697663" cy="3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29955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97156" y="2276872"/>
            <a:ext cx="3744913" cy="1512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298"/>
                </a:solidFill>
              </a:defRPr>
            </a:lvl1pPr>
            <a:lvl2pPr marL="457200" indent="0">
              <a:buNone/>
              <a:defRPr sz="1600">
                <a:solidFill>
                  <a:srgbClr val="006298"/>
                </a:solidFill>
              </a:defRPr>
            </a:lvl2pPr>
            <a:lvl3pPr marL="914400" indent="0">
              <a:buNone/>
              <a:defRPr sz="1600">
                <a:solidFill>
                  <a:srgbClr val="006298"/>
                </a:solidFill>
              </a:defRPr>
            </a:lvl3pPr>
            <a:lvl4pPr marL="1371600" indent="0">
              <a:buNone/>
              <a:defRPr sz="1600">
                <a:solidFill>
                  <a:srgbClr val="006298"/>
                </a:solidFill>
              </a:defRPr>
            </a:lvl4pPr>
            <a:lvl5pPr marL="1828800" indent="0">
              <a:buNone/>
              <a:defRPr sz="16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7149" y="1844831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r>
              <a:rPr lang="en-GB" sz="1600" dirty="0">
                <a:solidFill>
                  <a:srgbClr val="006298"/>
                </a:solidFill>
              </a:rPr>
              <a:t>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92821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400"/>
            </a:lvl4pPr>
            <a:lvl5pPr>
              <a:buClr>
                <a:srgbClr val="A4D620"/>
              </a:buClr>
              <a:defRPr sz="140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5913" y="3177712"/>
            <a:ext cx="3740710" cy="2581648"/>
          </a:xfrm>
          <a:custGeom>
            <a:avLst/>
            <a:gdLst>
              <a:gd name="connsiteX0" fmla="*/ 0 w 3673475"/>
              <a:gd name="connsiteY0" fmla="*/ 0 h 2232025"/>
              <a:gd name="connsiteX1" fmla="*/ 3673475 w 3673475"/>
              <a:gd name="connsiteY1" fmla="*/ 0 h 2232025"/>
              <a:gd name="connsiteX2" fmla="*/ 3673475 w 3673475"/>
              <a:gd name="connsiteY2" fmla="*/ 2232025 h 2232025"/>
              <a:gd name="connsiteX3" fmla="*/ 0 w 3673475"/>
              <a:gd name="connsiteY3" fmla="*/ 2232025 h 2232025"/>
              <a:gd name="connsiteX4" fmla="*/ 0 w 3673475"/>
              <a:gd name="connsiteY4" fmla="*/ 0 h 2232025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673475 w 3686922"/>
              <a:gd name="connsiteY2" fmla="*/ 2554754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471769 w 3686922"/>
              <a:gd name="connsiteY2" fmla="*/ 2447177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81648"/>
              <a:gd name="connsiteX1" fmla="*/ 3686922 w 3686922"/>
              <a:gd name="connsiteY1" fmla="*/ 0 h 2581648"/>
              <a:gd name="connsiteX2" fmla="*/ 3471769 w 3686922"/>
              <a:gd name="connsiteY2" fmla="*/ 2447177 h 2581648"/>
              <a:gd name="connsiteX3" fmla="*/ 363070 w 3686922"/>
              <a:gd name="connsiteY3" fmla="*/ 2581648 h 2581648"/>
              <a:gd name="connsiteX4" fmla="*/ 0 w 3686922"/>
              <a:gd name="connsiteY4" fmla="*/ 322729 h 2581648"/>
              <a:gd name="connsiteX0" fmla="*/ 0 w 3740710"/>
              <a:gd name="connsiteY0" fmla="*/ 551329 h 2581648"/>
              <a:gd name="connsiteX1" fmla="*/ 3740710 w 3740710"/>
              <a:gd name="connsiteY1" fmla="*/ 0 h 2581648"/>
              <a:gd name="connsiteX2" fmla="*/ 3525557 w 3740710"/>
              <a:gd name="connsiteY2" fmla="*/ 2447177 h 2581648"/>
              <a:gd name="connsiteX3" fmla="*/ 416858 w 3740710"/>
              <a:gd name="connsiteY3" fmla="*/ 2581648 h 2581648"/>
              <a:gd name="connsiteX4" fmla="*/ 0 w 3740710"/>
              <a:gd name="connsiteY4" fmla="*/ 551329 h 258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10" h="2581648">
                <a:moveTo>
                  <a:pt x="0" y="551329"/>
                </a:moveTo>
                <a:lnTo>
                  <a:pt x="3740710" y="0"/>
                </a:lnTo>
                <a:cubicBezTo>
                  <a:pt x="3736228" y="851585"/>
                  <a:pt x="3530039" y="1595592"/>
                  <a:pt x="3525557" y="2447177"/>
                </a:cubicBezTo>
                <a:lnTo>
                  <a:pt x="416858" y="2581648"/>
                </a:lnTo>
                <a:lnTo>
                  <a:pt x="0" y="55132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FontTx/>
              <a:buNone/>
              <a:defRPr sz="2800" baseline="0"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70595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6893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82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 baseline="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600"/>
            </a:lvl4pPr>
            <a:lvl5pPr>
              <a:buClr>
                <a:srgbClr val="A4D620"/>
              </a:buClr>
              <a:defRPr sz="1600" baseline="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</p:spTree>
    <p:extLst>
      <p:ext uri="{BB962C8B-B14F-4D97-AF65-F5344CB8AC3E}">
        <p14:creationId xmlns:p14="http://schemas.microsoft.com/office/powerpoint/2010/main" val="4274753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08851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25" y="1198800"/>
            <a:ext cx="4129088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4008" y="1198800"/>
            <a:ext cx="4129087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8490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400"/>
            </a:lvl4pPr>
            <a:lvl5pPr>
              <a:buClr>
                <a:srgbClr val="A4D620"/>
              </a:buClr>
              <a:defRPr sz="140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5913" y="3177712"/>
            <a:ext cx="3740710" cy="2581648"/>
          </a:xfrm>
          <a:custGeom>
            <a:avLst/>
            <a:gdLst>
              <a:gd name="connsiteX0" fmla="*/ 0 w 3673475"/>
              <a:gd name="connsiteY0" fmla="*/ 0 h 2232025"/>
              <a:gd name="connsiteX1" fmla="*/ 3673475 w 3673475"/>
              <a:gd name="connsiteY1" fmla="*/ 0 h 2232025"/>
              <a:gd name="connsiteX2" fmla="*/ 3673475 w 3673475"/>
              <a:gd name="connsiteY2" fmla="*/ 2232025 h 2232025"/>
              <a:gd name="connsiteX3" fmla="*/ 0 w 3673475"/>
              <a:gd name="connsiteY3" fmla="*/ 2232025 h 2232025"/>
              <a:gd name="connsiteX4" fmla="*/ 0 w 3673475"/>
              <a:gd name="connsiteY4" fmla="*/ 0 h 2232025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673475 w 3686922"/>
              <a:gd name="connsiteY2" fmla="*/ 2554754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471769 w 3686922"/>
              <a:gd name="connsiteY2" fmla="*/ 2447177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81648"/>
              <a:gd name="connsiteX1" fmla="*/ 3686922 w 3686922"/>
              <a:gd name="connsiteY1" fmla="*/ 0 h 2581648"/>
              <a:gd name="connsiteX2" fmla="*/ 3471769 w 3686922"/>
              <a:gd name="connsiteY2" fmla="*/ 2447177 h 2581648"/>
              <a:gd name="connsiteX3" fmla="*/ 363070 w 3686922"/>
              <a:gd name="connsiteY3" fmla="*/ 2581648 h 2581648"/>
              <a:gd name="connsiteX4" fmla="*/ 0 w 3686922"/>
              <a:gd name="connsiteY4" fmla="*/ 322729 h 2581648"/>
              <a:gd name="connsiteX0" fmla="*/ 0 w 3740710"/>
              <a:gd name="connsiteY0" fmla="*/ 551329 h 2581648"/>
              <a:gd name="connsiteX1" fmla="*/ 3740710 w 3740710"/>
              <a:gd name="connsiteY1" fmla="*/ 0 h 2581648"/>
              <a:gd name="connsiteX2" fmla="*/ 3525557 w 3740710"/>
              <a:gd name="connsiteY2" fmla="*/ 2447177 h 2581648"/>
              <a:gd name="connsiteX3" fmla="*/ 416858 w 3740710"/>
              <a:gd name="connsiteY3" fmla="*/ 2581648 h 2581648"/>
              <a:gd name="connsiteX4" fmla="*/ 0 w 3740710"/>
              <a:gd name="connsiteY4" fmla="*/ 551329 h 258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10" h="2581648">
                <a:moveTo>
                  <a:pt x="0" y="551329"/>
                </a:moveTo>
                <a:lnTo>
                  <a:pt x="3740710" y="0"/>
                </a:lnTo>
                <a:cubicBezTo>
                  <a:pt x="3736228" y="851585"/>
                  <a:pt x="3530039" y="1595592"/>
                  <a:pt x="3525557" y="2447177"/>
                </a:cubicBezTo>
                <a:lnTo>
                  <a:pt x="416858" y="2581648"/>
                </a:lnTo>
                <a:lnTo>
                  <a:pt x="0" y="55132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FontTx/>
              <a:buNone/>
              <a:defRPr sz="2800" baseline="0"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20939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CLPartners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4955" y="1125539"/>
            <a:ext cx="8548220" cy="4512796"/>
          </a:xfrm>
          <a:custGeom>
            <a:avLst/>
            <a:gdLst>
              <a:gd name="connsiteX0" fmla="*/ 0 w 8642350"/>
              <a:gd name="connsiteY0" fmla="*/ 0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0 w 8642350"/>
              <a:gd name="connsiteY4" fmla="*/ 0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091020 w 8642350"/>
              <a:gd name="connsiteY2" fmla="*/ 4405219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0 w 8548220"/>
              <a:gd name="connsiteY0" fmla="*/ 295835 h 4580031"/>
              <a:gd name="connsiteX1" fmla="*/ 8548220 w 8548220"/>
              <a:gd name="connsiteY1" fmla="*/ 0 h 4580031"/>
              <a:gd name="connsiteX2" fmla="*/ 7996890 w 8548220"/>
              <a:gd name="connsiteY2" fmla="*/ 4405219 h 4580031"/>
              <a:gd name="connsiteX3" fmla="*/ 26894 w 8548220"/>
              <a:gd name="connsiteY3" fmla="*/ 4580031 h 4580031"/>
              <a:gd name="connsiteX4" fmla="*/ 0 w 8548220"/>
              <a:gd name="connsiteY4" fmla="*/ 295835 h 4580031"/>
              <a:gd name="connsiteX0" fmla="*/ 0 w 8548220"/>
              <a:gd name="connsiteY0" fmla="*/ 295835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295835 h 4512796"/>
              <a:gd name="connsiteX0" fmla="*/ 0 w 8548220"/>
              <a:gd name="connsiteY0" fmla="*/ 416859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416859 h 45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220" h="4512796">
                <a:moveTo>
                  <a:pt x="0" y="416859"/>
                </a:moveTo>
                <a:lnTo>
                  <a:pt x="8548220" y="0"/>
                </a:lnTo>
                <a:lnTo>
                  <a:pt x="7996890" y="4405219"/>
                </a:lnTo>
                <a:lnTo>
                  <a:pt x="322729" y="4512796"/>
                </a:lnTo>
                <a:lnTo>
                  <a:pt x="0" y="41685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03037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30" y="1124745"/>
            <a:ext cx="8641655" cy="460851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07482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EFACA269-9148-405F-86A2-ED7573B9B5C6}" type="datetimeFigureOut">
              <a:rPr lang="en-GB" smtClean="0">
                <a:solidFill>
                  <a:prstClr val="black"/>
                </a:solidFill>
              </a:rPr>
              <a:pPr/>
              <a:t>25/04/2019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DC25EE48-E841-457A-9275-CE7AD3BD4C4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6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"/>
            <a:ext cx="9155596" cy="1052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8" y="266146"/>
            <a:ext cx="1430533" cy="4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0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CLPartners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4955" y="1125539"/>
            <a:ext cx="8548220" cy="4512796"/>
          </a:xfrm>
          <a:custGeom>
            <a:avLst/>
            <a:gdLst>
              <a:gd name="connsiteX0" fmla="*/ 0 w 8642350"/>
              <a:gd name="connsiteY0" fmla="*/ 0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0 w 8642350"/>
              <a:gd name="connsiteY4" fmla="*/ 0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091020 w 8642350"/>
              <a:gd name="connsiteY2" fmla="*/ 4405219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0 w 8548220"/>
              <a:gd name="connsiteY0" fmla="*/ 295835 h 4580031"/>
              <a:gd name="connsiteX1" fmla="*/ 8548220 w 8548220"/>
              <a:gd name="connsiteY1" fmla="*/ 0 h 4580031"/>
              <a:gd name="connsiteX2" fmla="*/ 7996890 w 8548220"/>
              <a:gd name="connsiteY2" fmla="*/ 4405219 h 4580031"/>
              <a:gd name="connsiteX3" fmla="*/ 26894 w 8548220"/>
              <a:gd name="connsiteY3" fmla="*/ 4580031 h 4580031"/>
              <a:gd name="connsiteX4" fmla="*/ 0 w 8548220"/>
              <a:gd name="connsiteY4" fmla="*/ 295835 h 4580031"/>
              <a:gd name="connsiteX0" fmla="*/ 0 w 8548220"/>
              <a:gd name="connsiteY0" fmla="*/ 295835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295835 h 4512796"/>
              <a:gd name="connsiteX0" fmla="*/ 0 w 8548220"/>
              <a:gd name="connsiteY0" fmla="*/ 416859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416859 h 45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220" h="4512796">
                <a:moveTo>
                  <a:pt x="0" y="416859"/>
                </a:moveTo>
                <a:lnTo>
                  <a:pt x="8548220" y="0"/>
                </a:lnTo>
                <a:lnTo>
                  <a:pt x="7996890" y="4405219"/>
                </a:lnTo>
                <a:lnTo>
                  <a:pt x="322729" y="4512796"/>
                </a:lnTo>
                <a:lnTo>
                  <a:pt x="0" y="41685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03301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2" y="0"/>
            <a:ext cx="5236484" cy="68580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32" y="5589243"/>
            <a:ext cx="669766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4869175"/>
            <a:ext cx="66967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051732" y="6093298"/>
            <a:ext cx="6697663" cy="3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152673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97156" y="2276872"/>
            <a:ext cx="3744913" cy="1512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298"/>
                </a:solidFill>
              </a:defRPr>
            </a:lvl1pPr>
            <a:lvl2pPr marL="457200" indent="0">
              <a:buNone/>
              <a:defRPr sz="1600">
                <a:solidFill>
                  <a:srgbClr val="006298"/>
                </a:solidFill>
              </a:defRPr>
            </a:lvl2pPr>
            <a:lvl3pPr marL="914400" indent="0">
              <a:buNone/>
              <a:defRPr sz="1600">
                <a:solidFill>
                  <a:srgbClr val="006298"/>
                </a:solidFill>
              </a:defRPr>
            </a:lvl3pPr>
            <a:lvl4pPr marL="1371600" indent="0">
              <a:buNone/>
              <a:defRPr sz="1600">
                <a:solidFill>
                  <a:srgbClr val="006298"/>
                </a:solidFill>
              </a:defRPr>
            </a:lvl4pPr>
            <a:lvl5pPr marL="1828800" indent="0">
              <a:buNone/>
              <a:defRPr sz="16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7149" y="1844831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r>
              <a:rPr lang="en-GB" sz="1600" dirty="0">
                <a:solidFill>
                  <a:srgbClr val="006298"/>
                </a:solidFill>
              </a:rPr>
              <a:t>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2182064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099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559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 baseline="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600"/>
            </a:lvl4pPr>
            <a:lvl5pPr>
              <a:buClr>
                <a:srgbClr val="A4D620"/>
              </a:buClr>
              <a:defRPr sz="1600" baseline="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</p:spTree>
    <p:extLst>
      <p:ext uri="{BB962C8B-B14F-4D97-AF65-F5344CB8AC3E}">
        <p14:creationId xmlns:p14="http://schemas.microsoft.com/office/powerpoint/2010/main" val="4010046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6338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25" y="1198800"/>
            <a:ext cx="4129088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4008" y="1198800"/>
            <a:ext cx="4129087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71889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400"/>
            </a:lvl4pPr>
            <a:lvl5pPr>
              <a:buClr>
                <a:srgbClr val="A4D620"/>
              </a:buClr>
              <a:defRPr sz="140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5913" y="3177712"/>
            <a:ext cx="3740710" cy="2581648"/>
          </a:xfrm>
          <a:custGeom>
            <a:avLst/>
            <a:gdLst>
              <a:gd name="connsiteX0" fmla="*/ 0 w 3673475"/>
              <a:gd name="connsiteY0" fmla="*/ 0 h 2232025"/>
              <a:gd name="connsiteX1" fmla="*/ 3673475 w 3673475"/>
              <a:gd name="connsiteY1" fmla="*/ 0 h 2232025"/>
              <a:gd name="connsiteX2" fmla="*/ 3673475 w 3673475"/>
              <a:gd name="connsiteY2" fmla="*/ 2232025 h 2232025"/>
              <a:gd name="connsiteX3" fmla="*/ 0 w 3673475"/>
              <a:gd name="connsiteY3" fmla="*/ 2232025 h 2232025"/>
              <a:gd name="connsiteX4" fmla="*/ 0 w 3673475"/>
              <a:gd name="connsiteY4" fmla="*/ 0 h 2232025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673475 w 3686922"/>
              <a:gd name="connsiteY2" fmla="*/ 2554754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471769 w 3686922"/>
              <a:gd name="connsiteY2" fmla="*/ 2447177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81648"/>
              <a:gd name="connsiteX1" fmla="*/ 3686922 w 3686922"/>
              <a:gd name="connsiteY1" fmla="*/ 0 h 2581648"/>
              <a:gd name="connsiteX2" fmla="*/ 3471769 w 3686922"/>
              <a:gd name="connsiteY2" fmla="*/ 2447177 h 2581648"/>
              <a:gd name="connsiteX3" fmla="*/ 363070 w 3686922"/>
              <a:gd name="connsiteY3" fmla="*/ 2581648 h 2581648"/>
              <a:gd name="connsiteX4" fmla="*/ 0 w 3686922"/>
              <a:gd name="connsiteY4" fmla="*/ 322729 h 2581648"/>
              <a:gd name="connsiteX0" fmla="*/ 0 w 3740710"/>
              <a:gd name="connsiteY0" fmla="*/ 551329 h 2581648"/>
              <a:gd name="connsiteX1" fmla="*/ 3740710 w 3740710"/>
              <a:gd name="connsiteY1" fmla="*/ 0 h 2581648"/>
              <a:gd name="connsiteX2" fmla="*/ 3525557 w 3740710"/>
              <a:gd name="connsiteY2" fmla="*/ 2447177 h 2581648"/>
              <a:gd name="connsiteX3" fmla="*/ 416858 w 3740710"/>
              <a:gd name="connsiteY3" fmla="*/ 2581648 h 2581648"/>
              <a:gd name="connsiteX4" fmla="*/ 0 w 3740710"/>
              <a:gd name="connsiteY4" fmla="*/ 551329 h 258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10" h="2581648">
                <a:moveTo>
                  <a:pt x="0" y="551329"/>
                </a:moveTo>
                <a:lnTo>
                  <a:pt x="3740710" y="0"/>
                </a:lnTo>
                <a:cubicBezTo>
                  <a:pt x="3736228" y="851585"/>
                  <a:pt x="3530039" y="1595592"/>
                  <a:pt x="3525557" y="2447177"/>
                </a:cubicBezTo>
                <a:lnTo>
                  <a:pt x="416858" y="2581648"/>
                </a:lnTo>
                <a:lnTo>
                  <a:pt x="0" y="55132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FontTx/>
              <a:buNone/>
              <a:defRPr sz="2800" baseline="0"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93094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CLPartners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4955" y="1125539"/>
            <a:ext cx="8548220" cy="4512796"/>
          </a:xfrm>
          <a:custGeom>
            <a:avLst/>
            <a:gdLst>
              <a:gd name="connsiteX0" fmla="*/ 0 w 8642350"/>
              <a:gd name="connsiteY0" fmla="*/ 0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0 w 8642350"/>
              <a:gd name="connsiteY4" fmla="*/ 0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091020 w 8642350"/>
              <a:gd name="connsiteY2" fmla="*/ 4405219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0 w 8548220"/>
              <a:gd name="connsiteY0" fmla="*/ 295835 h 4580031"/>
              <a:gd name="connsiteX1" fmla="*/ 8548220 w 8548220"/>
              <a:gd name="connsiteY1" fmla="*/ 0 h 4580031"/>
              <a:gd name="connsiteX2" fmla="*/ 7996890 w 8548220"/>
              <a:gd name="connsiteY2" fmla="*/ 4405219 h 4580031"/>
              <a:gd name="connsiteX3" fmla="*/ 26894 w 8548220"/>
              <a:gd name="connsiteY3" fmla="*/ 4580031 h 4580031"/>
              <a:gd name="connsiteX4" fmla="*/ 0 w 8548220"/>
              <a:gd name="connsiteY4" fmla="*/ 295835 h 4580031"/>
              <a:gd name="connsiteX0" fmla="*/ 0 w 8548220"/>
              <a:gd name="connsiteY0" fmla="*/ 295835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295835 h 4512796"/>
              <a:gd name="connsiteX0" fmla="*/ 0 w 8548220"/>
              <a:gd name="connsiteY0" fmla="*/ 416859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416859 h 45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220" h="4512796">
                <a:moveTo>
                  <a:pt x="0" y="416859"/>
                </a:moveTo>
                <a:lnTo>
                  <a:pt x="8548220" y="0"/>
                </a:lnTo>
                <a:lnTo>
                  <a:pt x="7996890" y="4405219"/>
                </a:lnTo>
                <a:lnTo>
                  <a:pt x="322729" y="4512796"/>
                </a:lnTo>
                <a:lnTo>
                  <a:pt x="0" y="41685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0165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30" y="1124745"/>
            <a:ext cx="8641655" cy="460851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6239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30" y="1124745"/>
            <a:ext cx="8641655" cy="460851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31" y="260354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308331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"/>
            <a:ext cx="9155596" cy="1052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8" y="266146"/>
            <a:ext cx="1430533" cy="4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239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2" y="0"/>
            <a:ext cx="5236484" cy="68580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32" y="5589243"/>
            <a:ext cx="669766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4869175"/>
            <a:ext cx="66967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051732" y="6093298"/>
            <a:ext cx="6697663" cy="3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170859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97156" y="2276872"/>
            <a:ext cx="3744913" cy="1512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298"/>
                </a:solidFill>
              </a:defRPr>
            </a:lvl1pPr>
            <a:lvl2pPr marL="457200" indent="0">
              <a:buNone/>
              <a:defRPr sz="1600">
                <a:solidFill>
                  <a:srgbClr val="006298"/>
                </a:solidFill>
              </a:defRPr>
            </a:lvl2pPr>
            <a:lvl3pPr marL="914400" indent="0">
              <a:buNone/>
              <a:defRPr sz="1600">
                <a:solidFill>
                  <a:srgbClr val="006298"/>
                </a:solidFill>
              </a:defRPr>
            </a:lvl3pPr>
            <a:lvl4pPr marL="1371600" indent="0">
              <a:buNone/>
              <a:defRPr sz="1600">
                <a:solidFill>
                  <a:srgbClr val="006298"/>
                </a:solidFill>
              </a:defRPr>
            </a:lvl4pPr>
            <a:lvl5pPr marL="1828800" indent="0">
              <a:buNone/>
              <a:defRPr sz="16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7149" y="1844831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r>
              <a:rPr lang="en-GB" sz="1600" dirty="0">
                <a:solidFill>
                  <a:srgbClr val="006298"/>
                </a:solidFill>
              </a:rPr>
              <a:t>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37358892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D72B024-F279-4DBC-B0F3-BFBA2A870837}" type="datetimeFigureOut">
              <a:rPr lang="en-GB" smtClean="0">
                <a:solidFill>
                  <a:prstClr val="black"/>
                </a:solidFill>
              </a:rPr>
              <a:pPr/>
              <a:t>25/04/2019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DAE7B0A-4661-47FE-9BA3-D3F1F151E06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84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8563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 baseline="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600"/>
            </a:lvl4pPr>
            <a:lvl5pPr>
              <a:buClr>
                <a:srgbClr val="A4D620"/>
              </a:buClr>
              <a:defRPr sz="1600" baseline="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</p:spTree>
    <p:extLst>
      <p:ext uri="{BB962C8B-B14F-4D97-AF65-F5344CB8AC3E}">
        <p14:creationId xmlns:p14="http://schemas.microsoft.com/office/powerpoint/2010/main" val="36556153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0021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25" y="1198800"/>
            <a:ext cx="4129088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4008" y="1198800"/>
            <a:ext cx="4129087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18523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400"/>
            </a:lvl4pPr>
            <a:lvl5pPr>
              <a:buClr>
                <a:srgbClr val="A4D620"/>
              </a:buClr>
              <a:defRPr sz="140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5913" y="3177709"/>
            <a:ext cx="3740710" cy="2581648"/>
          </a:xfrm>
          <a:custGeom>
            <a:avLst/>
            <a:gdLst>
              <a:gd name="connsiteX0" fmla="*/ 0 w 3673475"/>
              <a:gd name="connsiteY0" fmla="*/ 0 h 2232025"/>
              <a:gd name="connsiteX1" fmla="*/ 3673475 w 3673475"/>
              <a:gd name="connsiteY1" fmla="*/ 0 h 2232025"/>
              <a:gd name="connsiteX2" fmla="*/ 3673475 w 3673475"/>
              <a:gd name="connsiteY2" fmla="*/ 2232025 h 2232025"/>
              <a:gd name="connsiteX3" fmla="*/ 0 w 3673475"/>
              <a:gd name="connsiteY3" fmla="*/ 2232025 h 2232025"/>
              <a:gd name="connsiteX4" fmla="*/ 0 w 3673475"/>
              <a:gd name="connsiteY4" fmla="*/ 0 h 2232025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673475 w 3686922"/>
              <a:gd name="connsiteY2" fmla="*/ 2554754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471769 w 3686922"/>
              <a:gd name="connsiteY2" fmla="*/ 2447177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81648"/>
              <a:gd name="connsiteX1" fmla="*/ 3686922 w 3686922"/>
              <a:gd name="connsiteY1" fmla="*/ 0 h 2581648"/>
              <a:gd name="connsiteX2" fmla="*/ 3471769 w 3686922"/>
              <a:gd name="connsiteY2" fmla="*/ 2447177 h 2581648"/>
              <a:gd name="connsiteX3" fmla="*/ 363070 w 3686922"/>
              <a:gd name="connsiteY3" fmla="*/ 2581648 h 2581648"/>
              <a:gd name="connsiteX4" fmla="*/ 0 w 3686922"/>
              <a:gd name="connsiteY4" fmla="*/ 322729 h 2581648"/>
              <a:gd name="connsiteX0" fmla="*/ 0 w 3740710"/>
              <a:gd name="connsiteY0" fmla="*/ 551329 h 2581648"/>
              <a:gd name="connsiteX1" fmla="*/ 3740710 w 3740710"/>
              <a:gd name="connsiteY1" fmla="*/ 0 h 2581648"/>
              <a:gd name="connsiteX2" fmla="*/ 3525557 w 3740710"/>
              <a:gd name="connsiteY2" fmla="*/ 2447177 h 2581648"/>
              <a:gd name="connsiteX3" fmla="*/ 416858 w 3740710"/>
              <a:gd name="connsiteY3" fmla="*/ 2581648 h 2581648"/>
              <a:gd name="connsiteX4" fmla="*/ 0 w 3740710"/>
              <a:gd name="connsiteY4" fmla="*/ 551329 h 258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10" h="2581648">
                <a:moveTo>
                  <a:pt x="0" y="551329"/>
                </a:moveTo>
                <a:lnTo>
                  <a:pt x="3740710" y="0"/>
                </a:lnTo>
                <a:cubicBezTo>
                  <a:pt x="3736228" y="851585"/>
                  <a:pt x="3530039" y="1595592"/>
                  <a:pt x="3525557" y="2447177"/>
                </a:cubicBezTo>
                <a:lnTo>
                  <a:pt x="416858" y="2581648"/>
                </a:lnTo>
                <a:lnTo>
                  <a:pt x="0" y="55132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FontTx/>
              <a:buNone/>
              <a:defRPr sz="2800" baseline="0"/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6968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CLPartners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4955" y="1125538"/>
            <a:ext cx="8548220" cy="4512796"/>
          </a:xfrm>
          <a:custGeom>
            <a:avLst/>
            <a:gdLst>
              <a:gd name="connsiteX0" fmla="*/ 0 w 8642350"/>
              <a:gd name="connsiteY0" fmla="*/ 0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0 w 8642350"/>
              <a:gd name="connsiteY4" fmla="*/ 0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091020 w 8642350"/>
              <a:gd name="connsiteY2" fmla="*/ 4405219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0 w 8548220"/>
              <a:gd name="connsiteY0" fmla="*/ 295835 h 4580031"/>
              <a:gd name="connsiteX1" fmla="*/ 8548220 w 8548220"/>
              <a:gd name="connsiteY1" fmla="*/ 0 h 4580031"/>
              <a:gd name="connsiteX2" fmla="*/ 7996890 w 8548220"/>
              <a:gd name="connsiteY2" fmla="*/ 4405219 h 4580031"/>
              <a:gd name="connsiteX3" fmla="*/ 26894 w 8548220"/>
              <a:gd name="connsiteY3" fmla="*/ 4580031 h 4580031"/>
              <a:gd name="connsiteX4" fmla="*/ 0 w 8548220"/>
              <a:gd name="connsiteY4" fmla="*/ 295835 h 4580031"/>
              <a:gd name="connsiteX0" fmla="*/ 0 w 8548220"/>
              <a:gd name="connsiteY0" fmla="*/ 295835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295835 h 4512796"/>
              <a:gd name="connsiteX0" fmla="*/ 0 w 8548220"/>
              <a:gd name="connsiteY0" fmla="*/ 416859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416859 h 45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220" h="4512796">
                <a:moveTo>
                  <a:pt x="0" y="416859"/>
                </a:moveTo>
                <a:lnTo>
                  <a:pt x="8548220" y="0"/>
                </a:lnTo>
                <a:lnTo>
                  <a:pt x="7996890" y="4405219"/>
                </a:lnTo>
                <a:lnTo>
                  <a:pt x="322729" y="4512796"/>
                </a:lnTo>
                <a:lnTo>
                  <a:pt x="0" y="41685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61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"/>
            <a:ext cx="9155596" cy="1052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8" y="266146"/>
            <a:ext cx="1430533" cy="4535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24" y="1124744"/>
            <a:ext cx="8641655" cy="460851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42784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237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>
                <a:solidFill>
                  <a:prstClr val="black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GB">
              <a:solidFill>
                <a:prstClr val="black"/>
              </a:solidFill>
              <a:cs typeface="Arial"/>
              <a:sym typeface="Arial"/>
              <a:rtl val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"/>
            <a:ext cx="9155596" cy="1052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266146"/>
            <a:ext cx="1430533" cy="4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018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2" y="0"/>
            <a:ext cx="5236484" cy="68580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6" y="5589240"/>
            <a:ext cx="669766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4869172"/>
            <a:ext cx="66967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051726" y="6093296"/>
            <a:ext cx="6697663" cy="3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16700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97150" y="2276872"/>
            <a:ext cx="3744913" cy="1512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298"/>
                </a:solidFill>
              </a:defRPr>
            </a:lvl1pPr>
            <a:lvl2pPr marL="457200" indent="0">
              <a:buNone/>
              <a:defRPr sz="1600">
                <a:solidFill>
                  <a:srgbClr val="006298"/>
                </a:solidFill>
              </a:defRPr>
            </a:lvl2pPr>
            <a:lvl3pPr marL="914400" indent="0">
              <a:buNone/>
              <a:defRPr sz="1600">
                <a:solidFill>
                  <a:srgbClr val="006298"/>
                </a:solidFill>
              </a:defRPr>
            </a:lvl3pPr>
            <a:lvl4pPr marL="1371600" indent="0">
              <a:buNone/>
              <a:defRPr sz="1600">
                <a:solidFill>
                  <a:srgbClr val="006298"/>
                </a:solidFill>
              </a:defRPr>
            </a:lvl4pPr>
            <a:lvl5pPr marL="1828800" indent="0">
              <a:buNone/>
              <a:defRPr sz="16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7149" y="184482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298"/>
                </a:solidFill>
                <a:cs typeface="Arial"/>
                <a:sym typeface="Arial"/>
                <a:rtl val="0"/>
              </a:rPr>
              <a:t>For more information please contact:</a:t>
            </a:r>
          </a:p>
          <a:p>
            <a:endParaRPr lang="en-GB" sz="1600" dirty="0">
              <a:solidFill>
                <a:srgbClr val="006298"/>
              </a:solidFill>
              <a:cs typeface="Arial"/>
              <a:sym typeface="Arial"/>
              <a:rtl val="0"/>
            </a:endParaRPr>
          </a:p>
          <a:p>
            <a:endParaRPr lang="en-GB" sz="1600" dirty="0">
              <a:solidFill>
                <a:srgbClr val="006298"/>
              </a:solidFill>
              <a:cs typeface="Arial"/>
              <a:sym typeface="Arial"/>
              <a:rtl val="0"/>
            </a:endParaRPr>
          </a:p>
          <a:p>
            <a:endParaRPr lang="en-GB" sz="1600" dirty="0">
              <a:solidFill>
                <a:srgbClr val="006298"/>
              </a:solidFill>
              <a:cs typeface="Arial"/>
              <a:sym typeface="Arial"/>
              <a:rtl val="0"/>
            </a:endParaRPr>
          </a:p>
          <a:p>
            <a:endParaRPr lang="en-GB" sz="1600" dirty="0">
              <a:solidFill>
                <a:srgbClr val="006298"/>
              </a:solidFill>
              <a:cs typeface="Arial"/>
              <a:sym typeface="Arial"/>
              <a:rtl val="0"/>
            </a:endParaRPr>
          </a:p>
          <a:p>
            <a:endParaRPr lang="en-GB" sz="1600" dirty="0">
              <a:solidFill>
                <a:srgbClr val="006298"/>
              </a:solidFill>
              <a:cs typeface="Arial"/>
              <a:sym typeface="Arial"/>
              <a:rtl val="0"/>
            </a:endParaRPr>
          </a:p>
          <a:p>
            <a:endParaRPr lang="en-GB" sz="1600" dirty="0">
              <a:solidFill>
                <a:srgbClr val="006298"/>
              </a:solidFill>
              <a:cs typeface="Arial"/>
              <a:sym typeface="Arial"/>
              <a:rtl val="0"/>
            </a:endParaRPr>
          </a:p>
          <a:p>
            <a:r>
              <a:rPr lang="en-GB" sz="1600" dirty="0">
                <a:solidFill>
                  <a:srgbClr val="006298"/>
                </a:solidFill>
                <a:cs typeface="Arial"/>
                <a:sym typeface="Arial"/>
                <a:rtl val="0"/>
              </a:rPr>
              <a:t> </a:t>
            </a:r>
          </a:p>
          <a:p>
            <a:r>
              <a:rPr lang="en-GB" sz="1600" dirty="0">
                <a:solidFill>
                  <a:srgbClr val="006298"/>
                </a:solidFill>
                <a:cs typeface="Arial"/>
                <a:sym typeface="Arial"/>
                <a:rtl val="0"/>
              </a:rPr>
              <a:t>www.uclpartners.com </a:t>
            </a:r>
          </a:p>
          <a:p>
            <a:r>
              <a:rPr lang="en-GB" sz="1600" dirty="0">
                <a:solidFill>
                  <a:srgbClr val="006298"/>
                </a:solidFill>
                <a:cs typeface="Arial"/>
                <a:sym typeface="Arial"/>
                <a:rtl val="0"/>
              </a:rPr>
              <a:t>@</a:t>
            </a:r>
            <a:r>
              <a:rPr lang="en-GB" sz="1600" dirty="0" err="1">
                <a:solidFill>
                  <a:srgbClr val="006298"/>
                </a:solidFill>
                <a:cs typeface="Arial"/>
                <a:sym typeface="Arial"/>
                <a:rtl val="0"/>
              </a:rPr>
              <a:t>uclpartners</a:t>
            </a:r>
            <a:endParaRPr lang="en-GB" sz="1600" dirty="0">
              <a:solidFill>
                <a:srgbClr val="006298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025608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0344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4F117-BCBE-4739-8951-C307959316CD}" type="datetimeFigureOut">
              <a:rPr lang="en-GB" smtClean="0">
                <a:solidFill>
                  <a:prstClr val="black"/>
                </a:solidFill>
                <a:cs typeface="Arial"/>
                <a:sym typeface="Arial"/>
                <a:rtl val="0"/>
              </a:rPr>
              <a:pPr/>
              <a:t>25/04/2019</a:t>
            </a:fld>
            <a:endParaRPr lang="en-GB">
              <a:solidFill>
                <a:prstClr val="black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509F2-1C1E-48B2-8CBB-30C6BE9D3441}" type="slidenum">
              <a:rPr lang="en-GB" smtClean="0">
                <a:solidFill>
                  <a:prstClr val="black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GB">
              <a:solidFill>
                <a:prstClr val="black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36566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5199392-1B58-4B96-9831-EE62AEC5A909}" type="datetimeFigureOut">
              <a:rPr lang="en-GB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  <a:rtl val="0"/>
              </a:rPr>
              <a:pPr/>
              <a:t>25/04/2019</a:t>
            </a:fld>
            <a:endParaRPr lang="en-GB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A123C33-9BF1-4C54-B051-BD410BEDCFE2}" type="slidenum">
              <a:rPr lang="en-GB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697445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5199392-1B58-4B96-9831-EE62AEC5A909}" type="datetimeFigureOut">
              <a:rPr lang="en-GB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  <a:rtl val="0"/>
              </a:rPr>
              <a:pPr/>
              <a:t>25/04/2019</a:t>
            </a:fld>
            <a:endParaRPr lang="en-GB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A123C33-9BF1-4C54-B051-BD410BEDCFE2}" type="slidenum">
              <a:rPr lang="en-GB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77439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39750" y="1773238"/>
            <a:ext cx="8208963" cy="25923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84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2" y="0"/>
            <a:ext cx="5236484" cy="68580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32" y="5589243"/>
            <a:ext cx="669766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4869175"/>
            <a:ext cx="66967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051732" y="6093298"/>
            <a:ext cx="6697663" cy="3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984091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97573" y="1722318"/>
            <a:ext cx="4280492" cy="11450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597573" y="3136736"/>
            <a:ext cx="428049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  <a:cs typeface="Verdana"/>
                <a:sym typeface="Arial"/>
                <a:rtl val="0"/>
              </a:rPr>
              <a:t>Anna Freud National Centre for Children and Families</a:t>
            </a:r>
          </a:p>
        </p:txBody>
      </p:sp>
      <p:pic>
        <p:nvPicPr>
          <p:cNvPr id="9" name="Picture 8" descr="AF-logo-RGB-Green+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13" y="5868612"/>
            <a:ext cx="2782899" cy="631173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 userDrawn="1">
            <p:ph sz="quarter" idx="11" hasCustomPrompt="1"/>
          </p:nvPr>
        </p:nvSpPr>
        <p:spPr>
          <a:xfrm>
            <a:off x="4597573" y="1300163"/>
            <a:ext cx="3385026" cy="3651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56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C1E-AEE0-42CE-AF2B-FFBBE039751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566E7-9CAF-4968-BB8F-192E071EB1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30247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B9C6-4B8A-4D7F-86D9-EA9BAC05806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29BFE-5482-4543-9B2E-EB177A87FA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09332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B2A1-E881-46A5-B960-A5F318835A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5F595-1E51-4635-886D-BC92DFD4EA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97063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4553-2998-421B-BDF0-4A0E2116052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3C71D-1AA5-4DB8-84B0-10DD18ED5E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26542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B319-235C-43D9-9026-59CA1A69734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32B1C-3FE8-406E-8BFD-A3F4433909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40247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E80B-D5BE-4FE7-ACC6-8A1B5F03736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5A5F8-EE80-4A44-A72B-139B06EB67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60435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AC8C-CC5F-4682-BE15-9569D6B1492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94D74-4D03-404B-B371-D61C9D1826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6738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4F6B-EA16-49D2-91AE-4943161ED7F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A385D-8775-4C84-BFC9-BE2D1555D9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83672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3CB8-5809-4FDF-AA90-00B194C3627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05F19-AB2D-4171-BE7C-727AA947AC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048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7.gi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7.xml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76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image" Target="../media/image22.png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image" Target="../media/image17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E27A0-6531-479A-B7C6-1AC2347D69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45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660" r:id="rId8"/>
    <p:sldLayoutId id="2147483714" r:id="rId9"/>
    <p:sldLayoutId id="214748371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099C1-650A-4F95-A037-C5F25C5D74D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255D2-C45B-4285-87C8-BAF754135997}" type="slidenum">
              <a:rPr lang="en-GB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0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781D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1D7D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1D7D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1D7D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1D7D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781D7D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781D7D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781D7D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781D7D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4D62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4D620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4D620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4D620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4D620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8907-1966-4A26-AC64-AAACD4B8710E}" type="datetimeFigureOut">
              <a:rPr lang="en-GB" smtClean="0"/>
              <a:t>25/04/2019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01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E27A0-6531-479A-B7C6-1AC2347D69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alphaModFix amt="40000"/>
          </a:blip>
          <a:stretch>
            <a:fillRect/>
          </a:stretch>
        </p:blipFill>
        <p:spPr>
          <a:xfrm>
            <a:off x="5521855" y="6296536"/>
            <a:ext cx="1183640" cy="51816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7939558" y="36986"/>
            <a:ext cx="1204442" cy="865692"/>
            <a:chOff x="5523697" y="36987"/>
            <a:chExt cx="3620303" cy="2734270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3697" y="36987"/>
              <a:ext cx="3620303" cy="273427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>
            <a:xfrm>
              <a:off x="8299191" y="2707267"/>
              <a:ext cx="802353" cy="63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alphaModFix amt="40000"/>
          </a:blip>
          <a:stretch>
            <a:fillRect/>
          </a:stretch>
        </p:blipFill>
        <p:spPr>
          <a:xfrm>
            <a:off x="3568755" y="6406553"/>
            <a:ext cx="1914525" cy="371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890" y="6327899"/>
            <a:ext cx="1128105" cy="451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817" y="6480026"/>
            <a:ext cx="1984268" cy="320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>
            <a:alphaModFix amt="40000"/>
          </a:blip>
          <a:stretch>
            <a:fillRect/>
          </a:stretch>
        </p:blipFill>
        <p:spPr>
          <a:xfrm>
            <a:off x="7939558" y="6322583"/>
            <a:ext cx="1181046" cy="4243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8" y="6325053"/>
            <a:ext cx="1546322" cy="5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7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9" y="323405"/>
            <a:ext cx="1430529" cy="450895"/>
          </a:xfrm>
          <a:prstGeom prst="rect">
            <a:avLst/>
          </a:prstGeom>
        </p:spPr>
      </p:pic>
      <p:sp>
        <p:nvSpPr>
          <p:cNvPr id="3" name="Slide Number Placeholder 3"/>
          <p:cNvSpPr txBox="1">
            <a:spLocks/>
          </p:cNvSpPr>
          <p:nvPr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E27A0-6531-479A-B7C6-1AC2347D69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80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8" y="-15974"/>
            <a:ext cx="591779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9" y="323405"/>
            <a:ext cx="1430529" cy="450895"/>
          </a:xfrm>
          <a:prstGeom prst="rect">
            <a:avLst/>
          </a:prstGeom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E27A0-6531-479A-B7C6-1AC2347D69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41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830ADF-F119-40EB-A6EF-0467345657F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88" y="111111"/>
            <a:ext cx="1392168" cy="1392168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xmlns="" id="{25F45E50-9F0A-4A6F-AB69-D16F4715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03563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EDED10F-EB46-4A60-8151-403D22E74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05516"/>
            <a:ext cx="7886700" cy="457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2" descr="Anna Freud Centre - Caring for young minds">
            <a:extLst>
              <a:ext uri="{FF2B5EF4-FFF2-40B4-BE49-F238E27FC236}">
                <a16:creationId xmlns:a16="http://schemas.microsoft.com/office/drawing/2014/main" xmlns="" id="{ADD9E828-DD1D-48A5-A420-9148D35EEA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5842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D31D1A-0564-4309-8EBC-7F3AC706A0C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12" y="6170411"/>
            <a:ext cx="1245592" cy="619318"/>
          </a:xfrm>
          <a:prstGeom prst="rect">
            <a:avLst/>
          </a:prstGeom>
        </p:spPr>
      </p:pic>
      <p:pic>
        <p:nvPicPr>
          <p:cNvPr id="12" name="Picture 11" descr="\\annafreud2.local\dfs\MyDocuments\ilee\My Documents\My Pictures\Work images\tavistock logo.gif">
            <a:extLst>
              <a:ext uri="{FF2B5EF4-FFF2-40B4-BE49-F238E27FC236}">
                <a16:creationId xmlns:a16="http://schemas.microsoft.com/office/drawing/2014/main" xmlns="" id="{908336C5-FF86-4869-8E9B-590250374D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14" y="6351088"/>
            <a:ext cx="2331622" cy="2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annafreud2.local\dfs\MyDocuments\ilee\My Documents\My Pictures\Work images\uclp logo.png">
            <a:extLst>
              <a:ext uri="{FF2B5EF4-FFF2-40B4-BE49-F238E27FC236}">
                <a16:creationId xmlns:a16="http://schemas.microsoft.com/office/drawing/2014/main" xmlns="" id="{B3405418-9F0D-4574-8B01-DD82A213D4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80" y="6235056"/>
            <a:ext cx="1392167" cy="5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888" r:id="rId9"/>
    <p:sldLayoutId id="2147483889" r:id="rId10"/>
    <p:sldLayoutId id="2147483751" r:id="rId11"/>
    <p:sldLayoutId id="2147483752" r:id="rId12"/>
    <p:sldLayoutId id="2147483753" r:id="rId13"/>
    <p:sldLayoutId id="214748375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A4D62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rgbClr val="A4D62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rgbClr val="A4D62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A4D62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rgbClr val="A4D62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37" y="6360507"/>
            <a:ext cx="1984268" cy="320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alphaModFix amt="40000"/>
          </a:blip>
          <a:stretch>
            <a:fillRect/>
          </a:stretch>
        </p:blipFill>
        <p:spPr>
          <a:xfrm>
            <a:off x="7527637" y="6240514"/>
            <a:ext cx="1181046" cy="424302"/>
          </a:xfrm>
          <a:prstGeom prst="rect">
            <a:avLst/>
          </a:prstGeom>
        </p:spPr>
      </p:pic>
      <p:pic>
        <p:nvPicPr>
          <p:cNvPr id="1026" name="Picture 2" descr="Anna Freud Centre - Caring for young minds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3" y="627010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82" y="6170411"/>
            <a:ext cx="1245592" cy="619318"/>
          </a:xfrm>
          <a:prstGeom prst="rect">
            <a:avLst/>
          </a:prstGeom>
        </p:spPr>
      </p:pic>
      <p:pic>
        <p:nvPicPr>
          <p:cNvPr id="2050" name="Picture 2" descr="\\annafreud2.local\dfs\MyDocuments\ilee\My Documents\My Pictures\Work images\i-Thrive branding concept 2.jp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044" y="166257"/>
            <a:ext cx="721167" cy="7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107504" y="6270106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3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107504" y="6270103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  <a:sym typeface="Arial"/>
                <a:rtl val="0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sym typeface="Arial"/>
              <a:rtl val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89" y="56265"/>
            <a:ext cx="636780" cy="629144"/>
          </a:xfrm>
          <a:prstGeom prst="rect">
            <a:avLst/>
          </a:prstGeom>
        </p:spPr>
      </p:pic>
      <p:pic>
        <p:nvPicPr>
          <p:cNvPr id="1026" name="Picture 2" descr="Anna Freud Centre - Caring for young minds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0" y="627010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08" y="6162931"/>
            <a:ext cx="1245592" cy="619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74" y="6366707"/>
            <a:ext cx="2539523" cy="31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63" y="6244428"/>
            <a:ext cx="1311816" cy="4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9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plementingthrive.org/implemented/toolkit/toolkit-phase-1/stakeholder-engagement/7-minute-briefings/" TargetMode="Externa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W9kVd-OKMzs" TargetMode="Externa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6CDEB-52B2-4996-85C1-111B603B4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6106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Developing local definitions for the THRIVE Framework needs based groupings</a:t>
            </a:r>
          </a:p>
        </p:txBody>
      </p:sp>
    </p:spTree>
    <p:extLst>
      <p:ext uri="{BB962C8B-B14F-4D97-AF65-F5344CB8AC3E}">
        <p14:creationId xmlns:p14="http://schemas.microsoft.com/office/powerpoint/2010/main" val="241285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831" y="548485"/>
            <a:ext cx="6842125" cy="57626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GB" dirty="0" err="1"/>
              <a:t>orkshop</a:t>
            </a:r>
            <a:r>
              <a:rPr lang="en-GB" dirty="0"/>
              <a:t> purpose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831" y="1336675"/>
            <a:ext cx="8642350" cy="45354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This workshop has been developed to support local understanding and ownership of the five THRIVE Framework needs based groupings. </a:t>
            </a:r>
          </a:p>
          <a:p>
            <a:pPr algn="just"/>
            <a:r>
              <a:rPr lang="en-US" dirty="0"/>
              <a:t>The workshop is best suited to a cross sector event that includes representation from health, education, social care and the voluntary sector, with attendees seated around 5 tables.</a:t>
            </a:r>
          </a:p>
          <a:p>
            <a:pPr algn="just"/>
            <a:r>
              <a:rPr lang="en-US" dirty="0"/>
              <a:t>Once the workshop has been completed you will have developed local cross sector definitions for each of the needs based groupings that will support a whole system shared language and the local implementation of the THRIVE Framework.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Resources</a:t>
            </a:r>
          </a:p>
          <a:p>
            <a:pPr algn="just"/>
            <a:r>
              <a:rPr lang="en-US" dirty="0"/>
              <a:t>Laptop, projector and speakers</a:t>
            </a:r>
            <a:endParaRPr lang="en-GB" dirty="0"/>
          </a:p>
          <a:p>
            <a:pPr algn="just"/>
            <a:r>
              <a:rPr lang="en-US" dirty="0"/>
              <a:t>5 pages of flipchart paper – one for each of the THRIVE Framework needs based groupings</a:t>
            </a:r>
          </a:p>
          <a:p>
            <a:pPr algn="just"/>
            <a:r>
              <a:rPr lang="en-US" dirty="0"/>
              <a:t>Flipchart pens</a:t>
            </a:r>
          </a:p>
          <a:p>
            <a:pPr algn="just"/>
            <a:r>
              <a:rPr lang="en-US" dirty="0">
                <a:hlinkClick r:id="rId2"/>
              </a:rPr>
              <a:t>7 minute briefings</a:t>
            </a:r>
            <a:endParaRPr lang="en-US" dirty="0"/>
          </a:p>
          <a:p>
            <a:pPr algn="just"/>
            <a:r>
              <a:rPr lang="en-US" dirty="0"/>
              <a:t>Spare flipchart paper</a:t>
            </a:r>
          </a:p>
          <a:p>
            <a:pPr lvl="1"/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D8D7730-F9E7-431F-99C0-B2864E08DC1F}"/>
              </a:ext>
            </a:extLst>
          </p:cNvPr>
          <p:cNvGrpSpPr/>
          <p:nvPr/>
        </p:nvGrpSpPr>
        <p:grpSpPr>
          <a:xfrm>
            <a:off x="3460438" y="4688523"/>
            <a:ext cx="4916809" cy="1183640"/>
            <a:chOff x="2858146" y="4926965"/>
            <a:chExt cx="4916809" cy="1183640"/>
          </a:xfrm>
        </p:grpSpPr>
        <p:sp>
          <p:nvSpPr>
            <p:cNvPr id="4" name="Text Box 2">
              <a:extLst>
                <a:ext uri="{FF2B5EF4-FFF2-40B4-BE49-F238E27FC236}">
                  <a16:creationId xmlns:a16="http://schemas.microsoft.com/office/drawing/2014/main" xmlns="" id="{ECA0500B-02C5-467C-8290-FDA32B347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8146" y="4932045"/>
              <a:ext cx="848360" cy="1178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solidFill>
                    <a:srgbClr val="2E75B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Getting Help </a:t>
              </a:r>
              <a:endPara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 Box 2">
              <a:extLst>
                <a:ext uri="{FF2B5EF4-FFF2-40B4-BE49-F238E27FC236}">
                  <a16:creationId xmlns:a16="http://schemas.microsoft.com/office/drawing/2014/main" xmlns="" id="{F9768FFD-E281-4674-8C77-C8E298FEC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5414" y="4932045"/>
              <a:ext cx="848360" cy="1178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b="1" dirty="0">
                  <a:solidFill>
                    <a:srgbClr val="E8E30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Thriving</a:t>
              </a:r>
              <a:endPara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xmlns="" id="{928B6BD0-BCF1-4A4C-B539-F7EE63D1F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683" y="4932045"/>
              <a:ext cx="848360" cy="1178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b="1" dirty="0">
                  <a:solidFill>
                    <a:srgbClr val="ED7D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Getting Risk Support</a:t>
              </a:r>
              <a:endPara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xmlns="" id="{2BDB5CE3-A547-414D-BA1F-1144A63D7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9952" y="4932045"/>
              <a:ext cx="848360" cy="1178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Getting More Help</a:t>
              </a:r>
              <a:endPara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C91303AB-4994-4160-B9D4-A308C0DE2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6595" y="4926965"/>
              <a:ext cx="848360" cy="1178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b="1" dirty="0">
                  <a:solidFill>
                    <a:srgbClr val="70AD4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Getting Advice and Signposting</a:t>
              </a:r>
              <a:endPara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87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08E2B53-784D-4BB6-83FF-081C12E75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31" y="547691"/>
            <a:ext cx="6842125" cy="576263"/>
          </a:xfrm>
        </p:spPr>
        <p:txBody>
          <a:bodyPr/>
          <a:lstStyle/>
          <a:p>
            <a:r>
              <a:rPr lang="en-GB" dirty="0"/>
              <a:t>Local definitions of needs based groupings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9ACA7E-83E7-41FA-8618-FD87F77DCF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5" y="1298575"/>
            <a:ext cx="8642350" cy="4535488"/>
          </a:xfrm>
        </p:spPr>
        <p:txBody>
          <a:bodyPr/>
          <a:lstStyle/>
          <a:p>
            <a:r>
              <a:rPr lang="en-GB" dirty="0"/>
              <a:t>Key learning from the National </a:t>
            </a:r>
            <a:r>
              <a:rPr lang="en-GB" dirty="0" err="1"/>
              <a:t>i</a:t>
            </a:r>
            <a:r>
              <a:rPr lang="en-GB" dirty="0"/>
              <a:t>-THRIVE Programme: </a:t>
            </a:r>
          </a:p>
          <a:p>
            <a:pPr lvl="1"/>
            <a:r>
              <a:rPr lang="en-GB" sz="2000" dirty="0"/>
              <a:t>The importance of the need for local ownership of definitions for each of the needs based groupings </a:t>
            </a:r>
          </a:p>
          <a:p>
            <a:r>
              <a:rPr lang="en-GB" dirty="0"/>
              <a:t>How would you explain the different needs based groupings so that it is understandable for children, young people, parents/carers, and the cross sector children’s workforce?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34519A-2F29-4B42-B152-17023A309A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27" y="3695700"/>
            <a:ext cx="1290146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9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831" y="590558"/>
            <a:ext cx="6842125" cy="576263"/>
          </a:xfrm>
        </p:spPr>
        <p:txBody>
          <a:bodyPr/>
          <a:lstStyle/>
          <a:p>
            <a:r>
              <a:rPr lang="en-GB" dirty="0"/>
              <a:t>Group Workshop 1 </a:t>
            </a:r>
            <a:r>
              <a:rPr lang="en-GB" sz="1800" dirty="0"/>
              <a:t>(35 mins)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831" y="1304942"/>
            <a:ext cx="8642350" cy="4535488"/>
          </a:xfrm>
        </p:spPr>
        <p:txBody>
          <a:bodyPr/>
          <a:lstStyle/>
          <a:p>
            <a:r>
              <a:rPr lang="en-GB" dirty="0"/>
              <a:t>With your cross sector table spend 7 minutes per grouping to develop an explanation/statement that is understandable for children, young people, parents/carers, and the cross sector children’s workforce. </a:t>
            </a:r>
          </a:p>
          <a:p>
            <a:pPr lvl="1"/>
            <a:r>
              <a:rPr lang="en-GB" dirty="0"/>
              <a:t>Use the relevant 7 minute briefing to support your discussion</a:t>
            </a:r>
          </a:p>
          <a:p>
            <a:pPr lvl="1"/>
            <a:r>
              <a:rPr lang="en-GB" dirty="0"/>
              <a:t>The first definition is the hardest but it does get easier </a:t>
            </a:r>
          </a:p>
          <a:p>
            <a:pPr lvl="1"/>
            <a:r>
              <a:rPr lang="en-GB" dirty="0"/>
              <a:t>A common language that can be understood by all is key</a:t>
            </a:r>
          </a:p>
          <a:p>
            <a:r>
              <a:rPr lang="en-US" dirty="0" smtClean="0"/>
              <a:t>Once </a:t>
            </a:r>
            <a:r>
              <a:rPr lang="en-US" dirty="0"/>
              <a:t>the 7 minutes is up pass your needs based grouping clockwise for the next table to complete and start the timer again. Repeat until all tables have completed a definition for each of the needs based groupings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Here is link to a helpful timer.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t="6807" r="17358" b="7533"/>
          <a:stretch/>
        </p:blipFill>
        <p:spPr>
          <a:xfrm>
            <a:off x="3863975" y="4600021"/>
            <a:ext cx="1416050" cy="16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6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358AA19-CAEC-4096-89C5-802B46FA7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099" y="1643686"/>
            <a:ext cx="6781799" cy="1470025"/>
          </a:xfrm>
        </p:spPr>
        <p:txBody>
          <a:bodyPr>
            <a:normAutofit/>
          </a:bodyPr>
          <a:lstStyle/>
          <a:p>
            <a:r>
              <a:rPr lang="en-US" dirty="0"/>
              <a:t>Tea, Coffee and Networking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163D02-8DA7-43C4-B10A-1DF04EF6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460" y="3113711"/>
            <a:ext cx="1515079" cy="15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831" y="396459"/>
            <a:ext cx="7292969" cy="844546"/>
          </a:xfrm>
        </p:spPr>
        <p:txBody>
          <a:bodyPr>
            <a:normAutofit fontScale="85000" lnSpcReduction="20000"/>
          </a:bodyPr>
          <a:lstStyle/>
          <a:p>
            <a:r>
              <a:rPr lang="en-GB" sz="3000" dirty="0"/>
              <a:t>Review and finalise each local definition: </a:t>
            </a:r>
          </a:p>
          <a:p>
            <a:r>
              <a:rPr lang="en-GB" sz="3000" dirty="0"/>
              <a:t>Group Workshop 2 </a:t>
            </a:r>
            <a:r>
              <a:rPr lang="en-GB" sz="2100" dirty="0"/>
              <a:t>(15 mins)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831" y="1339629"/>
            <a:ext cx="8642350" cy="4535488"/>
          </a:xfrm>
        </p:spPr>
        <p:txBody>
          <a:bodyPr/>
          <a:lstStyle/>
          <a:p>
            <a:r>
              <a:rPr lang="en-US" dirty="0"/>
              <a:t>With your table spend 7 minutes </a:t>
            </a:r>
            <a:r>
              <a:rPr lang="en-US" dirty="0" err="1"/>
              <a:t>summarising</a:t>
            </a:r>
            <a:r>
              <a:rPr lang="en-US" dirty="0"/>
              <a:t> all of the explanations/statements of the last needs based grouping you worked on.</a:t>
            </a:r>
            <a:endParaRPr lang="en-GB" dirty="0"/>
          </a:p>
          <a:p>
            <a:r>
              <a:rPr lang="en-US" dirty="0"/>
              <a:t>In turn, feedback your summary definition to the room.</a:t>
            </a:r>
            <a:endParaRPr lang="en-GB" dirty="0"/>
          </a:p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9CF385E-E9A5-42FC-AA2C-4BC8977165FC}"/>
              </a:ext>
            </a:extLst>
          </p:cNvPr>
          <p:cNvGrpSpPr/>
          <p:nvPr/>
        </p:nvGrpSpPr>
        <p:grpSpPr>
          <a:xfrm>
            <a:off x="377831" y="2463800"/>
            <a:ext cx="8642338" cy="3733282"/>
            <a:chOff x="250825" y="1673883"/>
            <a:chExt cx="8642356" cy="40901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2A903D4-A8ED-4ECB-8EC2-DCFC11E2B080}"/>
                </a:ext>
              </a:extLst>
            </p:cNvPr>
            <p:cNvSpPr txBox="1"/>
            <p:nvPr/>
          </p:nvSpPr>
          <p:spPr>
            <a:xfrm>
              <a:off x="250825" y="1673883"/>
              <a:ext cx="864235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Thriving:</a:t>
              </a:r>
            </a:p>
            <a:p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F71A2B-B99D-4748-8657-DCD5CD387B47}"/>
                </a:ext>
              </a:extLst>
            </p:cNvPr>
            <p:cNvSpPr txBox="1"/>
            <p:nvPr/>
          </p:nvSpPr>
          <p:spPr>
            <a:xfrm>
              <a:off x="250831" y="2533919"/>
              <a:ext cx="8642350" cy="6463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Getting Risk Support:</a:t>
              </a:r>
            </a:p>
            <a:p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4D4CB2B-E91B-4AC3-BA2C-62F105776293}"/>
                </a:ext>
              </a:extLst>
            </p:cNvPr>
            <p:cNvSpPr txBox="1"/>
            <p:nvPr/>
          </p:nvSpPr>
          <p:spPr>
            <a:xfrm>
              <a:off x="250831" y="3394599"/>
              <a:ext cx="8642350" cy="646331"/>
            </a:xfrm>
            <a:prstGeom prst="rect">
              <a:avLst/>
            </a:prstGeom>
            <a:solidFill>
              <a:srgbClr val="15759B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Getting Help:</a:t>
              </a:r>
            </a:p>
            <a:p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667403F-1410-45CE-A450-12B5155E1496}"/>
                </a:ext>
              </a:extLst>
            </p:cNvPr>
            <p:cNvSpPr txBox="1"/>
            <p:nvPr/>
          </p:nvSpPr>
          <p:spPr>
            <a:xfrm>
              <a:off x="250831" y="4257035"/>
              <a:ext cx="8642350" cy="646331"/>
            </a:xfrm>
            <a:prstGeom prst="rect">
              <a:avLst/>
            </a:prstGeom>
            <a:solidFill>
              <a:srgbClr val="8F4DA9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Getting More Help:</a:t>
              </a: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C7348F5-39F6-4D1A-B21F-B21515A58FAF}"/>
                </a:ext>
              </a:extLst>
            </p:cNvPr>
            <p:cNvSpPr txBox="1"/>
            <p:nvPr/>
          </p:nvSpPr>
          <p:spPr>
            <a:xfrm>
              <a:off x="250831" y="5117715"/>
              <a:ext cx="8642344" cy="646331"/>
            </a:xfrm>
            <a:prstGeom prst="rect">
              <a:avLst/>
            </a:prstGeom>
            <a:solidFill>
              <a:srgbClr val="038B06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Getting Advice and Signposting: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2335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41DC857-153F-40A4-983F-7F9D1A738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31" y="548485"/>
            <a:ext cx="6842125" cy="576263"/>
          </a:xfrm>
        </p:spPr>
        <p:txBody>
          <a:bodyPr/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A8A97E-7187-4198-B517-70B56399D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5" y="1387475"/>
            <a:ext cx="8642350" cy="4535488"/>
          </a:xfrm>
        </p:spPr>
        <p:txBody>
          <a:bodyPr/>
          <a:lstStyle/>
          <a:p>
            <a:r>
              <a:rPr lang="en-US" dirty="0"/>
              <a:t>Consult with children, young people, parents and </a:t>
            </a:r>
            <a:r>
              <a:rPr lang="en-US" dirty="0" err="1"/>
              <a:t>carers</a:t>
            </a:r>
            <a:r>
              <a:rPr lang="en-US" dirty="0"/>
              <a:t> about the local definitions of the THRIVE needs based groupings produced through this workshop.</a:t>
            </a:r>
          </a:p>
          <a:p>
            <a:r>
              <a:rPr lang="en-US" dirty="0"/>
              <a:t>Refine the local definitions accordingly and share with the children’s workforce.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368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heme/theme1.xml><?xml version="1.0" encoding="utf-8"?>
<a:theme xmlns:a="http://schemas.openxmlformats.org/drawingml/2006/main" name="PHE Newham resilience Mar 2014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D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HE Newham resilience Mar 2014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CLPartners opening slides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UCLPartners closing slide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HE Newham resilience Mar 2014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HE Newham resilience Mar 2014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PHE Newham resilience Mar 2014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PHE Newham resilience Mar 2014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59784</TotalTime>
  <Words>433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Verdana</vt:lpstr>
      <vt:lpstr>PHE Newham resilience Mar 2014</vt:lpstr>
      <vt:lpstr>SDM</vt:lpstr>
      <vt:lpstr>1_PHE Newham resilience Mar 2014</vt:lpstr>
      <vt:lpstr>UCLPartners opening slides</vt:lpstr>
      <vt:lpstr>UCLPartners closing slide</vt:lpstr>
      <vt:lpstr>2_PHE Newham resilience Mar 2014</vt:lpstr>
      <vt:lpstr>3_PHE Newham resilience Mar 2014</vt:lpstr>
      <vt:lpstr>4_PHE Newham resilience Mar 2014</vt:lpstr>
      <vt:lpstr>5_PHE Newham resilience Mar 2014</vt:lpstr>
      <vt:lpstr>Office Theme</vt:lpstr>
      <vt:lpstr>Developing local definitions for the THRIVE Framework needs based groupings</vt:lpstr>
      <vt:lpstr>PowerPoint Presentation</vt:lpstr>
      <vt:lpstr>PowerPoint Presentation</vt:lpstr>
      <vt:lpstr>PowerPoint Presentation</vt:lpstr>
      <vt:lpstr>Tea, Coffee and Networking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Moore</dc:creator>
  <cp:lastModifiedBy>Bethan Morris</cp:lastModifiedBy>
  <cp:revision>1854</cp:revision>
  <cp:lastPrinted>2015-07-22T16:33:04Z</cp:lastPrinted>
  <dcterms:created xsi:type="dcterms:W3CDTF">2015-07-09T07:15:21Z</dcterms:created>
  <dcterms:modified xsi:type="dcterms:W3CDTF">2019-04-25T12:59:51Z</dcterms:modified>
</cp:coreProperties>
</file>