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6.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tags/tag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 id="2147483782" r:id="rId8"/>
    <p:sldMasterId id="2147483858" r:id="rId9"/>
    <p:sldMasterId id="2147483876" r:id="rId10"/>
    <p:sldMasterId id="2147483891" r:id="rId11"/>
  </p:sldMasterIdLst>
  <p:notesMasterIdLst>
    <p:notesMasterId r:id="rId43"/>
  </p:notesMasterIdLst>
  <p:handoutMasterIdLst>
    <p:handoutMasterId r:id="rId44"/>
  </p:handoutMasterIdLst>
  <p:sldIdLst>
    <p:sldId id="260" r:id="rId12"/>
    <p:sldId id="261" r:id="rId13"/>
    <p:sldId id="296" r:id="rId14"/>
    <p:sldId id="295" r:id="rId15"/>
    <p:sldId id="293" r:id="rId16"/>
    <p:sldId id="297" r:id="rId17"/>
    <p:sldId id="298" r:id="rId18"/>
    <p:sldId id="299" r:id="rId19"/>
    <p:sldId id="294" r:id="rId20"/>
    <p:sldId id="300" r:id="rId21"/>
    <p:sldId id="270" r:id="rId22"/>
    <p:sldId id="30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02" r:id="rId42"/>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FDD5E4"/>
    <a:srgbClr val="00000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77" autoAdjust="0"/>
    <p:restoredTop sz="94434" autoAdjust="0"/>
  </p:normalViewPr>
  <p:slideViewPr>
    <p:cSldViewPr snapToGrid="0" snapToObjects="1">
      <p:cViewPr varScale="1">
        <p:scale>
          <a:sx n="44" d="100"/>
          <a:sy n="44" d="100"/>
        </p:scale>
        <p:origin x="600" y="36"/>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14/08/2019</a:t>
            </a:fld>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8/14/2019</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8497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14</a:t>
            </a:fld>
            <a:endParaRPr lang="en-US"/>
          </a:p>
        </p:txBody>
      </p:sp>
    </p:spTree>
    <p:extLst>
      <p:ext uri="{BB962C8B-B14F-4D97-AF65-F5344CB8AC3E}">
        <p14:creationId xmlns:p14="http://schemas.microsoft.com/office/powerpoint/2010/main" val="339502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15</a:t>
            </a:fld>
            <a:endParaRPr lang="en-US"/>
          </a:p>
        </p:txBody>
      </p:sp>
    </p:spTree>
    <p:extLst>
      <p:ext uri="{BB962C8B-B14F-4D97-AF65-F5344CB8AC3E}">
        <p14:creationId xmlns:p14="http://schemas.microsoft.com/office/powerpoint/2010/main" val="313459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215701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19</a:t>
            </a:fld>
            <a:endParaRPr lang="en-GB" altLang="en-US"/>
          </a:p>
        </p:txBody>
      </p:sp>
    </p:spTree>
    <p:extLst>
      <p:ext uri="{BB962C8B-B14F-4D97-AF65-F5344CB8AC3E}">
        <p14:creationId xmlns:p14="http://schemas.microsoft.com/office/powerpoint/2010/main" val="344091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27</a:t>
            </a:fld>
            <a:endParaRPr lang="en-GB" altLang="en-US"/>
          </a:p>
        </p:txBody>
      </p:sp>
    </p:spTree>
    <p:extLst>
      <p:ext uri="{BB962C8B-B14F-4D97-AF65-F5344CB8AC3E}">
        <p14:creationId xmlns:p14="http://schemas.microsoft.com/office/powerpoint/2010/main" val="874702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E9D114-A5A4-4F8B-BD3E-6A3DF24F3A1A}" type="slidenum">
              <a:rPr lang="en-GB" altLang="en-US"/>
              <a:pPr/>
              <a:t>28</a:t>
            </a:fld>
            <a:endParaRPr lang="en-GB" altLang="en-US"/>
          </a:p>
        </p:txBody>
      </p:sp>
    </p:spTree>
    <p:extLst>
      <p:ext uri="{BB962C8B-B14F-4D97-AF65-F5344CB8AC3E}">
        <p14:creationId xmlns:p14="http://schemas.microsoft.com/office/powerpoint/2010/main" val="42746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29</a:t>
            </a:fld>
            <a:endParaRPr lang="en-US"/>
          </a:p>
        </p:txBody>
      </p:sp>
    </p:spTree>
    <p:extLst>
      <p:ext uri="{BB962C8B-B14F-4D97-AF65-F5344CB8AC3E}">
        <p14:creationId xmlns:p14="http://schemas.microsoft.com/office/powerpoint/2010/main" val="38606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1757991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a:solidFill>
                  <a:schemeClr val="tx1"/>
                </a:solidFill>
              </a:rPr>
              <a:t>Rachel</a:t>
            </a:r>
            <a:endParaRPr lang="en-US" dirty="0"/>
          </a:p>
        </p:txBody>
      </p:sp>
    </p:spTree>
    <p:extLst>
      <p:ext uri="{BB962C8B-B14F-4D97-AF65-F5344CB8AC3E}">
        <p14:creationId xmlns:p14="http://schemas.microsoft.com/office/powerpoint/2010/main" val="185402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Rachel</a:t>
            </a:r>
          </a:p>
        </p:txBody>
      </p:sp>
    </p:spTree>
    <p:extLst>
      <p:ext uri="{BB962C8B-B14F-4D97-AF65-F5344CB8AC3E}">
        <p14:creationId xmlns:p14="http://schemas.microsoft.com/office/powerpoint/2010/main" val="53502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Rachel</a:t>
            </a:r>
          </a:p>
        </p:txBody>
      </p:sp>
    </p:spTree>
    <p:extLst>
      <p:ext uri="{BB962C8B-B14F-4D97-AF65-F5344CB8AC3E}">
        <p14:creationId xmlns:p14="http://schemas.microsoft.com/office/powerpoint/2010/main" val="311255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a:t>Emma</a:t>
            </a:r>
          </a:p>
        </p:txBody>
      </p:sp>
    </p:spTree>
    <p:extLst>
      <p:ext uri="{BB962C8B-B14F-4D97-AF65-F5344CB8AC3E}">
        <p14:creationId xmlns:p14="http://schemas.microsoft.com/office/powerpoint/2010/main" val="13411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11</a:t>
            </a:fld>
            <a:endParaRPr lang="en-US"/>
          </a:p>
        </p:txBody>
      </p:sp>
    </p:spTree>
    <p:extLst>
      <p:ext uri="{BB962C8B-B14F-4D97-AF65-F5344CB8AC3E}">
        <p14:creationId xmlns:p14="http://schemas.microsoft.com/office/powerpoint/2010/main" val="144245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Emma</a:t>
            </a:r>
          </a:p>
          <a:p>
            <a:r>
              <a:rPr lang="en-GB" sz="1200" kern="1200" dirty="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2864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13</a:t>
            </a:fld>
            <a:endParaRPr lang="en-US"/>
          </a:p>
        </p:txBody>
      </p:sp>
    </p:spTree>
    <p:extLst>
      <p:ext uri="{BB962C8B-B14F-4D97-AF65-F5344CB8AC3E}">
        <p14:creationId xmlns:p14="http://schemas.microsoft.com/office/powerpoint/2010/main" val="188682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ags" Target="../tags/tag7.xml"/><Relationship Id="rId4" Type="http://schemas.openxmlformats.org/officeDocument/2006/relationships/image" Target="../media/image2.jpe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gi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gi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gi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ags" Target="../tags/tag5.xml"/><Relationship Id="rId4" Type="http://schemas.openxmlformats.org/officeDocument/2006/relationships/image" Target="../media/image2.jpe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9.xml"/><Relationship Id="rId1" Type="http://schemas.openxmlformats.org/officeDocument/2006/relationships/tags" Target="../tags/tag6.xml"/><Relationship Id="rId4" Type="http://schemas.openxmlformats.org/officeDocument/2006/relationships/image" Target="../media/image2.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639206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923CB8-5809-4FDF-AA90-00B194C36276}" type="datetimeFigureOut">
              <a:rPr lang="en-GB">
                <a:solidFill>
                  <a:prstClr val="black">
                    <a:tint val="75000"/>
                  </a:prstClr>
                </a:solidFill>
              </a:rPr>
              <a:pPr>
                <a:defRPr/>
              </a:pPr>
              <a:t>14/08/2019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A05F19-AB2D-4171-BE7C-727AA947AC1D}" type="slidenum">
              <a:rPr lang="en-GB" altLang="en-US"/>
              <a:pPr/>
              <a:t>‹#›</a:t>
            </a:fld>
            <a:endParaRPr lang="en-GB" altLang="en-US"/>
          </a:p>
        </p:txBody>
      </p:sp>
    </p:spTree>
    <p:extLst>
      <p:ext uri="{BB962C8B-B14F-4D97-AF65-F5344CB8AC3E}">
        <p14:creationId xmlns:p14="http://schemas.microsoft.com/office/powerpoint/2010/main" val="10704857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F330533-0D7A-4897-B7C7-2932F25257A0}" type="datetimeFigureOut">
              <a:rPr lang="en-GB">
                <a:solidFill>
                  <a:prstClr val="black">
                    <a:tint val="75000"/>
                  </a:prstClr>
                </a:solidFill>
              </a:rPr>
              <a:pPr>
                <a:defRPr/>
              </a:pPr>
              <a:t>14/08/2019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FA906D-2524-4DBB-AA9C-DFB7468C0309}" type="slidenum">
              <a:rPr lang="en-GB" altLang="en-US"/>
              <a:pPr/>
              <a:t>‹#›</a:t>
            </a:fld>
            <a:endParaRPr lang="en-GB" altLang="en-US"/>
          </a:p>
        </p:txBody>
      </p:sp>
    </p:spTree>
    <p:extLst>
      <p:ext uri="{BB962C8B-B14F-4D97-AF65-F5344CB8AC3E}">
        <p14:creationId xmlns:p14="http://schemas.microsoft.com/office/powerpoint/2010/main" val="14751860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AA6B6DF-6ED8-41F8-814C-8DAF9AF98164}" type="datetimeFigureOut">
              <a:rPr lang="en-GB">
                <a:solidFill>
                  <a:prstClr val="black">
                    <a:tint val="75000"/>
                  </a:prstClr>
                </a:solidFill>
              </a:rPr>
              <a:pPr>
                <a:defRPr/>
              </a:pPr>
              <a:t>14/08/2019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05BBC71-39B9-4A61-A60B-4B5D28393412}" type="slidenum">
              <a:rPr lang="en-GB" altLang="en-US"/>
              <a:pPr/>
              <a:t>‹#›</a:t>
            </a:fld>
            <a:endParaRPr lang="en-GB" altLang="en-US"/>
          </a:p>
        </p:txBody>
      </p:sp>
    </p:spTree>
    <p:extLst>
      <p:ext uri="{BB962C8B-B14F-4D97-AF65-F5344CB8AC3E}">
        <p14:creationId xmlns:p14="http://schemas.microsoft.com/office/powerpoint/2010/main" val="22994178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7079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347467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3732910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60314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1634596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5616151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84127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0092288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8665590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320062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44"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44" y="2505076"/>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6"/>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4"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44"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6"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14/08/2019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FACA269-9148-405F-86A2-ED7573B9B5C6}" type="datetimeFigureOut">
              <a:rPr lang="en-GB" smtClean="0"/>
              <a:t>14/08/2019</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831497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 y="0"/>
            <a:ext cx="6257925" cy="6858000"/>
          </a:xfrm>
          <a:prstGeom prst="rect">
            <a:avLst/>
          </a:prstGeom>
        </p:spPr>
      </p:pic>
      <p:sp>
        <p:nvSpPr>
          <p:cNvPr id="10" name="Text Placeholder 9"/>
          <p:cNvSpPr>
            <a:spLocks noGrp="1"/>
          </p:cNvSpPr>
          <p:nvPr>
            <p:ph type="body" sz="quarter" idx="10" hasCustomPrompt="1"/>
          </p:nvPr>
        </p:nvSpPr>
        <p:spPr>
          <a:xfrm>
            <a:off x="2051726" y="5589243"/>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3"/>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6" y="6093298"/>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 y="0"/>
            <a:ext cx="6257925" cy="6858000"/>
          </a:xfrm>
          <a:prstGeom prst="rect">
            <a:avLst/>
          </a:prstGeom>
        </p:spPr>
      </p:pic>
      <p:sp>
        <p:nvSpPr>
          <p:cNvPr id="6" name="Text Placeholder 9"/>
          <p:cNvSpPr>
            <a:spLocks noGrp="1"/>
          </p:cNvSpPr>
          <p:nvPr>
            <p:ph type="body" sz="quarter" idx="10" hasCustomPrompt="1"/>
          </p:nvPr>
        </p:nvSpPr>
        <p:spPr>
          <a:xfrm>
            <a:off x="2051726" y="5589243"/>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3"/>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8"/>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5"/>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722723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9"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5"/>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417189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CAC527D-1056-40EF-ABA6-A5F792600C4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3" name="Title Placeholder 6">
            <a:extLst>
              <a:ext uri="{FF2B5EF4-FFF2-40B4-BE49-F238E27FC236}">
                <a16:creationId xmlns:a16="http://schemas.microsoft.com/office/drawing/2014/main" xmlns="" id="{FEA9BDF4-F6E7-4238-A012-6A865C591B27}"/>
              </a:ext>
            </a:extLst>
          </p:cNvPr>
          <p:cNvSpPr>
            <a:spLocks noGrp="1"/>
          </p:cNvSpPr>
          <p:nvPr>
            <p:ph type="title"/>
          </p:nvPr>
        </p:nvSpPr>
        <p:spPr>
          <a:xfrm>
            <a:off x="628650" y="365125"/>
            <a:ext cx="7035638"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xmlns="" id="{24D63809-99A7-49B1-9FA9-45DBA8BE9136}"/>
              </a:ext>
            </a:extLst>
          </p:cNvPr>
          <p:cNvSpPr>
            <a:spLocks noGrp="1"/>
          </p:cNvSpPr>
          <p:nvPr>
            <p:ph idx="1"/>
          </p:nvPr>
        </p:nvSpPr>
        <p:spPr>
          <a:xfrm>
            <a:off x="628650" y="1605516"/>
            <a:ext cx="7886700" cy="4571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3">
            <a:extLst>
              <a:ext uri="{FF2B5EF4-FFF2-40B4-BE49-F238E27FC236}">
                <a16:creationId xmlns:a16="http://schemas.microsoft.com/office/drawing/2014/main" xmlns="" id="{3D604967-4F24-4047-ADC3-B35192AC9E5B}"/>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3599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9" name="Slide Number Placeholder 3">
            <a:extLst>
              <a:ext uri="{FF2B5EF4-FFF2-40B4-BE49-F238E27FC236}">
                <a16:creationId xmlns:a16="http://schemas.microsoft.com/office/drawing/2014/main" xmlns="" id="{5E3B6B2F-9CB4-46AD-BE6B-50D17114994F}"/>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a:extLst>
              <a:ext uri="{FF2B5EF4-FFF2-40B4-BE49-F238E27FC236}">
                <a16:creationId xmlns:a16="http://schemas.microsoft.com/office/drawing/2014/main" xmlns="" id="{B1AF102D-656C-4B57-9485-9C7B9FFCDC3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0" name="Picture 2" descr="Anna Freud Centre - Caring for young minds">
            <a:extLst>
              <a:ext uri="{FF2B5EF4-FFF2-40B4-BE49-F238E27FC236}">
                <a16:creationId xmlns:a16="http://schemas.microsoft.com/office/drawing/2014/main" xmlns="" id="{75B27462-2576-45E0-9535-478B5043B028}"/>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B449D013-D14F-4A6F-B06C-BDDF9E42507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3" name="Picture 12" descr="\\annafreud2.local\dfs\MyDocuments\ilee\My Documents\My Pictures\Work images\tavistock logo.gif">
            <a:extLst>
              <a:ext uri="{FF2B5EF4-FFF2-40B4-BE49-F238E27FC236}">
                <a16:creationId xmlns:a16="http://schemas.microsoft.com/office/drawing/2014/main" xmlns="" id="{CB74E52B-112D-47CA-A914-E9C7AC91ABA4}"/>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nafreud2.local\dfs\MyDocuments\ilee\My Documents\My Pictures\Work images\uclp logo.png">
            <a:extLst>
              <a:ext uri="{FF2B5EF4-FFF2-40B4-BE49-F238E27FC236}">
                <a16:creationId xmlns:a16="http://schemas.microsoft.com/office/drawing/2014/main" xmlns="" id="{D03171B7-AB9B-4FB2-81AB-E9A48242967D}"/>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69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9" name="Slide Number Placeholder 3">
            <a:extLst>
              <a:ext uri="{FF2B5EF4-FFF2-40B4-BE49-F238E27FC236}">
                <a16:creationId xmlns:a16="http://schemas.microsoft.com/office/drawing/2014/main" xmlns="" id="{40BFA642-1E3E-4FA0-BD26-5796840F1DF0}"/>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0" name="Picture 9">
            <a:extLst>
              <a:ext uri="{FF2B5EF4-FFF2-40B4-BE49-F238E27FC236}">
                <a16:creationId xmlns:a16="http://schemas.microsoft.com/office/drawing/2014/main" xmlns="" id="{26229AA5-D8ED-4B12-B450-1D3A0FAF075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1" name="Picture 2" descr="Anna Freud Centre - Caring for young minds">
            <a:extLst>
              <a:ext uri="{FF2B5EF4-FFF2-40B4-BE49-F238E27FC236}">
                <a16:creationId xmlns:a16="http://schemas.microsoft.com/office/drawing/2014/main" xmlns="" id="{9A52DE37-E18A-43F8-85A0-196F4DDE783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E4C17000-C695-4E7D-BB13-B19BE0F959C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3" name="Picture 12" descr="\\annafreud2.local\dfs\MyDocuments\ilee\My Documents\My Pictures\Work images\tavistock logo.gif">
            <a:extLst>
              <a:ext uri="{FF2B5EF4-FFF2-40B4-BE49-F238E27FC236}">
                <a16:creationId xmlns:a16="http://schemas.microsoft.com/office/drawing/2014/main" xmlns="" id="{A33CC6CE-71E5-4E51-BC8E-3A5076EC2803}"/>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nafreud2.local\dfs\MyDocuments\ilee\My Documents\My Pictures\Work images\uclp logo.png">
            <a:extLst>
              <a:ext uri="{FF2B5EF4-FFF2-40B4-BE49-F238E27FC236}">
                <a16:creationId xmlns:a16="http://schemas.microsoft.com/office/drawing/2014/main" xmlns="" id="{50B7FF3F-8689-4053-A5CF-C6625FDBAB86}"/>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Slide Number Placeholder 3">
            <a:extLst>
              <a:ext uri="{FF2B5EF4-FFF2-40B4-BE49-F238E27FC236}">
                <a16:creationId xmlns:a16="http://schemas.microsoft.com/office/drawing/2014/main" xmlns="" id="{AFE411FF-E4BB-4E27-A2AC-982EA8B4F573}"/>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2" name="Picture 11">
            <a:extLst>
              <a:ext uri="{FF2B5EF4-FFF2-40B4-BE49-F238E27FC236}">
                <a16:creationId xmlns:a16="http://schemas.microsoft.com/office/drawing/2014/main" xmlns="" id="{28EF46F1-946D-4AC0-A01D-78C5F9A02D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7" name="Picture 2" descr="Anna Freud Centre - Caring for young minds">
            <a:extLst>
              <a:ext uri="{FF2B5EF4-FFF2-40B4-BE49-F238E27FC236}">
                <a16:creationId xmlns:a16="http://schemas.microsoft.com/office/drawing/2014/main" xmlns="" id="{6528FB7C-B482-47F8-BE82-023A6528FDBD}"/>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7C06ACAE-7DFF-4DD2-BF74-D226C88DCE4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9" name="Picture 18" descr="\\annafreud2.local\dfs\MyDocuments\ilee\My Documents\My Pictures\Work images\tavistock logo.gif">
            <a:extLst>
              <a:ext uri="{FF2B5EF4-FFF2-40B4-BE49-F238E27FC236}">
                <a16:creationId xmlns:a16="http://schemas.microsoft.com/office/drawing/2014/main" xmlns="" id="{467214A1-7138-464E-8278-E9D77584FF99}"/>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annafreud2.local\dfs\MyDocuments\ilee\My Documents\My Pictures\Work images\uclp logo.png">
            <a:extLst>
              <a:ext uri="{FF2B5EF4-FFF2-40B4-BE49-F238E27FC236}">
                <a16:creationId xmlns:a16="http://schemas.microsoft.com/office/drawing/2014/main" xmlns="" id="{5771BBE1-7E6C-495A-9DFA-18798A3F1A9F}"/>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275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pic>
        <p:nvPicPr>
          <p:cNvPr id="11" name="Picture 10">
            <a:extLst>
              <a:ext uri="{FF2B5EF4-FFF2-40B4-BE49-F238E27FC236}">
                <a16:creationId xmlns:a16="http://schemas.microsoft.com/office/drawing/2014/main" xmlns="" id="{2E867531-98B3-4A65-BC0E-F30420DD6F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6" name="Picture 2" descr="Anna Freud Centre - Caring for young minds">
            <a:extLst>
              <a:ext uri="{FF2B5EF4-FFF2-40B4-BE49-F238E27FC236}">
                <a16:creationId xmlns:a16="http://schemas.microsoft.com/office/drawing/2014/main" xmlns="" id="{B36BC568-67CC-467E-BDCE-7900439C747D}"/>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580B2F0E-1D40-4E8E-A417-0BF11BC3C55E}"/>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8" name="Picture 17" descr="\\annafreud2.local\dfs\MyDocuments\ilee\My Documents\My Pictures\Work images\tavistock logo.gif">
            <a:extLst>
              <a:ext uri="{FF2B5EF4-FFF2-40B4-BE49-F238E27FC236}">
                <a16:creationId xmlns:a16="http://schemas.microsoft.com/office/drawing/2014/main" xmlns="" id="{2CA33796-D09F-429D-BDC7-D380FB7506EB}"/>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annafreud2.local\dfs\MyDocuments\ilee\My Documents\My Pictures\Work images\uclp logo.png">
            <a:extLst>
              <a:ext uri="{FF2B5EF4-FFF2-40B4-BE49-F238E27FC236}">
                <a16:creationId xmlns:a16="http://schemas.microsoft.com/office/drawing/2014/main" xmlns="" id="{BAA3E51F-5F36-47D1-B114-538DDFD4C7CC}"/>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3">
            <a:extLst>
              <a:ext uri="{FF2B5EF4-FFF2-40B4-BE49-F238E27FC236}">
                <a16:creationId xmlns:a16="http://schemas.microsoft.com/office/drawing/2014/main" xmlns="" id="{BFEF1DE7-519E-41B2-B25F-95EB45D16FAF}"/>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54263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pic>
        <p:nvPicPr>
          <p:cNvPr id="11" name="Picture 10">
            <a:extLst>
              <a:ext uri="{FF2B5EF4-FFF2-40B4-BE49-F238E27FC236}">
                <a16:creationId xmlns:a16="http://schemas.microsoft.com/office/drawing/2014/main" xmlns="" id="{0246F252-9757-4372-A4D5-586B75A8C07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6" name="Picture 2" descr="Anna Freud Centre - Caring for young minds">
            <a:extLst>
              <a:ext uri="{FF2B5EF4-FFF2-40B4-BE49-F238E27FC236}">
                <a16:creationId xmlns:a16="http://schemas.microsoft.com/office/drawing/2014/main" xmlns="" id="{E277CCED-88C3-4975-AE82-1BE714737B62}"/>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4099ECE9-C7FC-44E5-9DCD-ED2ABEC42A6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8" name="Picture 17" descr="\\annafreud2.local\dfs\MyDocuments\ilee\My Documents\My Pictures\Work images\tavistock logo.gif">
            <a:extLst>
              <a:ext uri="{FF2B5EF4-FFF2-40B4-BE49-F238E27FC236}">
                <a16:creationId xmlns:a16="http://schemas.microsoft.com/office/drawing/2014/main" xmlns="" id="{C201E990-5A91-4A03-99B0-16559917D4B5}"/>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annafreud2.local\dfs\MyDocuments\ilee\My Documents\My Pictures\Work images\uclp logo.png">
            <a:extLst>
              <a:ext uri="{FF2B5EF4-FFF2-40B4-BE49-F238E27FC236}">
                <a16:creationId xmlns:a16="http://schemas.microsoft.com/office/drawing/2014/main" xmlns="" id="{5D9629A1-2338-4E81-ABE4-2D8044ED38C9}"/>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3">
            <a:extLst>
              <a:ext uri="{FF2B5EF4-FFF2-40B4-BE49-F238E27FC236}">
                <a16:creationId xmlns:a16="http://schemas.microsoft.com/office/drawing/2014/main" xmlns="" id="{606FBCAC-161D-4D03-B437-098C1D323E14}"/>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425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normAutofit/>
          </a:bodyPr>
          <a:lstStyle>
            <a:lvl1pPr>
              <a:defRPr sz="24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pic>
        <p:nvPicPr>
          <p:cNvPr id="10" name="Picture 9">
            <a:extLst>
              <a:ext uri="{FF2B5EF4-FFF2-40B4-BE49-F238E27FC236}">
                <a16:creationId xmlns:a16="http://schemas.microsoft.com/office/drawing/2014/main" xmlns="" id="{40729859-B096-4BE5-9E00-7B41A59FB3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pic>
        <p:nvPicPr>
          <p:cNvPr id="11" name="Picture 2" descr="Anna Freud Centre - Caring for young minds">
            <a:extLst>
              <a:ext uri="{FF2B5EF4-FFF2-40B4-BE49-F238E27FC236}">
                <a16:creationId xmlns:a16="http://schemas.microsoft.com/office/drawing/2014/main" xmlns="" id="{961A5030-F75D-4190-8D76-AB906616B9B7}"/>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DC6B37D0-9CDD-45C4-9DAF-D995B675F35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3" name="Picture 12" descr="\\annafreud2.local\dfs\MyDocuments\ilee\My Documents\My Pictures\Work images\tavistock logo.gif">
            <a:extLst>
              <a:ext uri="{FF2B5EF4-FFF2-40B4-BE49-F238E27FC236}">
                <a16:creationId xmlns:a16="http://schemas.microsoft.com/office/drawing/2014/main" xmlns="" id="{B3DA26F8-E1CE-45C3-ACB9-12C405AEA654}"/>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nnafreud2.local\dfs\MyDocuments\ilee\My Documents\My Pictures\Work images\uclp logo.png">
            <a:extLst>
              <a:ext uri="{FF2B5EF4-FFF2-40B4-BE49-F238E27FC236}">
                <a16:creationId xmlns:a16="http://schemas.microsoft.com/office/drawing/2014/main" xmlns="" id="{6474AA59-AFB5-489D-86DD-DD603581187C}"/>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xmlns="" id="{0E62ACA2-E524-4DCE-89A3-34879DC32798}"/>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18060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87"/>
            <a:ext cx="7772400" cy="1470025"/>
          </a:xfrm>
          <a:prstGeom prst="rect">
            <a:avLst/>
          </a:prstGeom>
        </p:spPr>
        <p:txBody>
          <a:bodyPr/>
          <a:lstStyle>
            <a:lvl1pPr algn="ctr">
              <a:defRPr sz="4000"/>
            </a:lvl1pPr>
          </a:lstStyle>
          <a:p>
            <a:r>
              <a:rPr lang="en-GB" dirty="0"/>
              <a:t>Click to edit Master title style</a:t>
            </a:r>
          </a:p>
        </p:txBody>
      </p:sp>
      <p:sp>
        <p:nvSpPr>
          <p:cNvPr id="3" name="Subtitle 2"/>
          <p:cNvSpPr>
            <a:spLocks noGrp="1"/>
          </p:cNvSpPr>
          <p:nvPr>
            <p:ph type="subTitle" idx="1"/>
          </p:nvPr>
        </p:nvSpPr>
        <p:spPr>
          <a:xfrm>
            <a:off x="1371600" y="3344929"/>
            <a:ext cx="6400800" cy="6662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8" name="Picture 2" descr="Anna Freud Centre - Caring for young minds">
            <a:extLst>
              <a:ext uri="{FF2B5EF4-FFF2-40B4-BE49-F238E27FC236}">
                <a16:creationId xmlns:a16="http://schemas.microsoft.com/office/drawing/2014/main" xmlns="" id="{71D5C0F9-CDE1-4E41-B1BD-15BDEF7DA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B536AC9D-63D4-4BAB-8169-F9E46148927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0" name="Picture 9" descr="\\annafreud2.local\dfs\MyDocuments\ilee\My Documents\My Pictures\Work images\tavistock logo.gif">
            <a:extLst>
              <a:ext uri="{FF2B5EF4-FFF2-40B4-BE49-F238E27FC236}">
                <a16:creationId xmlns:a16="http://schemas.microsoft.com/office/drawing/2014/main" xmlns="" id="{1571A0CA-0ED4-41EF-8A18-A033464AF868}"/>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nnafreud2.local\dfs\MyDocuments\ilee\My Documents\My Pictures\Work images\uclp logo.png">
            <a:extLst>
              <a:ext uri="{FF2B5EF4-FFF2-40B4-BE49-F238E27FC236}">
                <a16:creationId xmlns:a16="http://schemas.microsoft.com/office/drawing/2014/main" xmlns="" id="{21B725B6-41F9-472C-A0F4-8479B53A62F8}"/>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475CCBE6-FB74-4C7E-8975-F7034EF319E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13" name="Slide Number Placeholder 3">
            <a:extLst>
              <a:ext uri="{FF2B5EF4-FFF2-40B4-BE49-F238E27FC236}">
                <a16:creationId xmlns:a16="http://schemas.microsoft.com/office/drawing/2014/main" xmlns="" id="{F2D1FB74-BC39-47FE-A8B5-7472373575FC}"/>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4" name="Picture 13">
            <a:extLst>
              <a:ext uri="{FF2B5EF4-FFF2-40B4-BE49-F238E27FC236}">
                <a16:creationId xmlns:a16="http://schemas.microsoft.com/office/drawing/2014/main" xmlns="" id="{5EF9FCE6-6BF9-4FE5-8B57-C4E6AECE209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19633" y="4620712"/>
            <a:ext cx="3679571" cy="1540820"/>
          </a:xfrm>
          <a:prstGeom prst="rect">
            <a:avLst/>
          </a:prstGeom>
        </p:spPr>
      </p:pic>
      <p:sp>
        <p:nvSpPr>
          <p:cNvPr id="15" name="Rectangle 14">
            <a:extLst>
              <a:ext uri="{FF2B5EF4-FFF2-40B4-BE49-F238E27FC236}">
                <a16:creationId xmlns:a16="http://schemas.microsoft.com/office/drawing/2014/main" xmlns="" id="{1B1990D2-C541-45AF-866A-D0EB3AE25B78}"/>
              </a:ext>
            </a:extLst>
          </p:cNvPr>
          <p:cNvSpPr/>
          <p:nvPr userDrawn="1"/>
        </p:nvSpPr>
        <p:spPr>
          <a:xfrm>
            <a:off x="1784459" y="4011148"/>
            <a:ext cx="5575082" cy="584775"/>
          </a:xfrm>
          <a:prstGeom prst="rect">
            <a:avLst/>
          </a:prstGeom>
        </p:spPr>
        <p:txBody>
          <a:bodyPr wrap="square">
            <a:spAutoFit/>
          </a:bodyPr>
          <a:lstStyle/>
          <a:p>
            <a:pPr algn="ctr"/>
            <a:r>
              <a:rPr lang="en-US" sz="16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66203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87"/>
            <a:ext cx="7772400" cy="1470025"/>
          </a:xfrm>
          <a:prstGeom prst="rect">
            <a:avLst/>
          </a:prstGeom>
        </p:spPr>
        <p:txBody>
          <a:bodyPr/>
          <a:lstStyle>
            <a:lvl1pPr algn="ctr">
              <a:defRPr sz="4000"/>
            </a:lvl1pPr>
          </a:lstStyle>
          <a:p>
            <a:r>
              <a:rPr lang="en-GB" dirty="0"/>
              <a:t>Click to edit Master title style</a:t>
            </a:r>
          </a:p>
        </p:txBody>
      </p:sp>
      <p:sp>
        <p:nvSpPr>
          <p:cNvPr id="3" name="Subtitle 2"/>
          <p:cNvSpPr>
            <a:spLocks noGrp="1"/>
          </p:cNvSpPr>
          <p:nvPr>
            <p:ph type="subTitle" idx="1"/>
          </p:nvPr>
        </p:nvSpPr>
        <p:spPr>
          <a:xfrm>
            <a:off x="1371600" y="3344929"/>
            <a:ext cx="6400800" cy="6662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8" name="Picture 2" descr="Anna Freud Centre - Caring for young minds">
            <a:extLst>
              <a:ext uri="{FF2B5EF4-FFF2-40B4-BE49-F238E27FC236}">
                <a16:creationId xmlns:a16="http://schemas.microsoft.com/office/drawing/2014/main" xmlns="" id="{71D5C0F9-CDE1-4E41-B1BD-15BDEF7DA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B536AC9D-63D4-4BAB-8169-F9E46148927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0" name="Picture 9" descr="\\annafreud2.local\dfs\MyDocuments\ilee\My Documents\My Pictures\Work images\tavistock logo.gif">
            <a:extLst>
              <a:ext uri="{FF2B5EF4-FFF2-40B4-BE49-F238E27FC236}">
                <a16:creationId xmlns:a16="http://schemas.microsoft.com/office/drawing/2014/main" xmlns="" id="{1571A0CA-0ED4-41EF-8A18-A033464AF868}"/>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nnafreud2.local\dfs\MyDocuments\ilee\My Documents\My Pictures\Work images\uclp logo.png">
            <a:extLst>
              <a:ext uri="{FF2B5EF4-FFF2-40B4-BE49-F238E27FC236}">
                <a16:creationId xmlns:a16="http://schemas.microsoft.com/office/drawing/2014/main" xmlns="" id="{21B725B6-41F9-472C-A0F4-8479B53A62F8}"/>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475CCBE6-FB74-4C7E-8975-F7034EF319E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13" name="Slide Number Placeholder 3">
            <a:extLst>
              <a:ext uri="{FF2B5EF4-FFF2-40B4-BE49-F238E27FC236}">
                <a16:creationId xmlns:a16="http://schemas.microsoft.com/office/drawing/2014/main" xmlns="" id="{F2D1FB74-BC39-47FE-A8B5-7472373575FC}"/>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4" name="Picture 13">
            <a:extLst>
              <a:ext uri="{FF2B5EF4-FFF2-40B4-BE49-F238E27FC236}">
                <a16:creationId xmlns:a16="http://schemas.microsoft.com/office/drawing/2014/main" xmlns="" id="{5EF9FCE6-6BF9-4FE5-8B57-C4E6AECE209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19633" y="4620712"/>
            <a:ext cx="3679571" cy="1540820"/>
          </a:xfrm>
          <a:prstGeom prst="rect">
            <a:avLst/>
          </a:prstGeom>
        </p:spPr>
      </p:pic>
      <p:sp>
        <p:nvSpPr>
          <p:cNvPr id="15" name="Rectangle 14">
            <a:extLst>
              <a:ext uri="{FF2B5EF4-FFF2-40B4-BE49-F238E27FC236}">
                <a16:creationId xmlns:a16="http://schemas.microsoft.com/office/drawing/2014/main" xmlns="" id="{1B1990D2-C541-45AF-866A-D0EB3AE25B78}"/>
              </a:ext>
            </a:extLst>
          </p:cNvPr>
          <p:cNvSpPr/>
          <p:nvPr userDrawn="1"/>
        </p:nvSpPr>
        <p:spPr>
          <a:xfrm>
            <a:off x="1784459" y="4011148"/>
            <a:ext cx="5575082" cy="584775"/>
          </a:xfrm>
          <a:prstGeom prst="rect">
            <a:avLst/>
          </a:prstGeom>
        </p:spPr>
        <p:txBody>
          <a:bodyPr wrap="square">
            <a:spAutoFit/>
          </a:bodyPr>
          <a:lstStyle/>
          <a:p>
            <a:pPr algn="ctr"/>
            <a:r>
              <a:rPr lang="en-US" sz="1600" i="1" dirty="0">
                <a:solidFill>
                  <a:srgbClr val="F32F79"/>
                </a:solidFill>
              </a:rPr>
              <a:t>The THRIVE Framework, in the words of Benjamin Zander is:</a:t>
            </a:r>
          </a:p>
          <a:p>
            <a:pPr algn="ctr"/>
            <a:r>
              <a:rPr lang="en-US" sz="1600" i="1" dirty="0">
                <a:solidFill>
                  <a:srgbClr val="F32F79"/>
                </a:solidFill>
              </a:rPr>
              <a:t> “A possibility to live into”</a:t>
            </a:r>
          </a:p>
        </p:txBody>
      </p:sp>
    </p:spTree>
    <p:extLst>
      <p:ext uri="{BB962C8B-B14F-4D97-AF65-F5344CB8AC3E}">
        <p14:creationId xmlns:p14="http://schemas.microsoft.com/office/powerpoint/2010/main" val="1242409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3887"/>
            <a:ext cx="7772400" cy="1470025"/>
          </a:xfrm>
          <a:prstGeom prst="rect">
            <a:avLst/>
          </a:prstGeom>
        </p:spPr>
        <p:txBody>
          <a:bodyPr/>
          <a:lstStyle>
            <a:lvl1pPr algn="ctr">
              <a:defRPr sz="4000"/>
            </a:lvl1pPr>
          </a:lstStyle>
          <a:p>
            <a:r>
              <a:rPr lang="en-GB" dirty="0"/>
              <a:t>Click to edit Master title style</a:t>
            </a:r>
          </a:p>
        </p:txBody>
      </p:sp>
      <p:sp>
        <p:nvSpPr>
          <p:cNvPr id="3" name="Subtitle 2"/>
          <p:cNvSpPr>
            <a:spLocks noGrp="1"/>
          </p:cNvSpPr>
          <p:nvPr>
            <p:ph type="subTitle" idx="1"/>
          </p:nvPr>
        </p:nvSpPr>
        <p:spPr>
          <a:xfrm>
            <a:off x="1371600" y="3344929"/>
            <a:ext cx="6400800" cy="6662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8" name="Picture 2" descr="Anna Freud Centre - Caring for young minds">
            <a:extLst>
              <a:ext uri="{FF2B5EF4-FFF2-40B4-BE49-F238E27FC236}">
                <a16:creationId xmlns:a16="http://schemas.microsoft.com/office/drawing/2014/main" xmlns="" id="{71D5C0F9-CDE1-4E41-B1BD-15BDEF7DA4A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B536AC9D-63D4-4BAB-8169-F9E46148927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0" name="Picture 9" descr="\\annafreud2.local\dfs\MyDocuments\ilee\My Documents\My Pictures\Work images\tavistock logo.gif">
            <a:extLst>
              <a:ext uri="{FF2B5EF4-FFF2-40B4-BE49-F238E27FC236}">
                <a16:creationId xmlns:a16="http://schemas.microsoft.com/office/drawing/2014/main" xmlns="" id="{1571A0CA-0ED4-41EF-8A18-A033464AF868}"/>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annafreud2.local\dfs\MyDocuments\ilee\My Documents\My Pictures\Work images\uclp logo.png">
            <a:extLst>
              <a:ext uri="{FF2B5EF4-FFF2-40B4-BE49-F238E27FC236}">
                <a16:creationId xmlns:a16="http://schemas.microsoft.com/office/drawing/2014/main" xmlns="" id="{21B725B6-41F9-472C-A0F4-8479B53A62F8}"/>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475CCBE6-FB74-4C7E-8975-F7034EF319E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13" name="Slide Number Placeholder 3">
            <a:extLst>
              <a:ext uri="{FF2B5EF4-FFF2-40B4-BE49-F238E27FC236}">
                <a16:creationId xmlns:a16="http://schemas.microsoft.com/office/drawing/2014/main" xmlns="" id="{F2D1FB74-BC39-47FE-A8B5-7472373575FC}"/>
              </a:ext>
            </a:extLst>
          </p:cNvPr>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3506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92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EFACA269-9148-405F-86A2-ED7573B9B5C6}" type="datetimeFigureOut">
              <a:rPr lang="en-GB" smtClean="0">
                <a:solidFill>
                  <a:prstClr val="black"/>
                </a:solidFill>
              </a:rPr>
              <a:pPr/>
              <a:t>14/08/2019</a:t>
            </a:fld>
            <a:endParaRPr lang="en-GB"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559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010046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36338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571889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12"/>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1493094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9"/>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2501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30" y="1124745"/>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31" y="260354"/>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4262396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extLst>
      <p:ext uri="{BB962C8B-B14F-4D97-AF65-F5344CB8AC3E}">
        <p14:creationId xmlns:p14="http://schemas.microsoft.com/office/powerpoint/2010/main" val="1270723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717085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6"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31"/>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3735889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7D72B024-F279-4DBC-B0F3-BFBA2A870837}" type="datetimeFigureOut">
              <a:rPr lang="en-GB" smtClean="0">
                <a:solidFill>
                  <a:prstClr val="black"/>
                </a:solidFill>
              </a:rPr>
              <a:pPr/>
              <a:t>14/08/2019</a:t>
            </a:fld>
            <a:endParaRPr lang="en-GB"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DAE7B0A-4661-47FE-9BA3-D3F1F151E069}"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30084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856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3655615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50021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9618523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19676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4"/>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8" y="266146"/>
            <a:ext cx="1430533" cy="453548"/>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021612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40427845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Tree>
    <p:extLst>
      <p:ext uri="{BB962C8B-B14F-4D97-AF65-F5344CB8AC3E}">
        <p14:creationId xmlns:p14="http://schemas.microsoft.com/office/powerpoint/2010/main" val="180123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cs typeface="Arial"/>
                <a:sym typeface="Arial"/>
                <a:rtl val="0"/>
              </a:rPr>
              <a:pPr/>
              <a:t>‹#›</a:t>
            </a:fld>
            <a:endParaRPr lang="en-GB">
              <a:solidFill>
                <a:prstClr val="black"/>
              </a:solidFill>
              <a:cs typeface="Arial"/>
              <a:sym typeface="Arial"/>
              <a:rtl val="0"/>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41099018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961670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cs typeface="Arial"/>
                <a:sym typeface="Arial"/>
                <a:rtl val="0"/>
              </a:rPr>
              <a:t>For more information please contact:</a:t>
            </a: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endParaRPr lang="en-GB" sz="1600" dirty="0">
              <a:solidFill>
                <a:srgbClr val="006298"/>
              </a:solidFill>
              <a:cs typeface="Arial"/>
              <a:sym typeface="Arial"/>
              <a:rtl val="0"/>
            </a:endParaRPr>
          </a:p>
          <a:p>
            <a:r>
              <a:rPr lang="en-GB" sz="1600" dirty="0">
                <a:solidFill>
                  <a:srgbClr val="006298"/>
                </a:solidFill>
                <a:cs typeface="Arial"/>
                <a:sym typeface="Arial"/>
                <a:rtl val="0"/>
              </a:rPr>
              <a:t> </a:t>
            </a:r>
          </a:p>
          <a:p>
            <a:r>
              <a:rPr lang="en-GB" sz="1600" dirty="0">
                <a:solidFill>
                  <a:srgbClr val="006298"/>
                </a:solidFill>
                <a:cs typeface="Arial"/>
                <a:sym typeface="Arial"/>
                <a:rtl val="0"/>
              </a:rPr>
              <a:t>www.uclpartners.com </a:t>
            </a:r>
          </a:p>
          <a:p>
            <a:r>
              <a:rPr lang="en-GB" sz="1600" dirty="0">
                <a:solidFill>
                  <a:srgbClr val="006298"/>
                </a:solidFill>
                <a:cs typeface="Arial"/>
                <a:sym typeface="Arial"/>
                <a:rtl val="0"/>
              </a:rPr>
              <a:t>@</a:t>
            </a:r>
            <a:r>
              <a:rPr lang="en-GB" sz="1600" dirty="0" err="1">
                <a:solidFill>
                  <a:srgbClr val="006298"/>
                </a:solidFill>
                <a:cs typeface="Arial"/>
                <a:sym typeface="Arial"/>
                <a:rtl val="0"/>
              </a:rPr>
              <a:t>uclpartners</a:t>
            </a:r>
            <a:endParaRPr lang="en-GB" sz="1600" dirty="0">
              <a:solidFill>
                <a:srgbClr val="006298"/>
              </a:solidFill>
              <a:cs typeface="Arial"/>
              <a:sym typeface="Arial"/>
              <a:rtl val="0"/>
            </a:endParaRPr>
          </a:p>
        </p:txBody>
      </p:sp>
    </p:spTree>
    <p:extLst>
      <p:ext uri="{BB962C8B-B14F-4D97-AF65-F5344CB8AC3E}">
        <p14:creationId xmlns:p14="http://schemas.microsoft.com/office/powerpoint/2010/main" val="13025608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344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4F117-BCBE-4739-8951-C307959316CD}" type="datetimeFigureOut">
              <a:rPr lang="en-GB" smtClean="0">
                <a:solidFill>
                  <a:prstClr val="black"/>
                </a:solidFill>
                <a:cs typeface="Arial"/>
                <a:sym typeface="Arial"/>
                <a:rtl val="0"/>
              </a:rPr>
              <a:pPr/>
              <a:t>14/08/2019</a:t>
            </a:fld>
            <a:endParaRPr lang="en-GB">
              <a:solidFill>
                <a:prstClr val="black"/>
              </a:solidFill>
              <a:cs typeface="Arial"/>
              <a:sym typeface="Arial"/>
              <a:rtl val="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cs typeface="Arial"/>
              <a:sym typeface="Arial"/>
              <a:rtl val="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1509F2-1C1E-48B2-8CBB-30C6BE9D3441}" type="slidenum">
              <a:rPr lang="en-GB" smtClean="0">
                <a:solidFill>
                  <a:prstClr val="black"/>
                </a:solidFill>
                <a:cs typeface="Arial"/>
                <a:sym typeface="Arial"/>
                <a:rtl val="0"/>
              </a:rPr>
              <a:pPr/>
              <a:t>‹#›</a:t>
            </a:fld>
            <a:endParaRPr lang="en-GB">
              <a:solidFill>
                <a:prstClr val="black"/>
              </a:solidFill>
              <a:cs typeface="Arial"/>
              <a:sym typeface="Arial"/>
              <a:rtl val="0"/>
            </a:endParaRPr>
          </a:p>
        </p:txBody>
      </p:sp>
    </p:spTree>
    <p:extLst>
      <p:ext uri="{BB962C8B-B14F-4D97-AF65-F5344CB8AC3E}">
        <p14:creationId xmlns:p14="http://schemas.microsoft.com/office/powerpoint/2010/main" val="373656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55199392-1B58-4B96-9831-EE62AEC5A909}" type="datetimeFigureOut">
              <a:rPr lang="en-GB" smtClean="0">
                <a:solidFill>
                  <a:prstClr val="black">
                    <a:tint val="75000"/>
                  </a:prstClr>
                </a:solidFill>
                <a:cs typeface="Arial"/>
                <a:sym typeface="Arial"/>
                <a:rtl val="0"/>
              </a:rPr>
              <a:pPr/>
              <a:t>14/08/2019</a:t>
            </a:fld>
            <a:endParaRPr lang="en-GB">
              <a:solidFill>
                <a:prstClr val="black">
                  <a:tint val="75000"/>
                </a:prstClr>
              </a:solidFill>
              <a:cs typeface="Arial"/>
              <a:sym typeface="Arial"/>
              <a:rtl val="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cs typeface="Arial"/>
              <a:sym typeface="Arial"/>
              <a:rtl val="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A123C33-9BF1-4C54-B051-BD410BEDCFE2}" type="slidenum">
              <a:rPr lang="en-GB" smtClean="0">
                <a:solidFill>
                  <a:prstClr val="black">
                    <a:tint val="75000"/>
                  </a:prstClr>
                </a:solidFill>
                <a:cs typeface="Arial"/>
                <a:sym typeface="Arial"/>
                <a:rtl val="0"/>
              </a:rPr>
              <a:pPr/>
              <a:t>‹#›</a:t>
            </a:fld>
            <a:endParaRPr lang="en-GB">
              <a:solidFill>
                <a:prstClr val="black">
                  <a:tint val="75000"/>
                </a:prstClr>
              </a:solidFill>
              <a:cs typeface="Arial"/>
              <a:sym typeface="Arial"/>
              <a:rtl val="0"/>
            </a:endParaRPr>
          </a:p>
        </p:txBody>
      </p:sp>
    </p:spTree>
    <p:extLst>
      <p:ext uri="{BB962C8B-B14F-4D97-AF65-F5344CB8AC3E}">
        <p14:creationId xmlns:p14="http://schemas.microsoft.com/office/powerpoint/2010/main" val="9697445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55199392-1B58-4B96-9831-EE62AEC5A909}" type="datetimeFigureOut">
              <a:rPr lang="en-GB" smtClean="0">
                <a:solidFill>
                  <a:prstClr val="black">
                    <a:tint val="75000"/>
                  </a:prstClr>
                </a:solidFill>
                <a:cs typeface="Arial"/>
                <a:sym typeface="Arial"/>
                <a:rtl val="0"/>
              </a:rPr>
              <a:pPr/>
              <a:t>14/08/2019</a:t>
            </a:fld>
            <a:endParaRPr lang="en-GB">
              <a:solidFill>
                <a:prstClr val="black">
                  <a:tint val="75000"/>
                </a:prstClr>
              </a:solidFill>
              <a:cs typeface="Arial"/>
              <a:sym typeface="Arial"/>
              <a:rtl val="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cs typeface="Arial"/>
              <a:sym typeface="Arial"/>
              <a:rtl val="0"/>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A123C33-9BF1-4C54-B051-BD410BEDCFE2}" type="slidenum">
              <a:rPr lang="en-GB" smtClean="0">
                <a:solidFill>
                  <a:prstClr val="black">
                    <a:tint val="75000"/>
                  </a:prstClr>
                </a:solidFill>
                <a:cs typeface="Arial"/>
                <a:sym typeface="Arial"/>
                <a:rtl val="0"/>
              </a:rPr>
              <a:pPr/>
              <a:t>‹#›</a:t>
            </a:fld>
            <a:endParaRPr lang="en-GB">
              <a:solidFill>
                <a:prstClr val="black">
                  <a:tint val="75000"/>
                </a:prstClr>
              </a:solidFill>
              <a:cs typeface="Arial"/>
              <a:sym typeface="Arial"/>
              <a:rtl val="0"/>
            </a:endParaRPr>
          </a:p>
        </p:txBody>
      </p:sp>
    </p:spTree>
    <p:extLst>
      <p:ext uri="{BB962C8B-B14F-4D97-AF65-F5344CB8AC3E}">
        <p14:creationId xmlns:p14="http://schemas.microsoft.com/office/powerpoint/2010/main" val="22774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32" y="5589243"/>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5"/>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32" y="6093298"/>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2_Content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4" name="Chart Placeholder 3"/>
          <p:cNvSpPr>
            <a:spLocks noGrp="1"/>
          </p:cNvSpPr>
          <p:nvPr>
            <p:ph type="chart" sz="quarter" idx="10"/>
          </p:nvPr>
        </p:nvSpPr>
        <p:spPr>
          <a:xfrm>
            <a:off x="539750" y="1773238"/>
            <a:ext cx="8208963" cy="2592387"/>
          </a:xfrm>
          <a:prstGeom prst="rect">
            <a:avLst/>
          </a:prstGeom>
        </p:spPr>
        <p:txBody>
          <a:bodyPr/>
          <a:lstStyle/>
          <a:p>
            <a:endParaRPr lang="en-GB"/>
          </a:p>
        </p:txBody>
      </p:sp>
    </p:spTree>
    <p:extLst>
      <p:ext uri="{BB962C8B-B14F-4D97-AF65-F5344CB8AC3E}">
        <p14:creationId xmlns:p14="http://schemas.microsoft.com/office/powerpoint/2010/main" val="1059841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597573" y="1722318"/>
            <a:ext cx="4280492" cy="1145005"/>
          </a:xfrm>
          <a:prstGeom prst="rect">
            <a:avLst/>
          </a:prstGeom>
        </p:spPr>
        <p:txBody>
          <a:bodyPr/>
          <a:lstStyle>
            <a:lvl1pPr>
              <a:defRPr sz="3200"/>
            </a:lvl1pPr>
          </a:lstStyle>
          <a:p>
            <a:r>
              <a:rPr lang="en-US"/>
              <a:t>Click to edit Master title style</a:t>
            </a:r>
            <a:endParaRPr lang="en-US" dirty="0"/>
          </a:p>
        </p:txBody>
      </p:sp>
      <p:sp>
        <p:nvSpPr>
          <p:cNvPr id="3" name="Subtitle 2"/>
          <p:cNvSpPr>
            <a:spLocks noGrp="1"/>
          </p:cNvSpPr>
          <p:nvPr userDrawn="1">
            <p:ph type="subTitle" idx="1"/>
          </p:nvPr>
        </p:nvSpPr>
        <p:spPr>
          <a:xfrm>
            <a:off x="4597573" y="3136736"/>
            <a:ext cx="4280492" cy="1752600"/>
          </a:xfrm>
          <a:prstGeom prst="rect">
            <a:avLst/>
          </a:prstGeo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solidFill>
                  <a:prstClr val="white"/>
                </a:solidFill>
                <a:cs typeface="Verdana"/>
                <a:sym typeface="Arial"/>
                <a:rtl val="0"/>
              </a:rPr>
              <a:t>Anna Freud National Centre for Children and Families</a:t>
            </a:r>
          </a:p>
        </p:txBody>
      </p:sp>
      <p:pic>
        <p:nvPicPr>
          <p:cNvPr id="9" name="Picture 8" descr="AF-logo-RGB-Green+White.png"/>
          <p:cNvPicPr>
            <a:picLocks noChangeAspect="1"/>
          </p:cNvPicPr>
          <p:nvPr userDrawn="1"/>
        </p:nvPicPr>
        <p:blipFill>
          <a:blip r:embed="rId2"/>
          <a:stretch>
            <a:fillRect/>
          </a:stretch>
        </p:blipFill>
        <p:spPr>
          <a:xfrm>
            <a:off x="357813" y="5868612"/>
            <a:ext cx="2782899" cy="631173"/>
          </a:xfrm>
          <a:prstGeom prst="rect">
            <a:avLst/>
          </a:prstGeom>
        </p:spPr>
      </p:pic>
      <p:sp>
        <p:nvSpPr>
          <p:cNvPr id="10" name="Content Placeholder 12"/>
          <p:cNvSpPr>
            <a:spLocks noGrp="1"/>
          </p:cNvSpPr>
          <p:nvPr userDrawn="1">
            <p:ph sz="quarter" idx="11" hasCustomPrompt="1"/>
          </p:nvPr>
        </p:nvSpPr>
        <p:spPr>
          <a:xfrm>
            <a:off x="4597573" y="1300163"/>
            <a:ext cx="3385026" cy="365125"/>
          </a:xfrm>
          <a:prstGeom prst="rect">
            <a:avLst/>
          </a:prstGeom>
        </p:spPr>
        <p:txBody>
          <a:bodyPr anchor="t" anchorCtr="0">
            <a:normAutofit/>
          </a:bodyPr>
          <a:lstStyle>
            <a:lvl1pPr marL="0" indent="0">
              <a:lnSpc>
                <a:spcPct val="100000"/>
              </a:lnSpc>
              <a:spcAft>
                <a:spcPts val="0"/>
              </a:spcAft>
              <a:defRPr sz="1200">
                <a:latin typeface="+mn-lt"/>
                <a:cs typeface="Verdana"/>
              </a:defRPr>
            </a:lvl1pPr>
          </a:lstStyle>
          <a:p>
            <a:pPr lvl="0"/>
            <a:r>
              <a:rPr lang="en-GB" dirty="0"/>
              <a:t>Date</a:t>
            </a:r>
            <a:endParaRPr lang="en-US" dirty="0"/>
          </a:p>
        </p:txBody>
      </p:sp>
    </p:spTree>
    <p:extLst>
      <p:ext uri="{BB962C8B-B14F-4D97-AF65-F5344CB8AC3E}">
        <p14:creationId xmlns:p14="http://schemas.microsoft.com/office/powerpoint/2010/main" val="131865692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2AC1E-AEE0-42CE-AF2B-FFBBE0397514}" type="datetimeFigureOut">
              <a:rPr lang="en-GB">
                <a:solidFill>
                  <a:prstClr val="black">
                    <a:tint val="75000"/>
                  </a:prstClr>
                </a:solidFill>
              </a:rPr>
              <a:pPr>
                <a:defRPr/>
              </a:pPr>
              <a:t>14/08/2019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3566E7-9CAF-4968-BB8F-192E071EB108}" type="slidenum">
              <a:rPr lang="en-GB" altLang="en-US"/>
              <a:pPr/>
              <a:t>‹#›</a:t>
            </a:fld>
            <a:endParaRPr lang="en-GB" altLang="en-US"/>
          </a:p>
        </p:txBody>
      </p:sp>
    </p:spTree>
    <p:extLst>
      <p:ext uri="{BB962C8B-B14F-4D97-AF65-F5344CB8AC3E}">
        <p14:creationId xmlns:p14="http://schemas.microsoft.com/office/powerpoint/2010/main" val="3763024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485B9C6-4B8A-4D7F-86D9-EA9BAC058065}" type="datetimeFigureOut">
              <a:rPr lang="en-GB">
                <a:solidFill>
                  <a:prstClr val="black">
                    <a:tint val="75000"/>
                  </a:prstClr>
                </a:solidFill>
              </a:rPr>
              <a:pPr>
                <a:defRPr/>
              </a:pPr>
              <a:t>14/08/2019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129BFE-5482-4543-9B2E-EB177A87FA44}" type="slidenum">
              <a:rPr lang="en-GB" altLang="en-US"/>
              <a:pPr/>
              <a:t>‹#›</a:t>
            </a:fld>
            <a:endParaRPr lang="en-GB" altLang="en-US"/>
          </a:p>
        </p:txBody>
      </p:sp>
    </p:spTree>
    <p:extLst>
      <p:ext uri="{BB962C8B-B14F-4D97-AF65-F5344CB8AC3E}">
        <p14:creationId xmlns:p14="http://schemas.microsoft.com/office/powerpoint/2010/main" val="3590933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3EB2A1-E881-46A5-B960-A5F318835AC2}" type="datetimeFigureOut">
              <a:rPr lang="en-GB">
                <a:solidFill>
                  <a:prstClr val="black">
                    <a:tint val="75000"/>
                  </a:prstClr>
                </a:solidFill>
              </a:rPr>
              <a:pPr>
                <a:defRPr/>
              </a:pPr>
              <a:t>14/08/2019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CB5F595-1E51-4635-886D-BC92DFD4EABF}" type="slidenum">
              <a:rPr lang="en-GB" altLang="en-US"/>
              <a:pPr/>
              <a:t>‹#›</a:t>
            </a:fld>
            <a:endParaRPr lang="en-GB" altLang="en-US"/>
          </a:p>
        </p:txBody>
      </p:sp>
    </p:spTree>
    <p:extLst>
      <p:ext uri="{BB962C8B-B14F-4D97-AF65-F5344CB8AC3E}">
        <p14:creationId xmlns:p14="http://schemas.microsoft.com/office/powerpoint/2010/main" val="1869706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BC54553-2998-421B-BDF0-4A0E2116052A}" type="datetimeFigureOut">
              <a:rPr lang="en-GB">
                <a:solidFill>
                  <a:prstClr val="black">
                    <a:tint val="75000"/>
                  </a:prstClr>
                </a:solidFill>
              </a:rPr>
              <a:pPr>
                <a:defRPr/>
              </a:pPr>
              <a:t>14/08/2019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153C71D-1AA5-4DB8-84B0-10DD18ED5E10}" type="slidenum">
              <a:rPr lang="en-GB" altLang="en-US"/>
              <a:pPr/>
              <a:t>‹#›</a:t>
            </a:fld>
            <a:endParaRPr lang="en-GB" altLang="en-US"/>
          </a:p>
        </p:txBody>
      </p:sp>
    </p:spTree>
    <p:extLst>
      <p:ext uri="{BB962C8B-B14F-4D97-AF65-F5344CB8AC3E}">
        <p14:creationId xmlns:p14="http://schemas.microsoft.com/office/powerpoint/2010/main" val="32726542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D5AB319-235C-43D9-9026-59CA1A697348}" type="datetimeFigureOut">
              <a:rPr lang="en-GB">
                <a:solidFill>
                  <a:prstClr val="black">
                    <a:tint val="75000"/>
                  </a:prstClr>
                </a:solidFill>
              </a:rPr>
              <a:pPr>
                <a:defRPr/>
              </a:pPr>
              <a:t>14/08/2019</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B432B1C-3FE8-406E-8BFD-A3F443390965}" type="slidenum">
              <a:rPr lang="en-GB" altLang="en-US"/>
              <a:pPr/>
              <a:t>‹#›</a:t>
            </a:fld>
            <a:endParaRPr lang="en-GB" altLang="en-US"/>
          </a:p>
        </p:txBody>
      </p:sp>
    </p:spTree>
    <p:extLst>
      <p:ext uri="{BB962C8B-B14F-4D97-AF65-F5344CB8AC3E}">
        <p14:creationId xmlns:p14="http://schemas.microsoft.com/office/powerpoint/2010/main" val="32040247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0C8E80B-D5BE-4FE7-ACC6-8A1B5F03736D}" type="datetimeFigureOut">
              <a:rPr lang="en-GB">
                <a:solidFill>
                  <a:prstClr val="black">
                    <a:tint val="75000"/>
                  </a:prstClr>
                </a:solidFill>
              </a:rPr>
              <a:pPr>
                <a:defRPr/>
              </a:pPr>
              <a:t>14/08/2019</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D585A5F8-EE80-4A44-A72B-139B06EB674C}" type="slidenum">
              <a:rPr lang="en-GB" altLang="en-US"/>
              <a:pPr/>
              <a:t>‹#›</a:t>
            </a:fld>
            <a:endParaRPr lang="en-GB" altLang="en-US"/>
          </a:p>
        </p:txBody>
      </p:sp>
    </p:spTree>
    <p:extLst>
      <p:ext uri="{BB962C8B-B14F-4D97-AF65-F5344CB8AC3E}">
        <p14:creationId xmlns:p14="http://schemas.microsoft.com/office/powerpoint/2010/main" val="2166043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86AC8C-CC5F-4682-BE15-9569D6B1492A}" type="datetimeFigureOut">
              <a:rPr lang="en-GB">
                <a:solidFill>
                  <a:prstClr val="black">
                    <a:tint val="75000"/>
                  </a:prstClr>
                </a:solidFill>
              </a:rPr>
              <a:pPr>
                <a:defRPr/>
              </a:pPr>
              <a:t>14/08/2019</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894D74-4D03-404B-B371-D61C9D182685}" type="slidenum">
              <a:rPr lang="en-GB" altLang="en-US"/>
              <a:pPr/>
              <a:t>‹#›</a:t>
            </a:fld>
            <a:endParaRPr lang="en-GB" altLang="en-US"/>
          </a:p>
        </p:txBody>
      </p:sp>
    </p:spTree>
    <p:extLst>
      <p:ext uri="{BB962C8B-B14F-4D97-AF65-F5344CB8AC3E}">
        <p14:creationId xmlns:p14="http://schemas.microsoft.com/office/powerpoint/2010/main" val="3555673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604F6B-EA16-49D2-91AE-4943161ED7FA}" type="datetimeFigureOut">
              <a:rPr lang="en-GB">
                <a:solidFill>
                  <a:prstClr val="black">
                    <a:tint val="75000"/>
                  </a:prstClr>
                </a:solidFill>
              </a:rPr>
              <a:pPr>
                <a:defRPr/>
              </a:pPr>
              <a:t>14/08/2019</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9EA385D-8775-4C84-BFC9-BE2D1555D9BF}" type="slidenum">
              <a:rPr lang="en-GB" altLang="en-US"/>
              <a:pPr/>
              <a:t>‹#›</a:t>
            </a:fld>
            <a:endParaRPr lang="en-GB" altLang="en-US"/>
          </a:p>
        </p:txBody>
      </p:sp>
    </p:spTree>
    <p:extLst>
      <p:ext uri="{BB962C8B-B14F-4D97-AF65-F5344CB8AC3E}">
        <p14:creationId xmlns:p14="http://schemas.microsoft.com/office/powerpoint/2010/main" val="305836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11.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3.xml"/><Relationship Id="rId16"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png"/><Relationship Id="rId10" Type="http://schemas.openxmlformats.org/officeDocument/2006/relationships/slideLayout" Target="../slideLayouts/slideLayout31.xml"/><Relationship Id="rId19"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5.png"/><Relationship Id="rId3" Type="http://schemas.openxmlformats.org/officeDocument/2006/relationships/slideLayout" Target="../slideLayouts/slideLayout39.xml"/><Relationship Id="rId21" Type="http://schemas.openxmlformats.org/officeDocument/2006/relationships/image" Target="../media/image18.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4.png"/><Relationship Id="rId2" Type="http://schemas.openxmlformats.org/officeDocument/2006/relationships/slideLayout" Target="../slideLayouts/slideLayout38.xml"/><Relationship Id="rId16" Type="http://schemas.openxmlformats.org/officeDocument/2006/relationships/theme" Target="../theme/theme6.xml"/><Relationship Id="rId20" Type="http://schemas.openxmlformats.org/officeDocument/2006/relationships/image" Target="../media/image17.gi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18" Type="http://schemas.openxmlformats.org/officeDocument/2006/relationships/image" Target="../media/image20.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6.png"/><Relationship Id="rId2" Type="http://schemas.openxmlformats.org/officeDocument/2006/relationships/slideLayout" Target="../slideLayouts/slideLayout53.xml"/><Relationship Id="rId16"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9.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9.xml"/><Relationship Id="rId3" Type="http://schemas.openxmlformats.org/officeDocument/2006/relationships/slideLayout" Target="../slideLayouts/slideLayout77.xml"/><Relationship Id="rId21" Type="http://schemas.openxmlformats.org/officeDocument/2006/relationships/image" Target="../media/image16.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15.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image" Target="../media/image22.png"/><Relationship Id="rId10" Type="http://schemas.openxmlformats.org/officeDocument/2006/relationships/slideLayout" Target="../slideLayouts/slideLayout84.xml"/><Relationship Id="rId19" Type="http://schemas.openxmlformats.org/officeDocument/2006/relationships/image" Target="../media/image21.jpe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image" Target="../media/image1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660" r:id="rId8"/>
    <p:sldLayoutId id="2147483714" r:id="rId9"/>
    <p:sldLayoutId id="214748371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 style</a:t>
            </a:r>
            <a:endParaRPr lang="en-GB" altLang="en-US"/>
          </a:p>
        </p:txBody>
      </p:sp>
      <p:sp>
        <p:nvSpPr>
          <p:cNvPr id="1027" name="Text Placeholder 2"/>
          <p:cNvSpPr>
            <a:spLocks noGrp="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27099C1-650A-4F95-A037-C5F25C5D74DA}" type="datetimeFigureOut">
              <a:rPr lang="en-GB">
                <a:solidFill>
                  <a:prstClr val="black">
                    <a:tint val="75000"/>
                  </a:prstClr>
                </a:solidFill>
              </a:rPr>
              <a:pPr>
                <a:defRPr/>
              </a:pPr>
              <a:t>14/08/2019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235255D2-C45B-4285-87C8-BAF754135997}" type="slidenum">
              <a:rPr lang="en-GB" altLang="en-US" smtClean="0">
                <a:cs typeface="Arial" charset="0"/>
              </a:rPr>
              <a:pPr fontAlgn="base">
                <a:spcBef>
                  <a:spcPct val="0"/>
                </a:spcBef>
                <a:spcAft>
                  <a:spcPct val="0"/>
                </a:spcAft>
              </a:pPr>
              <a:t>‹#›</a:t>
            </a:fld>
            <a:endParaRPr lang="en-GB" altLang="en-US">
              <a:cs typeface="Arial" charset="0"/>
            </a:endParaRPr>
          </a:p>
        </p:txBody>
      </p:sp>
    </p:spTree>
    <p:extLst>
      <p:ext uri="{BB962C8B-B14F-4D97-AF65-F5344CB8AC3E}">
        <p14:creationId xmlns:p14="http://schemas.microsoft.com/office/powerpoint/2010/main" val="30007006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0" fontAlgn="base" hangingPunct="0">
        <a:spcBef>
          <a:spcPct val="0"/>
        </a:spcBef>
        <a:spcAft>
          <a:spcPct val="0"/>
        </a:spcAft>
        <a:defRPr sz="2600" b="1" kern="1200">
          <a:solidFill>
            <a:srgbClr val="781D7D"/>
          </a:solidFill>
          <a:latin typeface="+mj-lt"/>
          <a:ea typeface="+mj-ea"/>
          <a:cs typeface="+mj-cs"/>
        </a:defRPr>
      </a:lvl1pPr>
      <a:lvl2pPr algn="l" rtl="0" eaLnBrk="0" fontAlgn="base" hangingPunct="0">
        <a:spcBef>
          <a:spcPct val="0"/>
        </a:spcBef>
        <a:spcAft>
          <a:spcPct val="0"/>
        </a:spcAft>
        <a:defRPr sz="2600" b="1">
          <a:solidFill>
            <a:srgbClr val="781D7D"/>
          </a:solidFill>
          <a:latin typeface="Calibri" panose="020F0502020204030204" pitchFamily="34" charset="0"/>
        </a:defRPr>
      </a:lvl2pPr>
      <a:lvl3pPr algn="l" rtl="0" eaLnBrk="0" fontAlgn="base" hangingPunct="0">
        <a:spcBef>
          <a:spcPct val="0"/>
        </a:spcBef>
        <a:spcAft>
          <a:spcPct val="0"/>
        </a:spcAft>
        <a:defRPr sz="2600" b="1">
          <a:solidFill>
            <a:srgbClr val="781D7D"/>
          </a:solidFill>
          <a:latin typeface="Calibri" panose="020F0502020204030204" pitchFamily="34" charset="0"/>
        </a:defRPr>
      </a:lvl3pPr>
      <a:lvl4pPr algn="l" rtl="0" eaLnBrk="0" fontAlgn="base" hangingPunct="0">
        <a:spcBef>
          <a:spcPct val="0"/>
        </a:spcBef>
        <a:spcAft>
          <a:spcPct val="0"/>
        </a:spcAft>
        <a:defRPr sz="2600" b="1">
          <a:solidFill>
            <a:srgbClr val="781D7D"/>
          </a:solidFill>
          <a:latin typeface="Calibri" panose="020F0502020204030204" pitchFamily="34" charset="0"/>
        </a:defRPr>
      </a:lvl4pPr>
      <a:lvl5pPr algn="l" rtl="0" eaLnBrk="0" fontAlgn="base" hangingPunct="0">
        <a:spcBef>
          <a:spcPct val="0"/>
        </a:spcBef>
        <a:spcAft>
          <a:spcPct val="0"/>
        </a:spcAft>
        <a:defRPr sz="2600" b="1">
          <a:solidFill>
            <a:srgbClr val="781D7D"/>
          </a:solidFill>
          <a:latin typeface="Calibri" panose="020F0502020204030204" pitchFamily="34" charset="0"/>
        </a:defRPr>
      </a:lvl5pPr>
      <a:lvl6pPr marL="457200" algn="l" rtl="0" fontAlgn="base">
        <a:spcBef>
          <a:spcPct val="0"/>
        </a:spcBef>
        <a:spcAft>
          <a:spcPct val="0"/>
        </a:spcAft>
        <a:defRPr sz="2600" b="1">
          <a:solidFill>
            <a:srgbClr val="781D7D"/>
          </a:solidFill>
          <a:latin typeface="Calibri" panose="020F0502020204030204" pitchFamily="34" charset="0"/>
        </a:defRPr>
      </a:lvl6pPr>
      <a:lvl7pPr marL="914400" algn="l" rtl="0" fontAlgn="base">
        <a:spcBef>
          <a:spcPct val="0"/>
        </a:spcBef>
        <a:spcAft>
          <a:spcPct val="0"/>
        </a:spcAft>
        <a:defRPr sz="2600" b="1">
          <a:solidFill>
            <a:srgbClr val="781D7D"/>
          </a:solidFill>
          <a:latin typeface="Calibri" panose="020F0502020204030204" pitchFamily="34" charset="0"/>
        </a:defRPr>
      </a:lvl7pPr>
      <a:lvl8pPr marL="1371600" algn="l" rtl="0" fontAlgn="base">
        <a:spcBef>
          <a:spcPct val="0"/>
        </a:spcBef>
        <a:spcAft>
          <a:spcPct val="0"/>
        </a:spcAft>
        <a:defRPr sz="2600" b="1">
          <a:solidFill>
            <a:srgbClr val="781D7D"/>
          </a:solidFill>
          <a:latin typeface="Calibri" panose="020F0502020204030204" pitchFamily="34" charset="0"/>
        </a:defRPr>
      </a:lvl8pPr>
      <a:lvl9pPr marL="1828800" algn="l" rtl="0" fontAlgn="base">
        <a:spcBef>
          <a:spcPct val="0"/>
        </a:spcBef>
        <a:spcAft>
          <a:spcPct val="0"/>
        </a:spcAft>
        <a:defRPr sz="2600" b="1">
          <a:solidFill>
            <a:srgbClr val="781D7D"/>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A4D620"/>
        </a:buClr>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4D620"/>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4D620"/>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4D620"/>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4D620"/>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3867000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14/08/2019</a:t>
            </a:fld>
            <a:endParaRPr lang="en-GB" dirty="0"/>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6"/>
            <a:ext cx="1183640" cy="518160"/>
          </a:xfrm>
          <a:prstGeom prst="rect">
            <a:avLst/>
          </a:prstGeom>
        </p:spPr>
      </p:pic>
      <p:grpSp>
        <p:nvGrpSpPr>
          <p:cNvPr id="6" name="Group 5"/>
          <p:cNvGrpSpPr/>
          <p:nvPr userDrawn="1"/>
        </p:nvGrpSpPr>
        <p:grpSpPr>
          <a:xfrm>
            <a:off x="7939558" y="36986"/>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5">
            <a:alphaModFix amt="40000"/>
          </a:blip>
          <a:stretch>
            <a:fillRect/>
          </a:stretch>
        </p:blipFill>
        <p:spPr>
          <a:xfrm>
            <a:off x="3568755" y="6406553"/>
            <a:ext cx="1914525" cy="371476"/>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90" y="6327899"/>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6"/>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3"/>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9" y="323405"/>
            <a:ext cx="1430529" cy="450895"/>
          </a:xfrm>
          <a:prstGeom prst="rect">
            <a:avLst/>
          </a:prstGeom>
        </p:spPr>
      </p:pic>
      <p:sp>
        <p:nvSpPr>
          <p:cNvPr id="3"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9" y="323405"/>
            <a:ext cx="1430529" cy="450895"/>
          </a:xfrm>
          <a:prstGeom prst="rect">
            <a:avLst/>
          </a:prstGeom>
        </p:spPr>
      </p:pic>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userDrawn="1"/>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6" name="Picture 5">
            <a:extLst>
              <a:ext uri="{FF2B5EF4-FFF2-40B4-BE49-F238E27FC236}">
                <a16:creationId xmlns:a16="http://schemas.microsoft.com/office/drawing/2014/main" xmlns="" id="{84830ADF-F119-40EB-A6EF-0467345657FD}"/>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664288" y="111111"/>
            <a:ext cx="1392168" cy="1392168"/>
          </a:xfrm>
          <a:prstGeom prst="rect">
            <a:avLst/>
          </a:prstGeom>
        </p:spPr>
      </p:pic>
      <p:sp>
        <p:nvSpPr>
          <p:cNvPr id="7" name="Title Placeholder 6">
            <a:extLst>
              <a:ext uri="{FF2B5EF4-FFF2-40B4-BE49-F238E27FC236}">
                <a16:creationId xmlns:a16="http://schemas.microsoft.com/office/drawing/2014/main" xmlns="" id="{25F45E50-9F0A-4A6F-AB69-D16F4715E4CE}"/>
              </a:ext>
            </a:extLst>
          </p:cNvPr>
          <p:cNvSpPr>
            <a:spLocks noGrp="1"/>
          </p:cNvSpPr>
          <p:nvPr>
            <p:ph type="title"/>
          </p:nvPr>
        </p:nvSpPr>
        <p:spPr>
          <a:xfrm>
            <a:off x="628650" y="365125"/>
            <a:ext cx="7035638"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xmlns="" id="{4EDED10F-EB46-4A60-8151-403D22E7442D}"/>
              </a:ext>
            </a:extLst>
          </p:cNvPr>
          <p:cNvSpPr>
            <a:spLocks noGrp="1"/>
          </p:cNvSpPr>
          <p:nvPr>
            <p:ph type="body" idx="1"/>
          </p:nvPr>
        </p:nvSpPr>
        <p:spPr>
          <a:xfrm>
            <a:off x="628650" y="1605516"/>
            <a:ext cx="7886700" cy="45714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2" descr="Anna Freud Centre - Caring for young minds">
            <a:extLst>
              <a:ext uri="{FF2B5EF4-FFF2-40B4-BE49-F238E27FC236}">
                <a16:creationId xmlns:a16="http://schemas.microsoft.com/office/drawing/2014/main" xmlns="" id="{ADD9E828-DD1D-48A5-A420-9148D35EEA74}"/>
              </a:ext>
            </a:extLst>
          </p:cNvPr>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685800" y="625842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CAD31D1A-0564-4309-8EBC-7F3AC706A0CE}"/>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5353612" y="6170411"/>
            <a:ext cx="1245592" cy="619318"/>
          </a:xfrm>
          <a:prstGeom prst="rect">
            <a:avLst/>
          </a:prstGeom>
        </p:spPr>
      </p:pic>
      <p:pic>
        <p:nvPicPr>
          <p:cNvPr id="12" name="Picture 11" descr="\\annafreud2.local\dfs\MyDocuments\ilee\My Documents\My Pictures\Work images\tavistock logo.gif">
            <a:extLst>
              <a:ext uri="{FF2B5EF4-FFF2-40B4-BE49-F238E27FC236}">
                <a16:creationId xmlns:a16="http://schemas.microsoft.com/office/drawing/2014/main" xmlns="" id="{908336C5-FF86-4869-8E9B-590250374DF9}"/>
              </a:ext>
            </a:extLst>
          </p:cNvPr>
          <p:cNvPicPr>
            <a:picLocks noChangeAspect="1" noChangeArrowheads="1"/>
          </p:cNvPicPr>
          <p:nvPr userDrawn="1"/>
        </p:nvPicPr>
        <p:blipFill>
          <a:blip r:embed="rId20" cstate="email">
            <a:extLst>
              <a:ext uri="{28A0092B-C50C-407E-A947-70E740481C1C}">
                <a14:useLocalDpi xmlns:a14="http://schemas.microsoft.com/office/drawing/2010/main" val="0"/>
              </a:ext>
            </a:extLst>
          </a:blip>
          <a:srcRect/>
          <a:stretch>
            <a:fillRect/>
          </a:stretch>
        </p:blipFill>
        <p:spPr bwMode="auto">
          <a:xfrm>
            <a:off x="2632314" y="6351088"/>
            <a:ext cx="2331622" cy="291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nnafreud2.local\dfs\MyDocuments\ilee\My Documents\My Pictures\Work images\uclp logo.png">
            <a:extLst>
              <a:ext uri="{FF2B5EF4-FFF2-40B4-BE49-F238E27FC236}">
                <a16:creationId xmlns:a16="http://schemas.microsoft.com/office/drawing/2014/main" xmlns="" id="{B3405418-9F0D-4574-8B01-DD82A213D4D1}"/>
              </a:ext>
            </a:extLst>
          </p:cNvPr>
          <p:cNvPicPr>
            <a:picLocks noChangeAspect="1" noChangeArrowheads="1"/>
          </p:cNvPicPr>
          <p:nvPr userDrawn="1"/>
        </p:nvPicPr>
        <p:blipFill>
          <a:blip r:embed="rId21" cstate="email">
            <a:extLst>
              <a:ext uri="{28A0092B-C50C-407E-A947-70E740481C1C}">
                <a14:useLocalDpi xmlns:a14="http://schemas.microsoft.com/office/drawing/2010/main" val="0"/>
              </a:ext>
            </a:extLst>
          </a:blip>
          <a:srcRect/>
          <a:stretch>
            <a:fillRect/>
          </a:stretch>
        </p:blipFill>
        <p:spPr bwMode="auto">
          <a:xfrm>
            <a:off x="6988880" y="6235056"/>
            <a:ext cx="1392167" cy="5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888" r:id="rId9"/>
    <p:sldLayoutId id="2147483889" r:id="rId10"/>
    <p:sldLayoutId id="2147483751" r:id="rId11"/>
    <p:sldLayoutId id="2147483752" r:id="rId12"/>
    <p:sldLayoutId id="2147483753" r:id="rId13"/>
    <p:sldLayoutId id="2147483754" r:id="rId14"/>
    <p:sldLayoutId id="2147483890" r:id="rId15"/>
  </p:sldLayoutIdLst>
  <p:txStyles>
    <p:titleStyle>
      <a:lvl1pPr algn="l" defTabSz="914400" rtl="0" eaLnBrk="1" latinLnBrk="0" hangingPunct="1">
        <a:spcBef>
          <a:spcPct val="0"/>
        </a:spcBef>
        <a:buNone/>
        <a:defRPr sz="2600" b="1" kern="1200">
          <a:solidFill>
            <a:srgbClr val="7030A0"/>
          </a:solidFill>
          <a:latin typeface="+mn-lt"/>
          <a:ea typeface="+mj-ea"/>
          <a:cs typeface="+mj-cs"/>
        </a:defRPr>
      </a:lvl1pPr>
    </p:titleStyle>
    <p:bodyStyle>
      <a:lvl1pPr marL="457200" indent="-457200" algn="l" defTabSz="914400" rtl="0" eaLnBrk="1" latinLnBrk="0" hangingPunct="1">
        <a:spcBef>
          <a:spcPct val="20000"/>
        </a:spcBef>
        <a:buClr>
          <a:srgbClr val="A4D620"/>
        </a:buClr>
        <a:buFont typeface="Arial" panose="020B0604020202020204"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A4D620"/>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rgbClr val="A4D620"/>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7"/>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1026" name="Picture 2" descr="Anna Freud Centre - Caring for young minds"/>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653513"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427582" y="6170411"/>
            <a:ext cx="1245592" cy="619318"/>
          </a:xfrm>
          <a:prstGeom prst="rect">
            <a:avLst/>
          </a:prstGeom>
        </p:spPr>
      </p:pic>
      <p:pic>
        <p:nvPicPr>
          <p:cNvPr id="2050" name="Picture 2" descr="\\annafreud2.local\dfs\MyDocuments\ilee\My Documents\My Pictures\Work images\i-Thrive branding concept 2.jp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8225044" y="166257"/>
            <a:ext cx="721167" cy="71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6"/>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859383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sym typeface="Arial"/>
                <a:rtl val="0"/>
              </a:rPr>
              <a:pPr>
                <a:defRPr/>
              </a:pPr>
              <a:t>‹#›</a:t>
            </a:fld>
            <a:endParaRPr lang="en-GB" dirty="0">
              <a:solidFill>
                <a:prstClr val="black">
                  <a:tint val="75000"/>
                </a:prstClr>
              </a:solidFill>
              <a:sym typeface="Arial"/>
              <a:rtl val="0"/>
            </a:endParaRPr>
          </a:p>
        </p:txBody>
      </p:sp>
      <p:pic>
        <p:nvPicPr>
          <p:cNvPr id="7" name="Picture 6"/>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20"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5611608" y="6162931"/>
            <a:ext cx="1245592" cy="619317"/>
          </a:xfrm>
          <a:prstGeom prst="rect">
            <a:avLst/>
          </a:prstGeom>
        </p:spPr>
      </p:pic>
      <p:pic>
        <p:nvPicPr>
          <p:cNvPr id="3" name="Picture 2"/>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2551874" y="6366707"/>
            <a:ext cx="2539523" cy="317440"/>
          </a:xfrm>
          <a:prstGeom prst="rect">
            <a:avLst/>
          </a:prstGeom>
        </p:spPr>
      </p:pic>
      <p:pic>
        <p:nvPicPr>
          <p:cNvPr id="5" name="Picture 4"/>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7442263" y="6244428"/>
            <a:ext cx="1311816" cy="471282"/>
          </a:xfrm>
          <a:prstGeom prst="rect">
            <a:avLst/>
          </a:prstGeom>
        </p:spPr>
      </p:pic>
    </p:spTree>
    <p:extLst>
      <p:ext uri="{BB962C8B-B14F-4D97-AF65-F5344CB8AC3E}">
        <p14:creationId xmlns:p14="http://schemas.microsoft.com/office/powerpoint/2010/main" val="301289763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hyperlink" Target="mailto:bmorris@tavi-port.nhs.uk" TargetMode="External"/><Relationship Id="rId2" Type="http://schemas.openxmlformats.org/officeDocument/2006/relationships/hyperlink" Target="http://www.implementingthrive.org/" TargetMode="External"/><Relationship Id="rId1" Type="http://schemas.openxmlformats.org/officeDocument/2006/relationships/slideLayout" Target="../slideLayouts/slideLayout3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4.gif"/><Relationship Id="rId1" Type="http://schemas.openxmlformats.org/officeDocument/2006/relationships/slideLayout" Target="../slideLayouts/slideLayout38.xml"/><Relationship Id="rId6" Type="http://schemas.openxmlformats.org/officeDocument/2006/relationships/hyperlink" Target="http://pbrcamhs.org/final-report-published/" TargetMode="External"/><Relationship Id="rId5" Type="http://schemas.openxmlformats.org/officeDocument/2006/relationships/hyperlink" Target="http://capa.co.uk/" TargetMode="External"/><Relationship Id="rId4" Type="http://schemas.openxmlformats.org/officeDocument/2006/relationships/hyperlink" Target="http://www.corc.uk.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04.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0256" y="2663591"/>
            <a:ext cx="7772400" cy="815454"/>
          </a:xfrm>
        </p:spPr>
        <p:txBody>
          <a:bodyPr>
            <a:normAutofit fontScale="90000"/>
          </a:bodyPr>
          <a:lstStyle/>
          <a:p>
            <a:r>
              <a:rPr lang="en-GB" sz="3600" dirty="0">
                <a:solidFill>
                  <a:schemeClr val="accent5"/>
                </a:solidFill>
              </a:rPr>
              <a:t>Implementing </a:t>
            </a:r>
            <a:r>
              <a:rPr lang="en-GB" sz="3600" dirty="0" smtClean="0">
                <a:solidFill>
                  <a:schemeClr val="accent5"/>
                </a:solidFill>
              </a:rPr>
              <a:t>the THRIVE Framework Phase </a:t>
            </a:r>
            <a:r>
              <a:rPr lang="en-GB" sz="3600" dirty="0">
                <a:solidFill>
                  <a:schemeClr val="accent5"/>
                </a:solidFill>
              </a:rPr>
              <a:t>1: Developing a full understanding of your current system</a:t>
            </a:r>
            <a:endParaRPr lang="en-US" sz="3600" b="1" i="1" dirty="0">
              <a:solidFill>
                <a:schemeClr val="accent5"/>
              </a:solidFill>
            </a:endParaRPr>
          </a:p>
        </p:txBody>
      </p:sp>
      <p:sp>
        <p:nvSpPr>
          <p:cNvPr id="6"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59909607"/>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GB" dirty="0">
                <a:solidFill>
                  <a:schemeClr val="accent5"/>
                </a:solidFill>
              </a:rPr>
              <a:t>i-THRIVE Community of Practice: Offer</a:t>
            </a:r>
            <a:endParaRPr lang="en-GB" dirty="0"/>
          </a:p>
        </p:txBody>
      </p:sp>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err="1">
                <a:solidFill>
                  <a:srgbClr val="F32F79"/>
                </a:solidFill>
              </a:rPr>
              <a:t>i</a:t>
            </a:r>
            <a:r>
              <a:rPr lang="en-GB" dirty="0">
                <a:solidFill>
                  <a:srgbClr val="F32F79"/>
                </a:solidFill>
              </a:rPr>
              <a:t>-THRIVE Academy:</a:t>
            </a:r>
          </a:p>
          <a:p>
            <a:pPr algn="ctr"/>
            <a:r>
              <a:rPr lang="en-GB" dirty="0">
                <a:solidFill>
                  <a:prstClr val="black"/>
                </a:solidFill>
              </a:rPr>
              <a:t>Learning and development support and training modules for sites</a:t>
            </a:r>
          </a:p>
        </p:txBody>
      </p:sp>
      <p:sp>
        <p:nvSpPr>
          <p:cNvPr id="10" name="TextBox 9"/>
          <p:cNvSpPr txBox="1"/>
          <p:nvPr/>
        </p:nvSpPr>
        <p:spPr>
          <a:xfrm>
            <a:off x="6917427" y="2366637"/>
            <a:ext cx="2191657" cy="2031325"/>
          </a:xfrm>
          <a:prstGeom prst="rect">
            <a:avLst/>
          </a:prstGeom>
          <a:noFill/>
        </p:spPr>
        <p:txBody>
          <a:bodyPr wrap="square" rtlCol="0">
            <a:spAutoFit/>
          </a:bodyPr>
          <a:lstStyle/>
          <a:p>
            <a:pPr algn="ctr"/>
            <a:r>
              <a:rPr lang="en-GB" dirty="0">
                <a:solidFill>
                  <a:srgbClr val="F32F79"/>
                </a:solidFill>
              </a:rPr>
              <a:t>Free access to resources:</a:t>
            </a:r>
          </a:p>
          <a:p>
            <a:pPr algn="ctr"/>
            <a:r>
              <a:rPr lang="en-GB" dirty="0">
                <a:solidFill>
                  <a:prstClr val="black"/>
                </a:solidFill>
              </a:rPr>
              <a:t>Continually evolving i-THRIVE Toolkit,</a:t>
            </a:r>
          </a:p>
          <a:p>
            <a:pPr algn="ctr"/>
            <a:r>
              <a:rPr lang="en-GB" dirty="0">
                <a:solidFill>
                  <a:prstClr val="black"/>
                </a:solidFill>
              </a:rPr>
              <a:t>evidence based tools to aid implementation</a:t>
            </a:r>
          </a:p>
        </p:txBody>
      </p:sp>
      <p:sp>
        <p:nvSpPr>
          <p:cNvPr id="11" name="TextBox 10"/>
          <p:cNvSpPr txBox="1"/>
          <p:nvPr/>
        </p:nvSpPr>
        <p:spPr>
          <a:xfrm>
            <a:off x="6731278" y="4491647"/>
            <a:ext cx="2395613" cy="2308324"/>
          </a:xfrm>
          <a:prstGeom prst="rect">
            <a:avLst/>
          </a:prstGeom>
          <a:noFill/>
        </p:spPr>
        <p:txBody>
          <a:bodyPr wrap="square" rtlCol="0">
            <a:spAutoFit/>
          </a:bodyPr>
          <a:lstStyle/>
          <a:p>
            <a:pPr algn="ctr"/>
            <a:r>
              <a:rPr lang="en-GB" dirty="0">
                <a:solidFill>
                  <a:srgbClr val="F32F79"/>
                </a:solidFill>
              </a:rPr>
              <a:t>Regular interaction:</a:t>
            </a:r>
          </a:p>
          <a:p>
            <a:pPr algn="ctr"/>
            <a:r>
              <a:rPr lang="en-GB" dirty="0">
                <a:solidFill>
                  <a:prstClr val="black"/>
                </a:solidFill>
              </a:rPr>
              <a:t>Nation-wide shared learning events, a forum for sites to share experiences about implementing THRIVE, peer support,</a:t>
            </a:r>
          </a:p>
          <a:p>
            <a:pPr algn="ctr"/>
            <a:r>
              <a:rPr lang="en-GB" dirty="0">
                <a:solidFill>
                  <a:prstClr val="black"/>
                </a:solidFill>
              </a:rPr>
              <a:t>E-newsletters</a:t>
            </a:r>
          </a:p>
        </p:txBody>
      </p:sp>
      <p:sp>
        <p:nvSpPr>
          <p:cNvPr id="12" name="TextBox 11"/>
          <p:cNvSpPr txBox="1"/>
          <p:nvPr/>
        </p:nvSpPr>
        <p:spPr>
          <a:xfrm>
            <a:off x="7512" y="2746231"/>
            <a:ext cx="2611395" cy="2308324"/>
          </a:xfrm>
          <a:prstGeom prst="rect">
            <a:avLst/>
          </a:prstGeom>
          <a:noFill/>
        </p:spPr>
        <p:txBody>
          <a:bodyPr wrap="square" rtlCol="0">
            <a:spAutoFit/>
          </a:bodyPr>
          <a:lstStyle/>
          <a:p>
            <a:pPr algn="ctr"/>
            <a:r>
              <a:rPr lang="en-GB" dirty="0">
                <a:solidFill>
                  <a:srgbClr val="F32F79"/>
                </a:solidFill>
              </a:rPr>
              <a:t>Membership and participation is voluntary:</a:t>
            </a:r>
          </a:p>
          <a:p>
            <a:pPr algn="ctr"/>
            <a:r>
              <a:rPr lang="en-GB" dirty="0">
                <a:solidFill>
                  <a:prstClr val="black"/>
                </a:solidFill>
              </a:rPr>
              <a:t>Promotes a “bottom-up” approach to service improvements, with dynamic multi-professional membership evolving over time</a:t>
            </a:r>
          </a:p>
        </p:txBody>
      </p:sp>
      <p:sp>
        <p:nvSpPr>
          <p:cNvPr id="13" name="TextBox 12"/>
          <p:cNvSpPr txBox="1"/>
          <p:nvPr/>
        </p:nvSpPr>
        <p:spPr>
          <a:xfrm>
            <a:off x="519546" y="5103674"/>
            <a:ext cx="2555370" cy="1754326"/>
          </a:xfrm>
          <a:prstGeom prst="rect">
            <a:avLst/>
          </a:prstGeom>
          <a:noFill/>
        </p:spPr>
        <p:txBody>
          <a:bodyPr wrap="square" rtlCol="0">
            <a:spAutoFit/>
          </a:bodyPr>
          <a:lstStyle/>
          <a:p>
            <a:pPr algn="ctr"/>
            <a:r>
              <a:rPr lang="en-GB" dirty="0">
                <a:solidFill>
                  <a:srgbClr val="F32F79"/>
                </a:solidFill>
              </a:rPr>
              <a:t>Direct support to sites:</a:t>
            </a:r>
          </a:p>
          <a:p>
            <a:pPr algn="ctr"/>
            <a:r>
              <a:rPr lang="en-GB" dirty="0">
                <a:solidFill>
                  <a:prstClr val="black"/>
                </a:solidFill>
              </a:rPr>
              <a:t>From the national programme team: </a:t>
            </a:r>
          </a:p>
          <a:p>
            <a:pPr algn="ctr"/>
            <a:r>
              <a:rPr lang="en-GB" dirty="0">
                <a:solidFill>
                  <a:prstClr val="black"/>
                </a:solidFill>
              </a:rPr>
              <a:t>Includes regular liaison, coaching, consultation and practical support</a:t>
            </a:r>
          </a:p>
        </p:txBody>
      </p:sp>
      <p:sp>
        <p:nvSpPr>
          <p:cNvPr id="14" name="TextBox 13"/>
          <p:cNvSpPr txBox="1"/>
          <p:nvPr/>
        </p:nvSpPr>
        <p:spPr>
          <a:xfrm>
            <a:off x="3311611" y="664911"/>
            <a:ext cx="2639489" cy="1200329"/>
          </a:xfrm>
          <a:prstGeom prst="rect">
            <a:avLst/>
          </a:prstGeom>
          <a:noFill/>
        </p:spPr>
        <p:txBody>
          <a:bodyPr wrap="square" rtlCol="0">
            <a:spAutoFit/>
          </a:bodyPr>
          <a:lstStyle/>
          <a:p>
            <a:pPr algn="ctr"/>
            <a:r>
              <a:rPr lang="en-GB" dirty="0">
                <a:solidFill>
                  <a:srgbClr val="F32F79"/>
                </a:solidFill>
              </a:rPr>
              <a:t>Co-ordination by i-THRIVE Programme Team:</a:t>
            </a:r>
          </a:p>
          <a:p>
            <a:pPr algn="ctr"/>
            <a:r>
              <a:rPr lang="en-GB" dirty="0">
                <a:solidFill>
                  <a:prstClr val="black"/>
                </a:solidFill>
              </a:rPr>
              <a:t>Support sites to self-organise and manage</a:t>
            </a:r>
          </a:p>
        </p:txBody>
      </p:sp>
      <p:sp>
        <p:nvSpPr>
          <p:cNvPr id="15" name="TextBox 14"/>
          <p:cNvSpPr txBox="1"/>
          <p:nvPr/>
        </p:nvSpPr>
        <p:spPr>
          <a:xfrm>
            <a:off x="248875" y="749893"/>
            <a:ext cx="2803443" cy="2031325"/>
          </a:xfrm>
          <a:prstGeom prst="rect">
            <a:avLst/>
          </a:prstGeom>
          <a:noFill/>
        </p:spPr>
        <p:txBody>
          <a:bodyPr wrap="square" rtlCol="0">
            <a:spAutoFit/>
          </a:bodyPr>
          <a:lstStyle/>
          <a:p>
            <a:pPr algn="ctr"/>
            <a:r>
              <a:rPr lang="en-GB" dirty="0">
                <a:solidFill>
                  <a:srgbClr val="F32F79"/>
                </a:solidFill>
              </a:rPr>
              <a:t>Funded projects:</a:t>
            </a:r>
          </a:p>
          <a:p>
            <a:pPr algn="ctr"/>
            <a:r>
              <a:rPr lang="en-GB" dirty="0">
                <a:solidFill>
                  <a:prstClr val="black"/>
                </a:solidFill>
              </a:rPr>
              <a:t>Individual projects, e.g., Inpatient Forum,</a:t>
            </a:r>
          </a:p>
          <a:p>
            <a:pPr algn="ctr"/>
            <a:r>
              <a:rPr lang="en-GB" dirty="0">
                <a:solidFill>
                  <a:prstClr val="black"/>
                </a:solidFill>
              </a:rPr>
              <a:t>Development of local </a:t>
            </a:r>
            <a:r>
              <a:rPr lang="en-GB" dirty="0" err="1">
                <a:solidFill>
                  <a:prstClr val="black"/>
                </a:solidFill>
              </a:rPr>
              <a:t>CoP’s</a:t>
            </a:r>
            <a:r>
              <a:rPr lang="en-GB" dirty="0">
                <a:solidFill>
                  <a:prstClr val="black"/>
                </a:solidFill>
              </a:rPr>
              <a:t>, e.g., Greater Manchester, Northern Ireland, </a:t>
            </a:r>
          </a:p>
          <a:p>
            <a:pPr algn="ctr"/>
            <a:r>
              <a:rPr lang="en-GB" dirty="0">
                <a:solidFill>
                  <a:prstClr val="black"/>
                </a:solidFill>
              </a:rPr>
              <a:t>South West England</a:t>
            </a:r>
          </a:p>
        </p:txBody>
      </p:sp>
      <p:cxnSp>
        <p:nvCxnSpPr>
          <p:cNvPr id="7" name="Straight Connector 6"/>
          <p:cNvCxnSpPr/>
          <p:nvPr/>
        </p:nvCxnSpPr>
        <p:spPr>
          <a:xfrm>
            <a:off x="2939377" y="2522699"/>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63454" y="3704818"/>
            <a:ext cx="853973"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491647"/>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69350" y="3699482"/>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9222" y="1930205"/>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06434" y="4390537"/>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25743" y="5413713"/>
            <a:ext cx="3182898" cy="1477328"/>
          </a:xfrm>
          <a:prstGeom prst="rect">
            <a:avLst/>
          </a:prstGeom>
          <a:noFill/>
        </p:spPr>
        <p:txBody>
          <a:bodyPr wrap="square" rtlCol="0">
            <a:spAutoFit/>
          </a:bodyPr>
          <a:lstStyle/>
          <a:p>
            <a:pPr algn="ctr"/>
            <a:r>
              <a:rPr lang="en-GB" dirty="0" err="1">
                <a:solidFill>
                  <a:srgbClr val="F32F79"/>
                </a:solidFill>
              </a:rPr>
              <a:t>i</a:t>
            </a:r>
            <a:r>
              <a:rPr lang="en-GB" dirty="0">
                <a:solidFill>
                  <a:srgbClr val="F32F79"/>
                </a:solidFill>
              </a:rPr>
              <a:t>-THRIVE Illustrated:</a:t>
            </a:r>
          </a:p>
          <a:p>
            <a:pPr algn="ctr"/>
            <a:r>
              <a:rPr lang="en-GB" dirty="0">
                <a:solidFill>
                  <a:prstClr val="black"/>
                </a:solidFill>
              </a:rPr>
              <a:t>Series of co-designed case studies highlighting how sites have approached implementing the THRIVE Framework</a:t>
            </a:r>
          </a:p>
        </p:txBody>
      </p:sp>
      <p:cxnSp>
        <p:nvCxnSpPr>
          <p:cNvPr id="40" name="Straight Connector 39"/>
          <p:cNvCxnSpPr/>
          <p:nvPr/>
        </p:nvCxnSpPr>
        <p:spPr>
          <a:xfrm flipV="1">
            <a:off x="4766924" y="4999440"/>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764" y="2150900"/>
            <a:ext cx="3010320" cy="3010320"/>
          </a:xfrm>
          <a:prstGeom prst="rect">
            <a:avLst/>
          </a:prstGeom>
        </p:spPr>
      </p:pic>
    </p:spTree>
    <p:extLst>
      <p:ext uri="{BB962C8B-B14F-4D97-AF65-F5344CB8AC3E}">
        <p14:creationId xmlns:p14="http://schemas.microsoft.com/office/powerpoint/2010/main" val="192042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normAutofit fontScale="90000"/>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237295909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8422" y="445874"/>
            <a:ext cx="8642350" cy="576263"/>
          </a:xfrm>
        </p:spPr>
        <p:txBody>
          <a:bodyPr/>
          <a:lstStyle/>
          <a:p>
            <a:r>
              <a:rPr lang="en-US" dirty="0"/>
              <a:t>i-THRIVE Approach to Implementation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8422" y="1455381"/>
            <a:ext cx="7897504" cy="4743075"/>
          </a:xfrm>
          <a:prstGeom prst="rect">
            <a:avLst/>
          </a:prstGeom>
        </p:spPr>
      </p:pic>
    </p:spTree>
    <p:extLst>
      <p:ext uri="{BB962C8B-B14F-4D97-AF65-F5344CB8AC3E}">
        <p14:creationId xmlns:p14="http://schemas.microsoft.com/office/powerpoint/2010/main" val="52464134"/>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7354661" cy="813059"/>
          </a:xfrm>
        </p:spPr>
        <p:txBody>
          <a:bodyPr>
            <a:normAutofit fontScale="92500" lnSpcReduction="10000"/>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smtClean="0"/>
              <a:t>Framework </a:t>
            </a:r>
            <a:r>
              <a:rPr lang="en-US" sz="1750" b="1" dirty="0" smtClean="0"/>
              <a:t>Baseline</a:t>
            </a:r>
            <a:r>
              <a:rPr lang="en-US" sz="1750" b="1" dirty="0"/>
              <a:t>: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7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548481"/>
            <a:ext cx="8068927" cy="576263"/>
          </a:xfrm>
        </p:spPr>
        <p:txBody>
          <a:bodyPr/>
          <a:lstStyle/>
          <a:p>
            <a:r>
              <a:rPr lang="en-US" dirty="0" smtClean="0"/>
              <a:t>Aim for today</a:t>
            </a:r>
            <a:endParaRPr lang="en-US" dirty="0"/>
          </a:p>
        </p:txBody>
      </p:sp>
      <p:sp>
        <p:nvSpPr>
          <p:cNvPr id="3" name="Text Placeholder 2"/>
          <p:cNvSpPr>
            <a:spLocks noGrp="1"/>
          </p:cNvSpPr>
          <p:nvPr>
            <p:ph type="body" sz="quarter" idx="11"/>
          </p:nvPr>
        </p:nvSpPr>
        <p:spPr>
          <a:xfrm>
            <a:off x="250825" y="1313136"/>
            <a:ext cx="8642350" cy="5759614"/>
          </a:xfrm>
        </p:spPr>
        <p:txBody>
          <a:bodyPr/>
          <a:lstStyle/>
          <a:p>
            <a:pPr fontAlgn="auto">
              <a:spcAft>
                <a:spcPts val="0"/>
              </a:spcAft>
              <a:defRPr/>
            </a:pPr>
            <a:r>
              <a:rPr lang="en-US" sz="2400" dirty="0" smtClean="0"/>
              <a:t>The THRIVE Framework </a:t>
            </a:r>
            <a:r>
              <a:rPr lang="en-US" sz="2400" dirty="0"/>
              <a:t>is a whole system, integrated approach to care that aims to integrate health, social care and education systems, and to understand how independent and </a:t>
            </a:r>
            <a:r>
              <a:rPr lang="en-US" sz="2400" dirty="0" smtClean="0"/>
              <a:t>voluntary</a:t>
            </a:r>
            <a:r>
              <a:rPr lang="en-US" sz="2400" dirty="0" smtClean="0"/>
              <a:t> </a:t>
            </a:r>
            <a:r>
              <a:rPr lang="en-US" sz="2400" dirty="0" smtClean="0"/>
              <a:t>sector organisations </a:t>
            </a:r>
            <a:r>
              <a:rPr lang="en-US" sz="2400" dirty="0"/>
              <a:t>play a part in caring for young people.</a:t>
            </a:r>
          </a:p>
          <a:p>
            <a:pPr fontAlgn="auto">
              <a:spcAft>
                <a:spcPts val="0"/>
              </a:spcAft>
              <a:defRPr/>
            </a:pPr>
            <a:endParaRPr lang="en-US" sz="2400" dirty="0"/>
          </a:p>
          <a:p>
            <a:pPr fontAlgn="auto">
              <a:spcAft>
                <a:spcPts val="0"/>
              </a:spcAft>
              <a:defRPr/>
            </a:pPr>
            <a:r>
              <a:rPr lang="en-US" sz="2400" dirty="0"/>
              <a:t>Aim for today is to review with you the data collected and </a:t>
            </a:r>
            <a:r>
              <a:rPr lang="en-US" sz="2400" dirty="0" smtClean="0"/>
              <a:t>discuss priorities </a:t>
            </a:r>
            <a:r>
              <a:rPr lang="en-US" sz="2400" dirty="0"/>
              <a:t>for improving your pathway. </a:t>
            </a:r>
          </a:p>
          <a:p>
            <a:pPr fontAlgn="auto">
              <a:spcAft>
                <a:spcPts val="0"/>
              </a:spcAft>
              <a:defRPr/>
            </a:pPr>
            <a:endParaRPr lang="en-US" sz="2400" dirty="0"/>
          </a:p>
          <a:p>
            <a:pPr fontAlgn="auto">
              <a:spcAft>
                <a:spcPts val="0"/>
              </a:spcAft>
              <a:defRPr/>
            </a:pPr>
            <a:r>
              <a:rPr lang="en-US" sz="2400" dirty="0"/>
              <a:t>To help you do this we will consider:</a:t>
            </a:r>
          </a:p>
          <a:p>
            <a:pPr lvl="1" fontAlgn="auto">
              <a:spcAft>
                <a:spcPts val="0"/>
              </a:spcAft>
              <a:defRPr/>
            </a:pPr>
            <a:r>
              <a:rPr lang="en-US" sz="2400" dirty="0"/>
              <a:t>The pathway map created at the last workshop</a:t>
            </a:r>
          </a:p>
          <a:p>
            <a:pPr lvl="1" fontAlgn="auto">
              <a:spcAft>
                <a:spcPts val="0"/>
              </a:spcAft>
              <a:defRPr/>
            </a:pPr>
            <a:r>
              <a:rPr lang="en-US" sz="2400" dirty="0"/>
              <a:t>The data collected and what it tells us</a:t>
            </a:r>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25961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068927" cy="576263"/>
          </a:xfrm>
        </p:spPr>
        <p:txBody>
          <a:bodyPr/>
          <a:lstStyle/>
          <a:p>
            <a:r>
              <a:rPr lang="en-US" dirty="0" smtClean="0"/>
              <a:t>Mapping Your Pathways: work completed</a:t>
            </a:r>
            <a:endParaRPr lang="en-US" dirty="0"/>
          </a:p>
        </p:txBody>
      </p:sp>
      <p:sp>
        <p:nvSpPr>
          <p:cNvPr id="3" name="Text Placeholder 2"/>
          <p:cNvSpPr>
            <a:spLocks noGrp="1"/>
          </p:cNvSpPr>
          <p:nvPr>
            <p:ph type="body" sz="quarter" idx="11"/>
          </p:nvPr>
        </p:nvSpPr>
        <p:spPr>
          <a:xfrm>
            <a:off x="250825" y="950279"/>
            <a:ext cx="8642350" cy="5759614"/>
          </a:xfrm>
        </p:spPr>
        <p:txBody>
          <a:bodyPr/>
          <a:lstStyle/>
          <a:p>
            <a:pPr marL="0" indent="0">
              <a:spcBef>
                <a:spcPts val="0"/>
              </a:spcBef>
              <a:buNone/>
            </a:pPr>
            <a:r>
              <a:rPr lang="en-US" sz="2400" dirty="0" smtClean="0"/>
              <a:t>At the last workshop we:</a:t>
            </a:r>
          </a:p>
          <a:p>
            <a:pPr marL="0" indent="0">
              <a:spcBef>
                <a:spcPts val="0"/>
              </a:spcBef>
              <a:buNone/>
            </a:pPr>
            <a:endParaRPr lang="en-US" sz="1000" dirty="0" smtClean="0"/>
          </a:p>
          <a:p>
            <a:pPr>
              <a:spcBef>
                <a:spcPts val="0"/>
              </a:spcBef>
            </a:pPr>
            <a:r>
              <a:rPr lang="en-US" sz="2400" dirty="0" smtClean="0"/>
              <a:t>Defined the scope of our pathway</a:t>
            </a:r>
          </a:p>
          <a:p>
            <a:pPr>
              <a:spcBef>
                <a:spcPts val="0"/>
              </a:spcBef>
            </a:pPr>
            <a:r>
              <a:rPr lang="en-US" sz="2400" dirty="0" smtClean="0"/>
              <a:t>Built our pathway</a:t>
            </a:r>
          </a:p>
          <a:p>
            <a:pPr>
              <a:spcBef>
                <a:spcPts val="0"/>
              </a:spcBef>
            </a:pPr>
            <a:r>
              <a:rPr lang="en-US" sz="2400" dirty="0" smtClean="0"/>
              <a:t>Reviewed the pathway as a group</a:t>
            </a:r>
          </a:p>
          <a:p>
            <a:pPr>
              <a:spcBef>
                <a:spcPts val="0"/>
              </a:spcBef>
            </a:pPr>
            <a:r>
              <a:rPr lang="en-US" sz="2400" dirty="0" err="1" smtClean="0"/>
              <a:t>Analysed</a:t>
            </a:r>
            <a:r>
              <a:rPr lang="en-US" sz="2400" dirty="0" smtClean="0"/>
              <a:t> the pathway from four different perspectives:</a:t>
            </a:r>
            <a:endParaRPr lang="en-US" sz="2400" dirty="0"/>
          </a:p>
          <a:p>
            <a:pPr marL="685800" indent="-274320">
              <a:spcBef>
                <a:spcPts val="0"/>
              </a:spcBef>
              <a:buFont typeface="+mj-lt"/>
              <a:buAutoNum type="arabicPeriod"/>
            </a:pPr>
            <a:r>
              <a:rPr lang="en-US" sz="1900" dirty="0"/>
              <a:t>Patient experience</a:t>
            </a:r>
          </a:p>
          <a:p>
            <a:pPr marL="685800" indent="-274320">
              <a:spcBef>
                <a:spcPts val="0"/>
              </a:spcBef>
              <a:buFont typeface="+mj-lt"/>
              <a:buAutoNum type="arabicPeriod"/>
            </a:pPr>
            <a:r>
              <a:rPr lang="en-US" sz="1900" dirty="0"/>
              <a:t>Operations (interactions between services and agencies)</a:t>
            </a:r>
          </a:p>
          <a:p>
            <a:pPr marL="685800" indent="-274320">
              <a:spcBef>
                <a:spcPts val="0"/>
              </a:spcBef>
              <a:buFont typeface="+mj-lt"/>
              <a:buAutoNum type="arabicPeriod"/>
            </a:pPr>
            <a:r>
              <a:rPr lang="en-US" sz="1900" dirty="0"/>
              <a:t>Evidenced based interventions</a:t>
            </a:r>
          </a:p>
          <a:p>
            <a:pPr marL="685800" indent="-274320">
              <a:spcBef>
                <a:spcPts val="0"/>
              </a:spcBef>
              <a:buFont typeface="+mj-lt"/>
              <a:buAutoNum type="arabicPeriod"/>
            </a:pPr>
            <a:r>
              <a:rPr lang="en-US" sz="1900" dirty="0"/>
              <a:t>Outcomes and </a:t>
            </a:r>
            <a:r>
              <a:rPr lang="en-US" sz="1900" dirty="0" smtClean="0"/>
              <a:t>measures</a:t>
            </a:r>
            <a:endParaRPr lang="en-US" sz="1900" dirty="0"/>
          </a:p>
          <a:p>
            <a:pPr>
              <a:spcBef>
                <a:spcPts val="0"/>
              </a:spcBef>
            </a:pPr>
            <a:r>
              <a:rPr lang="en-US" sz="2400" dirty="0" smtClean="0"/>
              <a:t>Highlighted areas of good practice, problems with quality and problems with duplication and inefficiency</a:t>
            </a:r>
          </a:p>
          <a:p>
            <a:pPr>
              <a:spcBef>
                <a:spcPts val="0"/>
              </a:spcBef>
            </a:pPr>
            <a:r>
              <a:rPr lang="en-US" sz="2400" dirty="0" smtClean="0"/>
              <a:t>Reviewed the pathway as a group again</a:t>
            </a:r>
          </a:p>
          <a:p>
            <a:pPr>
              <a:spcBef>
                <a:spcPts val="0"/>
              </a:spcBef>
            </a:pPr>
            <a:r>
              <a:rPr lang="en-US" sz="2400" dirty="0" smtClean="0"/>
              <a:t>Added in additional agencies that had previously been missed</a:t>
            </a:r>
          </a:p>
          <a:p>
            <a:pPr>
              <a:spcBef>
                <a:spcPts val="0"/>
              </a:spcBef>
            </a:pPr>
            <a:r>
              <a:rPr lang="en-US" sz="2400" dirty="0" smtClean="0"/>
              <a:t>Identified areas that needed further work or a ‘deep dive’</a:t>
            </a:r>
            <a:endParaRPr lang="en-US" sz="2400" dirty="0"/>
          </a:p>
          <a:p>
            <a:pPr>
              <a:lnSpc>
                <a:spcPct val="140000"/>
              </a:lnSpc>
            </a:pPr>
            <a:endParaRPr lang="en-US" sz="2200" dirty="0"/>
          </a:p>
          <a:p>
            <a:pPr>
              <a:lnSpc>
                <a:spcPct val="140000"/>
              </a:lnSpc>
            </a:pPr>
            <a:endParaRPr lang="en-US" sz="2400" dirty="0"/>
          </a:p>
        </p:txBody>
      </p:sp>
    </p:spTree>
    <p:extLst>
      <p:ext uri="{BB962C8B-B14F-4D97-AF65-F5344CB8AC3E}">
        <p14:creationId xmlns:p14="http://schemas.microsoft.com/office/powerpoint/2010/main" val="3094551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Mapped Pathway</a:t>
            </a:r>
            <a:endParaRPr lang="en-US" dirty="0"/>
          </a:p>
        </p:txBody>
      </p:sp>
      <p:sp>
        <p:nvSpPr>
          <p:cNvPr id="2" name="TextBox 1"/>
          <p:cNvSpPr txBox="1"/>
          <p:nvPr/>
        </p:nvSpPr>
        <p:spPr>
          <a:xfrm>
            <a:off x="386366" y="1001487"/>
            <a:ext cx="73207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picture of mapped pathway]</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4217680793"/>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39074"/>
            <a:ext cx="7772400" cy="2939558"/>
          </a:xfrm>
        </p:spPr>
        <p:txBody>
          <a:bodyPr/>
          <a:lstStyle/>
          <a:p>
            <a:r>
              <a:rPr lang="en-GB" sz="3600" dirty="0" smtClean="0">
                <a:solidFill>
                  <a:schemeClr val="accent5"/>
                </a:solidFill>
              </a:rPr>
              <a:t>i-THRIVE Approach to Implementation</a:t>
            </a:r>
            <a:br>
              <a:rPr lang="en-GB" sz="3600" dirty="0" smtClean="0">
                <a:solidFill>
                  <a:schemeClr val="accent5"/>
                </a:solidFill>
              </a:rPr>
            </a:br>
            <a:r>
              <a:rPr lang="en-GB" sz="3600" dirty="0" smtClean="0">
                <a:solidFill>
                  <a:schemeClr val="accent5"/>
                </a:solidFill>
              </a:rPr>
              <a:t>Phase 1: Understanding Your System</a:t>
            </a:r>
            <a:br>
              <a:rPr lang="en-GB" sz="3600" dirty="0" smtClean="0">
                <a:solidFill>
                  <a:schemeClr val="accent5"/>
                </a:solidFill>
              </a:rPr>
            </a:br>
            <a:r>
              <a:rPr lang="en-GB" sz="3600" dirty="0">
                <a:solidFill>
                  <a:schemeClr val="accent5"/>
                </a:solidFill>
              </a:rPr>
              <a:t/>
            </a:r>
            <a:br>
              <a:rPr lang="en-GB" sz="3600" dirty="0">
                <a:solidFill>
                  <a:schemeClr val="accent5"/>
                </a:solidFill>
              </a:rPr>
            </a:br>
            <a:r>
              <a:rPr lang="en-GB" sz="3600" dirty="0" smtClean="0">
                <a:solidFill>
                  <a:schemeClr val="accent5"/>
                </a:solidFill>
              </a:rPr>
              <a:t>Data Analysis</a:t>
            </a:r>
            <a:endParaRPr lang="en-US" sz="3600" b="1" i="1" dirty="0">
              <a:solidFill>
                <a:schemeClr val="accent5"/>
              </a:solidFill>
            </a:endParaRPr>
          </a:p>
        </p:txBody>
      </p:sp>
    </p:spTree>
    <p:extLst>
      <p:ext uri="{BB962C8B-B14F-4D97-AF65-F5344CB8AC3E}">
        <p14:creationId xmlns:p14="http://schemas.microsoft.com/office/powerpoint/2010/main" val="138471766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a:xfrm>
            <a:off x="250825" y="434522"/>
            <a:ext cx="8642350" cy="576263"/>
          </a:xfrm>
        </p:spPr>
        <p:txBody>
          <a:bodyPr/>
          <a:lstStyle/>
          <a:p>
            <a:r>
              <a:rPr lang="en-US" altLang="en-US" dirty="0" smtClean="0"/>
              <a:t>Data Analysis</a:t>
            </a:r>
          </a:p>
        </p:txBody>
      </p:sp>
      <p:sp>
        <p:nvSpPr>
          <p:cNvPr id="18435" name="Text Placeholder 2"/>
          <p:cNvSpPr>
            <a:spLocks noGrp="1"/>
          </p:cNvSpPr>
          <p:nvPr>
            <p:ph type="body" sz="quarter" idx="11"/>
          </p:nvPr>
        </p:nvSpPr>
        <p:spPr>
          <a:xfrm>
            <a:off x="250825" y="1298574"/>
            <a:ext cx="8642350" cy="5268219"/>
          </a:xfrm>
        </p:spPr>
        <p:txBody>
          <a:bodyPr/>
          <a:lstStyle/>
          <a:p>
            <a:r>
              <a:rPr lang="en-US" altLang="en-US" sz="2200" dirty="0" smtClean="0"/>
              <a:t>Developing a map of your existing pathways is an important first step to understanding how your system is working currently</a:t>
            </a:r>
          </a:p>
          <a:p>
            <a:r>
              <a:rPr lang="en-US" altLang="en-US" sz="2200" dirty="0" smtClean="0"/>
              <a:t>A critical second step is to understand how this is functioning:</a:t>
            </a:r>
          </a:p>
          <a:p>
            <a:pPr lvl="1"/>
            <a:r>
              <a:rPr lang="en-US" altLang="en-US" sz="2200" dirty="0" smtClean="0"/>
              <a:t>How does this pathway impact on patient outcomes?</a:t>
            </a:r>
          </a:p>
          <a:p>
            <a:pPr lvl="1"/>
            <a:r>
              <a:rPr lang="en-US" altLang="en-US" sz="2200" dirty="0" smtClean="0"/>
              <a:t>Does the structure of the pathway enable us to meet basic standards around access and waiting times? </a:t>
            </a:r>
          </a:p>
          <a:p>
            <a:pPr lvl="1"/>
            <a:r>
              <a:rPr lang="en-US" altLang="en-US" sz="2200" dirty="0" smtClean="0"/>
              <a:t>Is it an efficient system?  </a:t>
            </a:r>
          </a:p>
          <a:p>
            <a:pPr lvl="1"/>
            <a:r>
              <a:rPr lang="en-US" altLang="en-US" sz="2200" dirty="0" smtClean="0"/>
              <a:t>Does the way the pathway functions put pressure on any particular parts of the system, e.g. primary care or education?</a:t>
            </a:r>
          </a:p>
          <a:p>
            <a:pPr lvl="1"/>
            <a:r>
              <a:rPr lang="en-US" altLang="en-US" sz="2200" dirty="0" smtClean="0"/>
              <a:t>What do children, young people and parents think of the way the system currently works? </a:t>
            </a:r>
          </a:p>
          <a:p>
            <a:pPr lvl="1"/>
            <a:r>
              <a:rPr lang="en-US" altLang="en-US" sz="2200" dirty="0" smtClean="0"/>
              <a:t>Are there any parts of the pathway have unintended consequences, such as children and young people receiving poor care?</a:t>
            </a:r>
          </a:p>
          <a:p>
            <a:pPr lvl="1"/>
            <a:endParaRPr lang="en-US" altLang="en-US" dirty="0" smtClean="0"/>
          </a:p>
        </p:txBody>
      </p:sp>
    </p:spTree>
    <p:extLst>
      <p:ext uri="{BB962C8B-B14F-4D97-AF65-F5344CB8AC3E}">
        <p14:creationId xmlns:p14="http://schemas.microsoft.com/office/powerpoint/2010/main" val="273648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250831" y="420011"/>
            <a:ext cx="6842125" cy="576263"/>
          </a:xfrm>
        </p:spPr>
        <p:txBody>
          <a:bodyPr/>
          <a:lstStyle/>
          <a:p>
            <a:r>
              <a:rPr lang="en-GB" altLang="en-US" dirty="0" smtClean="0"/>
              <a:t>Data and Discussion</a:t>
            </a:r>
          </a:p>
        </p:txBody>
      </p:sp>
      <p:sp>
        <p:nvSpPr>
          <p:cNvPr id="3" name="Text Placeholder 2"/>
          <p:cNvSpPr>
            <a:spLocks noGrp="1"/>
          </p:cNvSpPr>
          <p:nvPr>
            <p:ph type="body" sz="quarter" idx="11"/>
          </p:nvPr>
        </p:nvSpPr>
        <p:spPr>
          <a:xfrm>
            <a:off x="250825" y="1516289"/>
            <a:ext cx="8642350" cy="4535488"/>
          </a:xfrm>
        </p:spPr>
        <p:txBody>
          <a:bodyPr rtlCol="0">
            <a:normAutofit/>
          </a:bodyPr>
          <a:lstStyle/>
          <a:p>
            <a:pPr fontAlgn="auto">
              <a:spcAft>
                <a:spcPts val="0"/>
              </a:spcAft>
              <a:defRPr/>
            </a:pPr>
            <a:r>
              <a:rPr lang="en-GB" sz="2400" dirty="0" smtClean="0"/>
              <a:t>Over the next few slides we will present some graphs which help show how children and young people are moving though your pathways</a:t>
            </a:r>
          </a:p>
          <a:p>
            <a:pPr fontAlgn="auto">
              <a:spcAft>
                <a:spcPts val="0"/>
              </a:spcAft>
              <a:defRPr/>
            </a:pPr>
            <a:r>
              <a:rPr lang="en-GB" sz="2400" dirty="0" smtClean="0"/>
              <a:t>This information has been collected by [enter name] and relates to [enter services names]</a:t>
            </a:r>
          </a:p>
          <a:p>
            <a:pPr fontAlgn="auto">
              <a:spcAft>
                <a:spcPts val="0"/>
              </a:spcAft>
              <a:defRPr/>
            </a:pPr>
            <a:r>
              <a:rPr lang="en-GB" sz="2400" dirty="0" smtClean="0"/>
              <a:t>This data relates to all children and young people receiving support during [enter time period]</a:t>
            </a:r>
          </a:p>
          <a:p>
            <a:pPr fontAlgn="auto">
              <a:spcAft>
                <a:spcPts val="0"/>
              </a:spcAft>
              <a:defRPr/>
            </a:pPr>
            <a:r>
              <a:rPr lang="en-GB" sz="2400" dirty="0" smtClean="0"/>
              <a:t>[enter any further statements about the data]</a:t>
            </a:r>
          </a:p>
          <a:p>
            <a:pPr marL="0" indent="0" fontAlgn="auto">
              <a:spcAft>
                <a:spcPts val="0"/>
              </a:spcAft>
              <a:buFont typeface="Arial" panose="020B0604020202020204" pitchFamily="34" charset="0"/>
              <a:buNone/>
              <a:defRPr/>
            </a:pPr>
            <a:endParaRPr lang="en-GB" dirty="0" smtClean="0"/>
          </a:p>
        </p:txBody>
      </p:sp>
    </p:spTree>
    <p:extLst>
      <p:ext uri="{BB962C8B-B14F-4D97-AF65-F5344CB8AC3E}">
        <p14:creationId xmlns:p14="http://schemas.microsoft.com/office/powerpoint/2010/main" val="205647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smtClean="0"/>
              <a:t>Overview of </a:t>
            </a:r>
            <a:r>
              <a:rPr lang="en-US" sz="3200" dirty="0" smtClean="0"/>
              <a:t>th</a:t>
            </a:r>
            <a:r>
              <a:rPr lang="en-US" sz="3200" dirty="0" smtClean="0"/>
              <a:t>e </a:t>
            </a:r>
            <a:r>
              <a:rPr lang="en-US" sz="3200" dirty="0" smtClean="0"/>
              <a:t>THRIVE Framework </a:t>
            </a:r>
            <a:r>
              <a:rPr lang="en-US" sz="3200" dirty="0" smtClean="0"/>
              <a:t>and </a:t>
            </a:r>
            <a:r>
              <a:rPr lang="en-US" sz="3200" dirty="0" smtClean="0"/>
              <a:t>Implementing THRIVE (</a:t>
            </a:r>
            <a:r>
              <a:rPr lang="en-US" sz="3200" dirty="0" err="1" smtClean="0"/>
              <a:t>i</a:t>
            </a:r>
            <a:r>
              <a:rPr lang="en-US" sz="3200" dirty="0" smtClean="0"/>
              <a:t>-THRIVE)</a:t>
            </a:r>
            <a:endParaRPr lang="en-US" sz="3200" dirty="0"/>
          </a:p>
          <a:p>
            <a:pPr marL="457200" indent="-457200">
              <a:lnSpc>
                <a:spcPct val="150000"/>
              </a:lnSpc>
              <a:buFont typeface="+mj-lt"/>
              <a:buAutoNum type="arabicPeriod"/>
            </a:pPr>
            <a:r>
              <a:rPr lang="en-US" sz="3200" dirty="0" smtClean="0"/>
              <a:t>Review of pathway</a:t>
            </a:r>
          </a:p>
          <a:p>
            <a:pPr marL="457200" indent="-457200">
              <a:lnSpc>
                <a:spcPct val="150000"/>
              </a:lnSpc>
              <a:buFont typeface="+mj-lt"/>
              <a:buAutoNum type="arabicPeriod"/>
            </a:pPr>
            <a:r>
              <a:rPr lang="en-US" sz="3200" dirty="0" smtClean="0"/>
              <a:t>Review of data collected in relation to the pathway</a:t>
            </a:r>
          </a:p>
          <a:p>
            <a:pPr marL="457200" indent="-457200">
              <a:lnSpc>
                <a:spcPct val="150000"/>
              </a:lnSpc>
              <a:buFont typeface="+mj-lt"/>
              <a:buAutoNum type="arabicPeriod"/>
            </a:pPr>
            <a:r>
              <a:rPr lang="en-US" sz="3200" dirty="0" smtClean="0"/>
              <a:t>Top level actions to take forward</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953830135"/>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2" name="TextBox 1"/>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911512570"/>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7671781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71682051"/>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614499514"/>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149468266"/>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09672453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5" y="260350"/>
            <a:ext cx="8893175" cy="576263"/>
          </a:xfrm>
        </p:spPr>
        <p:txBody>
          <a:bodyPr/>
          <a:lstStyle/>
          <a:p>
            <a:r>
              <a:rPr lang="en-US" dirty="0" smtClean="0"/>
              <a:t>System Data Analysis: Quantitative</a:t>
            </a:r>
            <a:endParaRPr lang="en-US" dirty="0"/>
          </a:p>
        </p:txBody>
      </p:sp>
      <p:sp>
        <p:nvSpPr>
          <p:cNvPr id="5" name="TextBox 4"/>
          <p:cNvSpPr txBox="1"/>
          <p:nvPr/>
        </p:nvSpPr>
        <p:spPr>
          <a:xfrm>
            <a:off x="502480" y="1030514"/>
            <a:ext cx="7219120" cy="5078313"/>
          </a:xfrm>
          <a:prstGeom prst="rect">
            <a:avLst/>
          </a:prstGeom>
          <a:noFill/>
          <a:ln>
            <a:solidFill>
              <a:schemeClr val="accent1"/>
            </a:solidFill>
          </a:ln>
        </p:spPr>
        <p:txBody>
          <a:bodyPr wrap="square" rtlCol="0">
            <a:spAutoFit/>
          </a:bodyPr>
          <a:lstStyle/>
          <a:p>
            <a:endParaRPr lang="en-GB" dirty="0" smtClean="0"/>
          </a:p>
          <a:p>
            <a:endParaRPr lang="en-GB" dirty="0"/>
          </a:p>
          <a:p>
            <a:endParaRPr lang="en-GB" dirty="0" smtClean="0"/>
          </a:p>
          <a:p>
            <a:endParaRPr lang="en-GB" dirty="0"/>
          </a:p>
          <a:p>
            <a:pPr algn="ctr"/>
            <a:r>
              <a:rPr lang="en-GB" dirty="0" smtClean="0"/>
              <a:t>[enter overview of quantitative data from review of the system]</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115855348"/>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p:txBody>
          <a:bodyPr/>
          <a:lstStyle/>
          <a:p>
            <a:r>
              <a:rPr lang="en-GB" altLang="en-US" dirty="0" smtClean="0"/>
              <a:t>Data and Discussion: Groups </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643608"/>
            <a:ext cx="8642350" cy="5642221"/>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dirty="0" smtClean="0"/>
              <a:t>You will now review the data presented in smaller groups</a:t>
            </a:r>
          </a:p>
          <a:p>
            <a:pPr marL="0" indent="0">
              <a:buNone/>
            </a:pPr>
            <a:endParaRPr lang="en-US" altLang="en-US" sz="2200" dirty="0"/>
          </a:p>
          <a:p>
            <a:pPr marL="0" indent="0">
              <a:buNone/>
            </a:pPr>
            <a:r>
              <a:rPr lang="en-US" altLang="en-US" sz="2200" b="1" dirty="0" smtClean="0"/>
              <a:t>45 minutes</a:t>
            </a:r>
          </a:p>
          <a:p>
            <a:r>
              <a:rPr lang="en-US" altLang="en-US" sz="2200" dirty="0" smtClean="0"/>
              <a:t>As a group discuss the following points:</a:t>
            </a:r>
          </a:p>
          <a:p>
            <a:pPr lvl="1">
              <a:buFont typeface="Wingdings" panose="05000000000000000000" pitchFamily="2" charset="2"/>
              <a:buChar char="v"/>
            </a:pPr>
            <a:r>
              <a:rPr lang="en-US" altLang="en-US" sz="2200" dirty="0" smtClean="0"/>
              <a:t>Does the data presented reflect your personal experiences of the local system?</a:t>
            </a:r>
          </a:p>
          <a:p>
            <a:pPr lvl="1">
              <a:buFont typeface="Wingdings" panose="05000000000000000000" pitchFamily="2" charset="2"/>
              <a:buChar char="v"/>
            </a:pPr>
            <a:r>
              <a:rPr lang="en-US" altLang="en-US" sz="2200" dirty="0" smtClean="0"/>
              <a:t>Are there any surprises in the data presented?</a:t>
            </a:r>
          </a:p>
          <a:p>
            <a:pPr lvl="1">
              <a:buFont typeface="Wingdings" panose="05000000000000000000" pitchFamily="2" charset="2"/>
              <a:buChar char="v"/>
            </a:pPr>
            <a:r>
              <a:rPr lang="en-US" altLang="en-US" sz="2200" dirty="0" smtClean="0"/>
              <a:t>Is there anything that needs further contextual investigation?</a:t>
            </a:r>
          </a:p>
          <a:p>
            <a:pPr lvl="1">
              <a:buFont typeface="Wingdings" panose="05000000000000000000" pitchFamily="2" charset="2"/>
              <a:buChar char="v"/>
            </a:pPr>
            <a:r>
              <a:rPr lang="en-US" altLang="en-US" sz="2200" dirty="0" smtClean="0"/>
              <a:t>Is the data for your local system in line with national benchmarking?</a:t>
            </a:r>
          </a:p>
          <a:p>
            <a:pPr lvl="1">
              <a:buFont typeface="Wingdings" panose="05000000000000000000" pitchFamily="2" charset="2"/>
              <a:buChar char="v"/>
            </a:pPr>
            <a:r>
              <a:rPr lang="en-US" altLang="en-US" sz="2200" dirty="0" smtClean="0"/>
              <a:t>What data is missing?</a:t>
            </a:r>
          </a:p>
          <a:p>
            <a:pPr lvl="1">
              <a:buFont typeface="Wingdings" panose="05000000000000000000" pitchFamily="2" charset="2"/>
              <a:buChar char="v"/>
            </a:pPr>
            <a:endParaRPr lang="en-US" altLang="en-US" sz="2200" dirty="0"/>
          </a:p>
          <a:p>
            <a:pPr marL="0" indent="0">
              <a:buNone/>
            </a:pPr>
            <a:r>
              <a:rPr lang="en-US" altLang="en-US" sz="2200" b="1" dirty="0"/>
              <a:t>Feedback: 30 minutes</a:t>
            </a:r>
          </a:p>
          <a:p>
            <a:r>
              <a:rPr lang="en-US" altLang="en-US" sz="2200" dirty="0"/>
              <a:t>Each table feeds </a:t>
            </a:r>
            <a:r>
              <a:rPr lang="en-US" altLang="en-US" sz="2200" dirty="0" smtClean="0"/>
              <a:t>back their </a:t>
            </a:r>
            <a:r>
              <a:rPr lang="en-US" altLang="en-US" sz="2200" dirty="0"/>
              <a:t>key </a:t>
            </a:r>
            <a:r>
              <a:rPr lang="en-US" altLang="en-US" sz="2200" dirty="0" smtClean="0"/>
              <a:t>points to </a:t>
            </a:r>
            <a:r>
              <a:rPr lang="en-US" altLang="en-US" sz="2200" dirty="0"/>
              <a:t>the group as a </a:t>
            </a:r>
            <a:r>
              <a:rPr lang="en-US" altLang="en-US" sz="2200" dirty="0" smtClean="0"/>
              <a:t>whole</a:t>
            </a:r>
          </a:p>
          <a:p>
            <a:r>
              <a:rPr lang="en-US" altLang="en-US" sz="2200" dirty="0" smtClean="0"/>
              <a:t>Comments </a:t>
            </a:r>
            <a:r>
              <a:rPr lang="en-US" altLang="en-US" sz="2200" dirty="0"/>
              <a:t>on the points shared by each </a:t>
            </a:r>
            <a:r>
              <a:rPr lang="en-US" altLang="en-US" sz="2200" dirty="0" smtClean="0"/>
              <a:t>table</a:t>
            </a:r>
          </a:p>
          <a:p>
            <a:pPr lvl="1"/>
            <a:endParaRPr lang="en-US" altLang="en-US" dirty="0" smtClean="0"/>
          </a:p>
        </p:txBody>
      </p:sp>
    </p:spTree>
    <p:extLst>
      <p:ext uri="{BB962C8B-B14F-4D97-AF65-F5344CB8AC3E}">
        <p14:creationId xmlns:p14="http://schemas.microsoft.com/office/powerpoint/2010/main" val="3308516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250831" y="507641"/>
            <a:ext cx="6842125" cy="576263"/>
          </a:xfrm>
        </p:spPr>
        <p:txBody>
          <a:bodyPr/>
          <a:lstStyle/>
          <a:p>
            <a:r>
              <a:rPr lang="en-GB" altLang="en-US" dirty="0" smtClean="0"/>
              <a:t>Data and Discussion: actions to take forward</a:t>
            </a:r>
          </a:p>
        </p:txBody>
      </p:sp>
      <p:sp>
        <p:nvSpPr>
          <p:cNvPr id="3" name="Text Placeholder 2"/>
          <p:cNvSpPr>
            <a:spLocks noGrp="1"/>
          </p:cNvSpPr>
          <p:nvPr>
            <p:ph type="body" sz="quarter" idx="11"/>
          </p:nvPr>
        </p:nvSpPr>
        <p:spPr/>
        <p:txBody>
          <a:bodyPr rtlCol="0">
            <a:normAutofit/>
          </a:bodyPr>
          <a:lstStyle/>
          <a:p>
            <a:pPr fontAlgn="auto">
              <a:spcAft>
                <a:spcPts val="0"/>
              </a:spcAft>
              <a:defRPr/>
            </a:pPr>
            <a:endParaRPr lang="en-GB" dirty="0" smtClean="0"/>
          </a:p>
          <a:p>
            <a:pPr marL="0" indent="0" fontAlgn="auto">
              <a:spcAft>
                <a:spcPts val="0"/>
              </a:spcAft>
              <a:buFont typeface="Arial" panose="020B0604020202020204" pitchFamily="34" charset="0"/>
              <a:buNone/>
              <a:defRPr/>
            </a:pPr>
            <a:endParaRPr lang="en-GB" dirty="0" smtClean="0"/>
          </a:p>
        </p:txBody>
      </p:sp>
      <p:sp>
        <p:nvSpPr>
          <p:cNvPr id="4" name="Text Placeholder 2"/>
          <p:cNvSpPr txBox="1">
            <a:spLocks/>
          </p:cNvSpPr>
          <p:nvPr/>
        </p:nvSpPr>
        <p:spPr>
          <a:xfrm>
            <a:off x="250825" y="1423116"/>
            <a:ext cx="8642350" cy="5434884"/>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200" dirty="0" smtClean="0"/>
              <a:t>Based on the group discussions and the feedback</a:t>
            </a:r>
            <a:r>
              <a:rPr lang="en-US" altLang="en-US" sz="2200" dirty="0"/>
              <a:t> </a:t>
            </a:r>
            <a:r>
              <a:rPr lang="en-US" altLang="en-US" sz="2200" dirty="0" smtClean="0"/>
              <a:t>we will now identify any further investigation that needs to be undertaken</a:t>
            </a:r>
          </a:p>
          <a:p>
            <a:pPr marL="0" indent="0">
              <a:buNone/>
            </a:pPr>
            <a:endParaRPr lang="en-US" altLang="en-US" sz="2200" dirty="0" smtClean="0"/>
          </a:p>
          <a:p>
            <a:r>
              <a:rPr lang="en-US" altLang="en-US" sz="2200" dirty="0" smtClean="0"/>
              <a:t>What do we need to look into further?</a:t>
            </a:r>
          </a:p>
          <a:p>
            <a:r>
              <a:rPr lang="en-US" altLang="en-US" sz="2200" dirty="0" smtClean="0"/>
              <a:t>What additional data do we need to collect?</a:t>
            </a:r>
          </a:p>
          <a:p>
            <a:r>
              <a:rPr lang="en-US" altLang="en-US" sz="2200" dirty="0" smtClean="0"/>
              <a:t>Do we have data from all agencies involved in supporting children and young people?</a:t>
            </a:r>
          </a:p>
          <a:p>
            <a:pPr marL="0" indent="0">
              <a:buNone/>
            </a:pPr>
            <a:endParaRPr lang="en-US" altLang="en-US" sz="2200" dirty="0" smtClean="0"/>
          </a:p>
          <a:p>
            <a:pPr marL="0" indent="0">
              <a:buNone/>
            </a:pPr>
            <a:endParaRPr lang="en-US" altLang="en-US" sz="2200" dirty="0"/>
          </a:p>
          <a:p>
            <a:pPr marL="0" indent="0">
              <a:buNone/>
            </a:pPr>
            <a:r>
              <a:rPr lang="en-US" altLang="en-US" sz="2200" b="1" dirty="0" smtClean="0"/>
              <a:t>15 minutes</a:t>
            </a:r>
          </a:p>
          <a:p>
            <a:r>
              <a:rPr lang="en-US" altLang="en-US" sz="2200" dirty="0" smtClean="0"/>
              <a:t>List all actions to take forward on flipchart paper</a:t>
            </a:r>
          </a:p>
        </p:txBody>
      </p:sp>
    </p:spTree>
    <p:extLst>
      <p:ext uri="{BB962C8B-B14F-4D97-AF65-F5344CB8AC3E}">
        <p14:creationId xmlns:p14="http://schemas.microsoft.com/office/powerpoint/2010/main" val="1175410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81453"/>
            <a:ext cx="7772400" cy="2596658"/>
          </a:xfrm>
        </p:spPr>
        <p:txBody>
          <a:bodyPr/>
          <a:lstStyle/>
          <a:p>
            <a:r>
              <a:rPr lang="en-GB" sz="3600" dirty="0" smtClean="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291690126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682387" y="2403475"/>
            <a:ext cx="7982641" cy="1515382"/>
          </a:xfrm>
          <a:prstGeom prst="rect">
            <a:avLst/>
          </a:prstGeom>
        </p:spPr>
        <p:txBody>
          <a:bodyPr>
            <a:normAutofit/>
          </a:bodyPr>
          <a:lstStyle/>
          <a:p>
            <a:pPr algn="ctr"/>
            <a:r>
              <a:rPr lang="en-GB" sz="3600" dirty="0" smtClean="0">
                <a:solidFill>
                  <a:schemeClr val="accent5"/>
                </a:solidFill>
              </a:rPr>
              <a:t>Overview of the THRIVE Framework for system change (</a:t>
            </a:r>
            <a:r>
              <a:rPr lang="en-GB" sz="3600" dirty="0" err="1" smtClean="0">
                <a:solidFill>
                  <a:schemeClr val="accent5"/>
                </a:solidFill>
              </a:rPr>
              <a:t>Wolpert</a:t>
            </a:r>
            <a:r>
              <a:rPr lang="en-GB" sz="3600" dirty="0" smtClean="0">
                <a:solidFill>
                  <a:schemeClr val="accent5"/>
                </a:solidFill>
              </a:rPr>
              <a:t> et al., 2019)</a:t>
            </a:r>
            <a:endParaRPr lang="en-US" sz="3600" b="1" i="1" dirty="0">
              <a:solidFill>
                <a:schemeClr val="accent5"/>
              </a:solidFill>
            </a:endParaRPr>
          </a:p>
        </p:txBody>
      </p:sp>
      <p:sp>
        <p:nvSpPr>
          <p:cNvPr id="3"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96206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Next steps</a:t>
            </a:r>
            <a:endParaRPr lang="en-US" dirty="0"/>
          </a:p>
        </p:txBody>
      </p:sp>
      <p:sp>
        <p:nvSpPr>
          <p:cNvPr id="3" name="Text Placeholder 2"/>
          <p:cNvSpPr>
            <a:spLocks noGrp="1"/>
          </p:cNvSpPr>
          <p:nvPr>
            <p:ph type="body" sz="quarter" idx="11"/>
          </p:nvPr>
        </p:nvSpPr>
        <p:spPr/>
        <p:txBody>
          <a:bodyPr/>
          <a:lstStyle/>
          <a:p>
            <a:r>
              <a:rPr lang="en-US" sz="2200" dirty="0" smtClean="0"/>
              <a:t>Action points typed up and sent out to the group</a:t>
            </a:r>
          </a:p>
          <a:p>
            <a:pPr marL="0" indent="0">
              <a:buNone/>
            </a:pPr>
            <a:endParaRPr lang="en-US" sz="2200" dirty="0" smtClean="0"/>
          </a:p>
          <a:p>
            <a:r>
              <a:rPr lang="en-US" sz="2200" dirty="0" smtClean="0"/>
              <a:t>Qualitative review of the system undertaken</a:t>
            </a:r>
          </a:p>
          <a:p>
            <a:pPr marL="0" indent="0">
              <a:buNone/>
            </a:pPr>
            <a:endParaRPr lang="en-US" sz="2200" dirty="0"/>
          </a:p>
          <a:p>
            <a:r>
              <a:rPr lang="en-US" sz="2200" dirty="0" smtClean="0"/>
              <a:t>Plans for further work on understanding the system including the THRIVE Assessment Tool and agreeing priorities to take forward</a:t>
            </a:r>
          </a:p>
          <a:p>
            <a:endParaRPr lang="en-US" sz="2200" dirty="0"/>
          </a:p>
          <a:p>
            <a:r>
              <a:rPr lang="en-US" sz="2200" dirty="0" smtClean="0"/>
              <a:t>Redesign workshop</a:t>
            </a:r>
          </a:p>
          <a:p>
            <a:endParaRPr lang="en-US" dirty="0" smtClean="0"/>
          </a:p>
          <a:p>
            <a:pPr marL="0" indent="0">
              <a:buNone/>
            </a:pPr>
            <a:endParaRPr lang="en-US" sz="1500" dirty="0" smtClean="0"/>
          </a:p>
        </p:txBody>
      </p:sp>
    </p:spTree>
    <p:extLst>
      <p:ext uri="{BB962C8B-B14F-4D97-AF65-F5344CB8AC3E}">
        <p14:creationId xmlns:p14="http://schemas.microsoft.com/office/powerpoint/2010/main" val="2404497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a:xfrm>
            <a:off x="250825" y="1584100"/>
            <a:ext cx="8648476" cy="4288665"/>
          </a:xfrm>
        </p:spPr>
        <p:txBody>
          <a:bodyPr>
            <a:normAutofit/>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b="1" dirty="0">
              <a:solidFill>
                <a:srgbClr val="000000"/>
              </a:solidFill>
            </a:endParaRPr>
          </a:p>
          <a:p>
            <a:pPr marL="0" indent="0">
              <a:buNone/>
            </a:pPr>
            <a:endParaRPr lang="en-US" dirty="0"/>
          </a:p>
          <a:p>
            <a:pPr marL="0" indent="0" algn="ctr">
              <a:buNone/>
            </a:pPr>
            <a:r>
              <a:rPr lang="en-US" sz="2400" dirty="0"/>
              <a:t>Sign up to the National </a:t>
            </a:r>
            <a:r>
              <a:rPr lang="en-US" sz="2400" dirty="0" err="1"/>
              <a:t>i</a:t>
            </a:r>
            <a:r>
              <a:rPr lang="en-US" sz="2400" dirty="0"/>
              <a:t>-THRIVE Community of Practice and receive monthly newsletters. Email Bethan Morris at: </a:t>
            </a:r>
            <a:endParaRPr lang="en-US" sz="2400" dirty="0" smtClean="0"/>
          </a:p>
          <a:p>
            <a:pPr marL="0" indent="0" algn="ctr">
              <a:buNone/>
            </a:pPr>
            <a:r>
              <a:rPr lang="en-US" sz="2400" dirty="0" smtClean="0">
                <a:hlinkClick r:id="rId3"/>
              </a:rPr>
              <a:t>bmorris@tavi-port.nhs.uk</a:t>
            </a:r>
            <a:endParaRPr lang="en-US" sz="2400" dirty="0" smtClean="0"/>
          </a:p>
          <a:p>
            <a:pPr marL="0" indent="0">
              <a:buNone/>
            </a:pPr>
            <a:endParaRPr lang="en-US" dirty="0"/>
          </a:p>
          <a:p>
            <a:pPr marL="0" indent="0">
              <a:buNone/>
            </a:pPr>
            <a:endParaRPr lang="en-US" dirty="0"/>
          </a:p>
          <a:p>
            <a:pPr marL="0" lvl="0" indent="0" algn="ctr">
              <a:buNone/>
            </a:pPr>
            <a:r>
              <a:rPr lang="en-US" sz="4400" b="1" dirty="0">
                <a:solidFill>
                  <a:srgbClr val="000000"/>
                </a:solidFill>
              </a:rPr>
              <a:t>   @iTHRIVEinfo</a:t>
            </a:r>
            <a:endParaRPr lang="en-US" sz="44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8323" y="5061397"/>
            <a:ext cx="912789" cy="811368"/>
          </a:xfrm>
          <a:prstGeom prst="rect">
            <a:avLst/>
          </a:prstGeom>
        </p:spPr>
      </p:pic>
    </p:spTree>
    <p:extLst>
      <p:ext uri="{BB962C8B-B14F-4D97-AF65-F5344CB8AC3E}">
        <p14:creationId xmlns:p14="http://schemas.microsoft.com/office/powerpoint/2010/main" val="1883434239"/>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archive.teachfind.com/ttv/static.teachers.tv/shared/EMMA/microsites/readytolearn/logo-tavistock-portman.gif">
            <a:extLst>
              <a:ext uri="{FF2B5EF4-FFF2-40B4-BE49-F238E27FC236}">
                <a16:creationId xmlns="" xmlns:a16="http://schemas.microsoft.com/office/drawing/2014/main" id="{FB5E7454-7477-49D9-8085-B2E29D9378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9738" y="1425143"/>
            <a:ext cx="2979382" cy="10863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D748ADFB-4D31-4723-92D0-7CB8382352AB}"/>
              </a:ext>
            </a:extLst>
          </p:cNvPr>
          <p:cNvPicPr>
            <a:picLocks noChangeAspect="1"/>
          </p:cNvPicPr>
          <p:nvPr/>
        </p:nvPicPr>
        <p:blipFill>
          <a:blip r:embed="rId3"/>
          <a:stretch>
            <a:fillRect/>
          </a:stretch>
        </p:blipFill>
        <p:spPr>
          <a:xfrm>
            <a:off x="6530454" y="2511504"/>
            <a:ext cx="2267890" cy="712392"/>
          </a:xfrm>
          <a:prstGeom prst="rect">
            <a:avLst/>
          </a:prstGeom>
        </p:spPr>
      </p:pic>
      <p:sp>
        <p:nvSpPr>
          <p:cNvPr id="2" name="Text Placeholder 1">
            <a:extLst>
              <a:ext uri="{FF2B5EF4-FFF2-40B4-BE49-F238E27FC236}">
                <a16:creationId xmlns="" xmlns:a16="http://schemas.microsoft.com/office/drawing/2014/main" id="{D8C725B9-0B57-4006-BFF1-7A1A066C7CF9}"/>
              </a:ext>
            </a:extLst>
          </p:cNvPr>
          <p:cNvSpPr>
            <a:spLocks noGrp="1"/>
          </p:cNvSpPr>
          <p:nvPr>
            <p:ph type="body" sz="quarter" idx="10"/>
          </p:nvPr>
        </p:nvSpPr>
        <p:spPr>
          <a:xfrm>
            <a:off x="250831" y="548485"/>
            <a:ext cx="6842125" cy="576263"/>
          </a:xfrm>
        </p:spPr>
        <p:txBody>
          <a:bodyPr/>
          <a:lstStyle/>
          <a:p>
            <a:r>
              <a:rPr lang="en-GB" dirty="0"/>
              <a:t>The THRIVE </a:t>
            </a:r>
            <a:r>
              <a:rPr lang="en-GB" dirty="0" smtClean="0"/>
              <a:t>Framework for system change</a:t>
            </a:r>
            <a:endParaRPr lang="en-GB" dirty="0"/>
          </a:p>
        </p:txBody>
      </p:sp>
      <p:sp>
        <p:nvSpPr>
          <p:cNvPr id="3" name="Text Placeholder 2">
            <a:extLst>
              <a:ext uri="{FF2B5EF4-FFF2-40B4-BE49-F238E27FC236}">
                <a16:creationId xmlns="" xmlns:a16="http://schemas.microsoft.com/office/drawing/2014/main" id="{12653B9B-C01D-4532-83FD-3355AE98B6F9}"/>
              </a:ext>
            </a:extLst>
          </p:cNvPr>
          <p:cNvSpPr>
            <a:spLocks noGrp="1"/>
          </p:cNvSpPr>
          <p:nvPr>
            <p:ph type="body" sz="quarter" idx="11"/>
          </p:nvPr>
        </p:nvSpPr>
        <p:spPr>
          <a:xfrm>
            <a:off x="250831" y="1612128"/>
            <a:ext cx="5405696" cy="4821053"/>
          </a:xfrm>
        </p:spPr>
        <p:txBody>
          <a:bodyPr>
            <a:normAutofit fontScale="47500" lnSpcReduction="20000"/>
          </a:bodyPr>
          <a:lstStyle/>
          <a:p>
            <a:pPr marL="0" indent="0">
              <a:buNone/>
            </a:pPr>
            <a:r>
              <a:rPr lang="en-GB" sz="4200" dirty="0"/>
              <a:t>The THRIVE </a:t>
            </a:r>
            <a:r>
              <a:rPr lang="en-GB" sz="4200" dirty="0" smtClean="0"/>
              <a:t>Framework for system change </a:t>
            </a:r>
            <a:r>
              <a:rPr lang="en-GB" sz="4200" dirty="0"/>
              <a:t>(Wolpert, et al. 2019) was developed as a collaboration between the Anna Freud National Centre for Children and Families and the Tavistock and Portman NHS Foundation Trust.</a:t>
            </a:r>
          </a:p>
          <a:p>
            <a:pPr marL="0" indent="0">
              <a:buNone/>
            </a:pPr>
            <a:endParaRPr lang="en-GB" sz="4200" dirty="0"/>
          </a:p>
          <a:p>
            <a:pPr marL="0" indent="0">
              <a:buNone/>
            </a:pPr>
            <a:r>
              <a:rPr lang="en-GB" sz="4200" dirty="0"/>
              <a:t>Built on learning from:</a:t>
            </a:r>
          </a:p>
          <a:p>
            <a:r>
              <a:rPr lang="en-GB" sz="4200" dirty="0"/>
              <a:t>Child Outcomes Research Consortium (CORC); use of patient reported outcome measures to transform practice: </a:t>
            </a:r>
            <a:r>
              <a:rPr lang="en-GB" sz="4200" dirty="0">
                <a:hlinkClick r:id="rId4"/>
              </a:rPr>
              <a:t>www.corc.uk.net</a:t>
            </a:r>
            <a:endParaRPr lang="en-GB" sz="4200" dirty="0"/>
          </a:p>
          <a:p>
            <a:r>
              <a:rPr lang="en-GB" sz="4200" dirty="0"/>
              <a:t> Choice and Partnership Approach (CAPA); how to manage flow and embed shared decision making: </a:t>
            </a:r>
            <a:r>
              <a:rPr lang="en-GB" sz="4200" dirty="0">
                <a:hlinkClick r:id="rId5"/>
              </a:rPr>
              <a:t>http://capa.co.uk/</a:t>
            </a:r>
            <a:endParaRPr lang="en-GB" sz="4200" dirty="0"/>
          </a:p>
          <a:p>
            <a:r>
              <a:rPr lang="en-GB" sz="4200" dirty="0"/>
              <a:t>Payment Systems in CAMHS development; 19 case mix adjusted groupings: </a:t>
            </a:r>
            <a:r>
              <a:rPr lang="en-GB" sz="4200" dirty="0">
                <a:hlinkClick r:id="rId6"/>
              </a:rPr>
              <a:t>http://pbrcamhs.org/final-report-published/</a:t>
            </a:r>
            <a:endParaRPr lang="en-GB" sz="4200" dirty="0"/>
          </a:p>
          <a:p>
            <a:pPr marL="0" indent="0">
              <a:buNone/>
            </a:pPr>
            <a:endParaRPr lang="en-GB" sz="2600" dirty="0"/>
          </a:p>
          <a:p>
            <a:pPr marL="0" indent="0">
              <a:buNone/>
            </a:pPr>
            <a:endParaRPr lang="en-GB" dirty="0"/>
          </a:p>
        </p:txBody>
      </p:sp>
      <p:pic>
        <p:nvPicPr>
          <p:cNvPr id="10" name="Picture 9">
            <a:extLst>
              <a:ext uri="{FF2B5EF4-FFF2-40B4-BE49-F238E27FC236}">
                <a16:creationId xmlns="" xmlns:a16="http://schemas.microsoft.com/office/drawing/2014/main" id="{D7E2E5E3-264C-484F-BB14-57A64FDB3C50}"/>
              </a:ext>
            </a:extLst>
          </p:cNvPr>
          <p:cNvPicPr>
            <a:picLocks noChangeAspect="1"/>
          </p:cNvPicPr>
          <p:nvPr/>
        </p:nvPicPr>
        <p:blipFill>
          <a:blip r:embed="rId7"/>
          <a:stretch>
            <a:fillRect/>
          </a:stretch>
        </p:blipFill>
        <p:spPr>
          <a:xfrm>
            <a:off x="6657356" y="3223896"/>
            <a:ext cx="1848691" cy="2552523"/>
          </a:xfrm>
          <a:prstGeom prst="rect">
            <a:avLst/>
          </a:prstGeom>
        </p:spPr>
      </p:pic>
    </p:spTree>
    <p:extLst>
      <p:ext uri="{BB962C8B-B14F-4D97-AF65-F5344CB8AC3E}">
        <p14:creationId xmlns:p14="http://schemas.microsoft.com/office/powerpoint/2010/main" val="250957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Framework</a:t>
            </a:r>
          </a:p>
        </p:txBody>
      </p:sp>
      <p:sp>
        <p:nvSpPr>
          <p:cNvPr id="7" name="Text Placeholder 6"/>
          <p:cNvSpPr>
            <a:spLocks noGrp="1"/>
          </p:cNvSpPr>
          <p:nvPr>
            <p:ph type="body" sz="quarter" idx="11"/>
          </p:nvPr>
        </p:nvSpPr>
        <p:spPr>
          <a:xfrm>
            <a:off x="328260" y="4251359"/>
            <a:ext cx="8322021" cy="1871853"/>
          </a:xfrm>
          <a:solidFill>
            <a:schemeClr val="bg1"/>
          </a:solidFill>
        </p:spPr>
        <p:txBody>
          <a:bodyPr/>
          <a:lstStyle/>
          <a:p>
            <a:pPr marL="274320" indent="-274320" algn="just"/>
            <a:r>
              <a:rPr lang="en-US" dirty="0"/>
              <a:t>Distinction between advice/support and evidence based ‘treatment’</a:t>
            </a:r>
          </a:p>
          <a:p>
            <a:pPr marL="274320" indent="-274320" algn="just"/>
            <a:r>
              <a:rPr lang="en-US" dirty="0"/>
              <a:t>The five needs based groups are distinct in terms of the:</a:t>
            </a:r>
          </a:p>
          <a:p>
            <a:pPr marL="640080" lvl="1" indent="-274320" algn="just"/>
            <a:r>
              <a:rPr lang="en-US" dirty="0"/>
              <a:t>needs and/or choices of the individuals within each group</a:t>
            </a:r>
          </a:p>
          <a:p>
            <a:pPr marL="640080" lvl="1" indent="-274320" algn="just"/>
            <a:r>
              <a:rPr lang="en-US" dirty="0"/>
              <a:t>skill mix of professionals required to meet these needs </a:t>
            </a:r>
          </a:p>
          <a:p>
            <a:pPr marL="640080" lvl="1" indent="-274320" algn="just"/>
            <a:r>
              <a:rPr lang="en-US" dirty="0"/>
              <a:t>resources required to meet the needs and/or choices of people in that group</a:t>
            </a:r>
          </a:p>
          <a:p>
            <a:pPr marL="0" indent="0">
              <a:buNone/>
            </a:pPr>
            <a:endParaRPr lang="en-US" dirty="0"/>
          </a:p>
        </p:txBody>
      </p:sp>
      <p:sp>
        <p:nvSpPr>
          <p:cNvPr id="9" name="TextBox 8"/>
          <p:cNvSpPr txBox="1"/>
          <p:nvPr/>
        </p:nvSpPr>
        <p:spPr>
          <a:xfrm>
            <a:off x="1845762" y="5969984"/>
            <a:ext cx="7154527" cy="307777"/>
          </a:xfrm>
          <a:prstGeom prst="rect">
            <a:avLst/>
          </a:prstGeom>
          <a:noFill/>
        </p:spPr>
        <p:txBody>
          <a:bodyPr wrap="square" rtlCol="0">
            <a:spAutoFit/>
          </a:bodyPr>
          <a:lstStyle/>
          <a:p>
            <a:pPr algn="r"/>
            <a:r>
              <a:rPr lang="en-US" sz="1400" i="1" dirty="0" smtClean="0">
                <a:solidFill>
                  <a:prstClr val="black"/>
                </a:solidFill>
              </a:rPr>
              <a:t>THRIVE Framework for system change </a:t>
            </a:r>
            <a:r>
              <a:rPr lang="en-GB" sz="1400" i="1" dirty="0">
                <a:solidFill>
                  <a:prstClr val="black"/>
                </a:solidFill>
              </a:rPr>
              <a:t>(Wolpert et al., </a:t>
            </a:r>
            <a:r>
              <a:rPr lang="en-GB" sz="1400" i="1" dirty="0" smtClean="0">
                <a:solidFill>
                  <a:prstClr val="black"/>
                </a:solidFill>
              </a:rPr>
              <a:t>2019)</a:t>
            </a:r>
            <a:r>
              <a:rPr lang="en-GB" sz="1400" b="1" dirty="0">
                <a:solidFill>
                  <a:prstClr val="black"/>
                </a:solidFill>
              </a:rPr>
              <a:t> </a:t>
            </a:r>
          </a:p>
        </p:txBody>
      </p:sp>
      <p:grpSp>
        <p:nvGrpSpPr>
          <p:cNvPr id="2" name="Group 1"/>
          <p:cNvGrpSpPr/>
          <p:nvPr/>
        </p:nvGrpSpPr>
        <p:grpSpPr>
          <a:xfrm>
            <a:off x="236071" y="1230664"/>
            <a:ext cx="7598095" cy="2947598"/>
            <a:chOff x="236071" y="1230664"/>
            <a:chExt cx="7598095" cy="2947598"/>
          </a:xfrm>
        </p:grpSpPr>
        <p:pic>
          <p:nvPicPr>
            <p:cNvPr id="17" name="Picture 16">
              <a:extLst>
                <a:ext uri="{FF2B5EF4-FFF2-40B4-BE49-F238E27FC236}">
                  <a16:creationId xmlns="" xmlns:a16="http://schemas.microsoft.com/office/drawing/2014/main" id="{8C489C04-FA26-4650-BACE-6F0554BAA11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881" t="6002" r="8378" b="7044"/>
            <a:stretch/>
          </p:blipFill>
          <p:spPr>
            <a:xfrm>
              <a:off x="4897329" y="1230665"/>
              <a:ext cx="2936837" cy="2947597"/>
            </a:xfrm>
            <a:prstGeom prst="flowChartConnector">
              <a:avLst/>
            </a:prstGeom>
          </p:spPr>
        </p:pic>
        <p:sp>
          <p:nvSpPr>
            <p:cNvPr id="14" name="TextBox 13">
              <a:extLst>
                <a:ext uri="{FF2B5EF4-FFF2-40B4-BE49-F238E27FC236}">
                  <a16:creationId xmlns="" xmlns:a16="http://schemas.microsoft.com/office/drawing/2014/main" id="{A6CAA6CD-E1CD-467C-9E67-B2E44BAFCD3D}"/>
                </a:ext>
              </a:extLst>
            </p:cNvPr>
            <p:cNvSpPr txBox="1"/>
            <p:nvPr/>
          </p:nvSpPr>
          <p:spPr>
            <a:xfrm>
              <a:off x="236071" y="1327780"/>
              <a:ext cx="2068280" cy="584775"/>
            </a:xfrm>
            <a:prstGeom prst="rect">
              <a:avLst/>
            </a:prstGeom>
            <a:noFill/>
          </p:spPr>
          <p:txBody>
            <a:bodyPr wrap="square" rtlCol="0">
              <a:spAutoFit/>
            </a:bodyPr>
            <a:lstStyle/>
            <a:p>
              <a:r>
                <a:rPr lang="en-GB" sz="1600" i="1" dirty="0">
                  <a:solidFill>
                    <a:schemeClr val="accent4">
                      <a:lumMod val="75000"/>
                    </a:schemeClr>
                  </a:solidFill>
                </a:rPr>
                <a:t>Description of the THRIVE groups</a:t>
              </a:r>
            </a:p>
          </p:txBody>
        </p:sp>
        <p:sp>
          <p:nvSpPr>
            <p:cNvPr id="15" name="TextBox 14">
              <a:extLst>
                <a:ext uri="{FF2B5EF4-FFF2-40B4-BE49-F238E27FC236}">
                  <a16:creationId xmlns="" xmlns:a16="http://schemas.microsoft.com/office/drawing/2014/main" id="{1091E33D-9641-4CF2-BC97-68CDD76B281F}"/>
                </a:ext>
              </a:extLst>
            </p:cNvPr>
            <p:cNvSpPr txBox="1"/>
            <p:nvPr/>
          </p:nvSpPr>
          <p:spPr>
            <a:xfrm>
              <a:off x="4020581" y="1281613"/>
              <a:ext cx="1753496" cy="338554"/>
            </a:xfrm>
            <a:prstGeom prst="rect">
              <a:avLst/>
            </a:prstGeom>
            <a:noFill/>
          </p:spPr>
          <p:txBody>
            <a:bodyPr wrap="square" rtlCol="0">
              <a:spAutoFit/>
            </a:bodyPr>
            <a:lstStyle/>
            <a:p>
              <a:r>
                <a:rPr lang="en-GB" sz="1600" i="1" dirty="0">
                  <a:solidFill>
                    <a:schemeClr val="accent4">
                      <a:lumMod val="75000"/>
                    </a:schemeClr>
                  </a:solidFill>
                </a:rPr>
                <a:t>Input offered</a:t>
              </a:r>
            </a:p>
          </p:txBody>
        </p:sp>
        <p:pic>
          <p:nvPicPr>
            <p:cNvPr id="19" name="Picture 18">
              <a:extLst>
                <a:ext uri="{FF2B5EF4-FFF2-40B4-BE49-F238E27FC236}">
                  <a16:creationId xmlns="" xmlns:a16="http://schemas.microsoft.com/office/drawing/2014/main" id="{70111571-E495-4C63-B9CE-54B2F100BF5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9074" t="4469" r="8460" b="8842"/>
            <a:stretch/>
          </p:blipFill>
          <p:spPr>
            <a:xfrm>
              <a:off x="1309834" y="1230664"/>
              <a:ext cx="2963853" cy="2947597"/>
            </a:xfrm>
            <a:prstGeom prst="flowChartConnector">
              <a:avLst/>
            </a:prstGeom>
          </p:spPr>
        </p:pic>
      </p:grpSp>
    </p:spTree>
    <p:extLst>
      <p:ext uri="{BB962C8B-B14F-4D97-AF65-F5344CB8AC3E}">
        <p14:creationId xmlns:p14="http://schemas.microsoft.com/office/powerpoint/2010/main" val="2866751001"/>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50831" y="1265677"/>
            <a:ext cx="8545444" cy="5152577"/>
          </a:xfrm>
        </p:spPr>
        <p:txBody>
          <a:bodyPr>
            <a:normAutofit lnSpcReduction="10000"/>
          </a:bodyPr>
          <a:lstStyle/>
          <a:p>
            <a:pPr marL="0" indent="0">
              <a:buNone/>
            </a:pPr>
            <a:r>
              <a:rPr lang="en-GB" b="1" dirty="0"/>
              <a:t>Common Language</a:t>
            </a:r>
          </a:p>
          <a:p>
            <a:pPr algn="just"/>
            <a:r>
              <a:rPr lang="en-GB" dirty="0"/>
              <a:t>Common conceptual framework (five needs-based groupings: </a:t>
            </a:r>
            <a:r>
              <a:rPr lang="en-GB" i="1" dirty="0"/>
              <a:t>Thriving, Getting Advice</a:t>
            </a:r>
            <a:r>
              <a:rPr lang="en-GB" dirty="0"/>
              <a:t>, </a:t>
            </a:r>
            <a:r>
              <a:rPr lang="en-GB" i="1" dirty="0"/>
              <a:t>Getting Help</a:t>
            </a:r>
            <a:r>
              <a:rPr lang="en-GB" dirty="0"/>
              <a:t>, </a:t>
            </a:r>
            <a:r>
              <a:rPr lang="en-GB" i="1" dirty="0"/>
              <a:t>Getting More Help</a:t>
            </a:r>
            <a:r>
              <a:rPr lang="en-GB" dirty="0"/>
              <a:t>, </a:t>
            </a:r>
            <a:r>
              <a:rPr lang="en-GB" i="1" dirty="0"/>
              <a:t>Getting Risk Support</a:t>
            </a:r>
            <a:r>
              <a:rPr lang="en-GB" dirty="0"/>
              <a:t>) shared across all target groups.</a:t>
            </a:r>
          </a:p>
          <a:p>
            <a:pPr marL="0" indent="0" algn="just">
              <a:buNone/>
            </a:pPr>
            <a:r>
              <a:rPr lang="en-GB" b="1" dirty="0"/>
              <a:t>Needs-Led</a:t>
            </a:r>
          </a:p>
          <a:p>
            <a:pPr algn="just"/>
            <a:r>
              <a:rPr lang="en-GB" dirty="0"/>
              <a:t>Approach based on meeting need, not diagnosis or severity. Explicit about the definition of need (at any one point, what the plan is and everyone’s role within that plan). Fundamental to this is a common understanding of the definitions of needs-based groupings across the local system.</a:t>
            </a:r>
          </a:p>
          <a:p>
            <a:pPr marL="0" indent="0" algn="just">
              <a:buNone/>
            </a:pPr>
            <a:r>
              <a:rPr lang="en-GB" b="1" dirty="0"/>
              <a:t>Shared Decision Making</a:t>
            </a:r>
          </a:p>
          <a:p>
            <a:pPr algn="just"/>
            <a:r>
              <a:rPr lang="en-GB" dirty="0"/>
              <a:t>Voice of children, young people and families is central. Shared decision-making processes are core to the selection of the needs-based groupings for a given child or young person.</a:t>
            </a:r>
          </a:p>
          <a:p>
            <a:pPr marL="0" indent="0" algn="just">
              <a:buNone/>
            </a:pPr>
            <a:r>
              <a:rPr lang="en-GB" b="1" dirty="0"/>
              <a:t>Proactive Prevention and Promotion</a:t>
            </a:r>
          </a:p>
          <a:p>
            <a:pPr algn="just"/>
            <a:r>
              <a:rPr lang="en-GB" dirty="0"/>
              <a:t>Enabling the whole community in supporting mental health and wellbeing. Proactively working with the most vulnerable groups. Particular emphasis on how to help children, young people and their communities build on their own strengths including safety planning where relevant.</a:t>
            </a:r>
            <a:endParaRPr lang="en-GB" b="1" dirty="0"/>
          </a:p>
          <a:p>
            <a:endParaRPr lang="en-GB" dirty="0"/>
          </a:p>
        </p:txBody>
      </p:sp>
      <p:sp>
        <p:nvSpPr>
          <p:cNvPr id="4" name="Text Placeholder 3"/>
          <p:cNvSpPr>
            <a:spLocks noGrp="1"/>
          </p:cNvSpPr>
          <p:nvPr>
            <p:ph type="body" sz="quarter" idx="10"/>
          </p:nvPr>
        </p:nvSpPr>
        <p:spPr>
          <a:xfrm>
            <a:off x="250831" y="676714"/>
            <a:ext cx="6842125" cy="576263"/>
          </a:xfrm>
        </p:spPr>
        <p:txBody>
          <a:bodyPr/>
          <a:lstStyle/>
          <a:p>
            <a:r>
              <a:rPr lang="en-GB" dirty="0"/>
              <a:t>THRIVE Framework Key Principles</a:t>
            </a:r>
          </a:p>
        </p:txBody>
      </p:sp>
    </p:spTree>
    <p:extLst>
      <p:ext uri="{BB962C8B-B14F-4D97-AF65-F5344CB8AC3E}">
        <p14:creationId xmlns:p14="http://schemas.microsoft.com/office/powerpoint/2010/main" val="14250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548485"/>
            <a:ext cx="6842125" cy="576263"/>
          </a:xfrm>
        </p:spPr>
        <p:txBody>
          <a:bodyPr/>
          <a:lstStyle/>
          <a:p>
            <a:r>
              <a:rPr lang="en-GB" dirty="0"/>
              <a:t>THRIVE Framework Key Principles Continued…</a:t>
            </a:r>
          </a:p>
        </p:txBody>
      </p:sp>
      <p:sp>
        <p:nvSpPr>
          <p:cNvPr id="3" name="Text Placeholder 2"/>
          <p:cNvSpPr>
            <a:spLocks noGrp="1"/>
          </p:cNvSpPr>
          <p:nvPr>
            <p:ph type="body" sz="quarter" idx="11"/>
          </p:nvPr>
        </p:nvSpPr>
        <p:spPr>
          <a:xfrm>
            <a:off x="250825" y="1184767"/>
            <a:ext cx="8642350" cy="5410400"/>
          </a:xfrm>
        </p:spPr>
        <p:txBody>
          <a:bodyPr>
            <a:normAutofit/>
          </a:bodyPr>
          <a:lstStyle/>
          <a:p>
            <a:pPr marL="0" indent="0">
              <a:buNone/>
            </a:pPr>
            <a:r>
              <a:rPr lang="en-GB" sz="1800" b="1" dirty="0"/>
              <a:t>Partnership Working</a:t>
            </a:r>
          </a:p>
          <a:p>
            <a:pPr algn="just"/>
            <a:r>
              <a:rPr lang="en-GB" sz="1800" dirty="0"/>
              <a:t>Effective cross-sector working, with shared responsibility, accountability, and mutual respect based on the five needs-led groupings.</a:t>
            </a:r>
          </a:p>
          <a:p>
            <a:pPr marL="0" indent="0" algn="just">
              <a:buNone/>
            </a:pPr>
            <a:r>
              <a:rPr lang="en-GB" sz="1800" b="1" dirty="0"/>
              <a:t>Outcome-Informed</a:t>
            </a:r>
          </a:p>
          <a:p>
            <a:pPr algn="just"/>
            <a:r>
              <a:rPr lang="en-GB" sz="1800" dirty="0"/>
              <a:t>Clarity and transparency from outset about children and young people’s goals, measurement of progress movement and action plans, with explicit discussions if goals are not achieved.</a:t>
            </a:r>
          </a:p>
          <a:p>
            <a:pPr lvl="1" algn="just"/>
            <a:r>
              <a:rPr lang="en-GB" sz="1600" dirty="0"/>
              <a:t>Discuss the limits and ending of interventions</a:t>
            </a:r>
          </a:p>
          <a:p>
            <a:pPr lvl="1" algn="just"/>
            <a:r>
              <a:rPr lang="en-GB" sz="1600" dirty="0"/>
              <a:t>Differentiate treatment and risk management</a:t>
            </a:r>
          </a:p>
          <a:p>
            <a:pPr lvl="1" algn="just"/>
            <a:r>
              <a:rPr lang="en-GB" sz="1600" dirty="0"/>
              <a:t>Consider full range of options including self or community approaches.</a:t>
            </a:r>
          </a:p>
          <a:p>
            <a:pPr marL="0" indent="0" algn="just">
              <a:buNone/>
            </a:pPr>
            <a:r>
              <a:rPr lang="en-GB" sz="1800" b="1" dirty="0"/>
              <a:t>Reducing Stigma</a:t>
            </a:r>
          </a:p>
          <a:p>
            <a:pPr algn="just"/>
            <a:r>
              <a:rPr lang="en-GB" sz="1800" dirty="0"/>
              <a:t>Ensuring mental health and wellbeing is everyone’s business including all target groups.</a:t>
            </a:r>
          </a:p>
          <a:p>
            <a:pPr marL="0" indent="0" algn="just">
              <a:buNone/>
            </a:pPr>
            <a:r>
              <a:rPr lang="en-GB" sz="1800" b="1" dirty="0"/>
              <a:t>Accessibility</a:t>
            </a:r>
            <a:endParaRPr lang="en-GB" sz="1800" dirty="0"/>
          </a:p>
          <a:p>
            <a:pPr algn="just"/>
            <a:r>
              <a:rPr lang="en-GB" sz="1800" dirty="0"/>
              <a:t>Advice, help and risk support available in a timely way for the child, young person or family, where they are and in their community</a:t>
            </a:r>
          </a:p>
        </p:txBody>
      </p:sp>
    </p:spTree>
    <p:extLst>
      <p:ext uri="{BB962C8B-B14F-4D97-AF65-F5344CB8AC3E}">
        <p14:creationId xmlns:p14="http://schemas.microsoft.com/office/powerpoint/2010/main" val="194982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899"/>
            <a:ext cx="7772400" cy="1470025"/>
          </a:xfrm>
        </p:spPr>
        <p:txBody>
          <a:bodyPr>
            <a:normAutofit/>
          </a:bodyPr>
          <a:lstStyle/>
          <a:p>
            <a:r>
              <a:rPr lang="en-GB" sz="4400" dirty="0">
                <a:solidFill>
                  <a:schemeClr val="accent5"/>
                </a:solidFill>
              </a:rPr>
              <a:t>Implementing THRIVE </a:t>
            </a:r>
            <a:br>
              <a:rPr lang="en-GB" sz="4400" dirty="0">
                <a:solidFill>
                  <a:schemeClr val="accent5"/>
                </a:solidFill>
              </a:rPr>
            </a:br>
            <a:r>
              <a:rPr lang="en-GB" sz="4400" dirty="0">
                <a:solidFill>
                  <a:schemeClr val="accent5"/>
                </a:solidFill>
              </a:rPr>
              <a:t>(</a:t>
            </a:r>
            <a:r>
              <a:rPr lang="en-GB" sz="4400" dirty="0" err="1">
                <a:solidFill>
                  <a:schemeClr val="accent5"/>
                </a:solidFill>
              </a:rPr>
              <a:t>i</a:t>
            </a:r>
            <a:r>
              <a:rPr lang="en-GB" sz="4400" dirty="0">
                <a:solidFill>
                  <a:schemeClr val="accent5"/>
                </a:solidFill>
              </a:rPr>
              <a:t>-THRIVE)</a:t>
            </a:r>
            <a:endParaRPr lang="en-GB" sz="4400" dirty="0"/>
          </a:p>
        </p:txBody>
      </p:sp>
    </p:spTree>
    <p:extLst>
      <p:ext uri="{BB962C8B-B14F-4D97-AF65-F5344CB8AC3E}">
        <p14:creationId xmlns:p14="http://schemas.microsoft.com/office/powerpoint/2010/main" val="331021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National </a:t>
            </a:r>
            <a:r>
              <a:rPr lang="en-US" dirty="0" err="1">
                <a:solidFill>
                  <a:schemeClr val="accent5"/>
                </a:solidFill>
              </a:rPr>
              <a:t>i</a:t>
            </a:r>
            <a:r>
              <a:rPr lang="en-US" dirty="0">
                <a:solidFill>
                  <a:schemeClr val="accent5"/>
                </a:solidFill>
              </a:rPr>
              <a:t>-THRIVE Programme</a:t>
            </a:r>
            <a:endParaRPr lang="en-GB" dirty="0"/>
          </a:p>
        </p:txBody>
      </p:sp>
      <p:sp>
        <p:nvSpPr>
          <p:cNvPr id="19" name="Right Arrow 18"/>
          <p:cNvSpPr/>
          <p:nvPr/>
        </p:nvSpPr>
        <p:spPr>
          <a:xfrm>
            <a:off x="3066840" y="318552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en-GB">
              <a:solidFill>
                <a:prstClr val="white"/>
              </a:solidFill>
            </a:endParaRPr>
          </a:p>
        </p:txBody>
      </p:sp>
      <p:sp>
        <p:nvSpPr>
          <p:cNvPr id="24" name="Rectangle 23"/>
          <p:cNvSpPr/>
          <p:nvPr/>
        </p:nvSpPr>
        <p:spPr>
          <a:xfrm>
            <a:off x="231820" y="5308234"/>
            <a:ext cx="8622170" cy="1323439"/>
          </a:xfrm>
          <a:prstGeom prst="rect">
            <a:avLst/>
          </a:prstGeom>
          <a:solidFill>
            <a:schemeClr val="bg1"/>
          </a:solidFill>
        </p:spPr>
        <p:txBody>
          <a:bodyPr wrap="square">
            <a:spAutoFit/>
          </a:bodyPr>
          <a:lstStyle/>
          <a:p>
            <a:pPr algn="just">
              <a:buClr>
                <a:srgbClr val="A4D620"/>
              </a:buClr>
              <a:defRPr/>
            </a:pPr>
            <a:r>
              <a:rPr lang="en-US" sz="2000" dirty="0">
                <a:solidFill>
                  <a:prstClr val="black"/>
                </a:solidFill>
              </a:rPr>
              <a:t>The National </a:t>
            </a:r>
            <a:r>
              <a:rPr lang="en-US" sz="2000" dirty="0" err="1">
                <a:solidFill>
                  <a:prstClr val="black"/>
                </a:solidFill>
              </a:rPr>
              <a:t>i</a:t>
            </a:r>
            <a:r>
              <a:rPr lang="en-US" sz="2000" dirty="0">
                <a:solidFill>
                  <a:prstClr val="black"/>
                </a:solidFill>
              </a:rPr>
              <a:t>-THRIVE </a:t>
            </a:r>
            <a:r>
              <a:rPr lang="en-US" sz="2000" dirty="0" err="1">
                <a:solidFill>
                  <a:prstClr val="black"/>
                </a:solidFill>
              </a:rPr>
              <a:t>Programme</a:t>
            </a:r>
            <a:r>
              <a:rPr lang="en-US" sz="2000" dirty="0">
                <a:solidFill>
                  <a:prstClr val="black"/>
                </a:solidFill>
              </a:rPr>
              <a:t> is a collaboration between the Anna Freud National Centre for Children and Families, the Tavistock and Portman NHS Foundation Trust, Dartmouth Institute for Health Policy and Clinical Practice, and UCLPartners.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434516" y="1202746"/>
            <a:ext cx="8419474" cy="707886"/>
          </a:xfrm>
          <a:prstGeom prst="rect">
            <a:avLst/>
          </a:prstGeom>
        </p:spPr>
        <p:txBody>
          <a:bodyPr wrap="square">
            <a:spAutoFit/>
          </a:bodyPr>
          <a:lstStyle/>
          <a:p>
            <a:pPr algn="just">
              <a:buClr>
                <a:srgbClr val="A4D620"/>
              </a:buClr>
              <a:defRPr/>
            </a:pPr>
            <a:r>
              <a:rPr lang="en-US" sz="2000" dirty="0">
                <a:solidFill>
                  <a:prstClr val="black"/>
                </a:solidFill>
              </a:rPr>
              <a:t>i-THRIVE is the implementation programme that supports sites to translate the THRIVE Conceptual Framework into a model of care that fits local context.</a:t>
            </a:r>
          </a:p>
        </p:txBody>
      </p:sp>
      <p:pic>
        <p:nvPicPr>
          <p:cNvPr id="7" name="Picture 6">
            <a:extLst>
              <a:ext uri="{FF2B5EF4-FFF2-40B4-BE49-F238E27FC236}">
                <a16:creationId xmlns="" xmlns:a16="http://schemas.microsoft.com/office/drawing/2014/main" id="{B9BD1001-414F-433C-839A-EE29703A6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97" y="2052384"/>
            <a:ext cx="3010320" cy="3010320"/>
          </a:xfrm>
          <a:prstGeom prst="rect">
            <a:avLst/>
          </a:prstGeom>
        </p:spPr>
      </p:pic>
      <p:pic>
        <p:nvPicPr>
          <p:cNvPr id="10" name="Picture 9">
            <a:extLst>
              <a:ext uri="{FF2B5EF4-FFF2-40B4-BE49-F238E27FC236}">
                <a16:creationId xmlns="" xmlns:a16="http://schemas.microsoft.com/office/drawing/2014/main" id="{D0E213DA-7DD7-458D-BE7C-9F4E11E4D53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383" y="2049256"/>
            <a:ext cx="2295428" cy="3169342"/>
          </a:xfrm>
          <a:prstGeom prst="rect">
            <a:avLst/>
          </a:prstGeom>
          <a:ln>
            <a:solidFill>
              <a:schemeClr val="accent1"/>
            </a:solidFill>
          </a:ln>
        </p:spPr>
      </p:pic>
    </p:spTree>
    <p:extLst>
      <p:ext uri="{BB962C8B-B14F-4D97-AF65-F5344CB8AC3E}">
        <p14:creationId xmlns:p14="http://schemas.microsoft.com/office/powerpoint/2010/main" val="533237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59547</TotalTime>
  <Words>1685</Words>
  <Application>Microsoft Office PowerPoint</Application>
  <PresentationFormat>On-screen Show (4:3)</PresentationFormat>
  <Paragraphs>322</Paragraphs>
  <Slides>31</Slides>
  <Notes>16</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31</vt:i4>
      </vt:variant>
    </vt:vector>
  </HeadingPairs>
  <TitlesOfParts>
    <vt:vector size="48" baseType="lpstr">
      <vt:lpstr>Arial</vt:lpstr>
      <vt:lpstr>Calibri</vt:lpstr>
      <vt:lpstr>Calibri Light</vt:lpstr>
      <vt:lpstr>Courier New</vt:lpstr>
      <vt:lpstr>Verdana</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4_PHE Newham resilience Mar 2014</vt:lpstr>
      <vt:lpstr>5_PHE Newham resilience Mar 2014</vt:lpstr>
      <vt:lpstr>Office Theme</vt:lpstr>
      <vt:lpstr>8_PHE Newham resilience Mar 2014</vt:lpstr>
      <vt:lpstr>Implementing the THRIVE Framework Phase 1: Developing a full understanding of your current system</vt:lpstr>
      <vt:lpstr>PowerPoint Presentation</vt:lpstr>
      <vt:lpstr>Overview of the THRIVE Framework for system change (Wolpert et al., 2019)</vt:lpstr>
      <vt:lpstr>PowerPoint Presentation</vt:lpstr>
      <vt:lpstr>PowerPoint Presentation</vt:lpstr>
      <vt:lpstr>PowerPoint Presentation</vt:lpstr>
      <vt:lpstr>PowerPoint Presentation</vt:lpstr>
      <vt:lpstr>Implementing THRIVE  (i-THRIVE)</vt:lpstr>
      <vt:lpstr>PowerPoint Presentation</vt:lpstr>
      <vt:lpstr>PowerPoint Presentation</vt:lpstr>
      <vt:lpstr>i-THRIVE Approach to Implementation Phase 1: Understanding Your System</vt:lpstr>
      <vt:lpstr>PowerPoint Presentation</vt:lpstr>
      <vt:lpstr>PowerPoint Presentation</vt:lpstr>
      <vt:lpstr>PowerPoint Presentation</vt:lpstr>
      <vt:lpstr>PowerPoint Presentation</vt:lpstr>
      <vt:lpstr>PowerPoint Presentation</vt:lpstr>
      <vt:lpstr>i-THRIVE Approach to Implementation Phase 1: Understanding Your System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1841</cp:revision>
  <cp:lastPrinted>2015-07-22T16:33:04Z</cp:lastPrinted>
  <dcterms:created xsi:type="dcterms:W3CDTF">2015-07-09T07:15:21Z</dcterms:created>
  <dcterms:modified xsi:type="dcterms:W3CDTF">2019-08-14T13:21:14Z</dcterms:modified>
</cp:coreProperties>
</file>